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2" r:id="rId1"/>
  </p:sldMasterIdLst>
  <p:notesMasterIdLst>
    <p:notesMasterId r:id="rId17"/>
  </p:notesMasterIdLst>
  <p:handoutMasterIdLst>
    <p:handoutMasterId r:id="rId18"/>
  </p:handoutMasterIdLst>
  <p:sldIdLst>
    <p:sldId id="272" r:id="rId2"/>
    <p:sldId id="367" r:id="rId3"/>
    <p:sldId id="368" r:id="rId4"/>
    <p:sldId id="369" r:id="rId5"/>
    <p:sldId id="371" r:id="rId6"/>
    <p:sldId id="370" r:id="rId7"/>
    <p:sldId id="372" r:id="rId8"/>
    <p:sldId id="373" r:id="rId9"/>
    <p:sldId id="375" r:id="rId10"/>
    <p:sldId id="374" r:id="rId11"/>
    <p:sldId id="376" r:id="rId12"/>
    <p:sldId id="377" r:id="rId13"/>
    <p:sldId id="378" r:id="rId14"/>
    <p:sldId id="379" r:id="rId15"/>
    <p:sldId id="277" r:id="rId16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780"/>
    <a:srgbClr val="0E93B6"/>
    <a:srgbClr val="2A9EBE"/>
    <a:srgbClr val="333399"/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5462"/>
  </p:normalViewPr>
  <p:slideViewPr>
    <p:cSldViewPr snapToGrid="0" snapToObjects="1">
      <p:cViewPr varScale="1">
        <p:scale>
          <a:sx n="77" d="100"/>
          <a:sy n="77" d="100"/>
        </p:scale>
        <p:origin x="76" y="1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BA475-F3D7-CC40-A710-0429BA63D47B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79CD7-0AFC-8C4E-AC65-8BA883842E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71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A8F4A-BDA1-8A4F-AB77-4B2FBED9476E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B5E7F-10EF-734A-9E3F-BA2C7CA32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217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B5E7F-10EF-734A-9E3F-BA2C7CA32CD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2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  <a:p>
            <a:endParaRPr lang="ru-RU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B5E7F-10EF-734A-9E3F-BA2C7CA32C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75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45127"/>
            <a:ext cx="6601690" cy="1005317"/>
          </a:xfrm>
        </p:spPr>
        <p:txBody>
          <a:bodyPr anchor="t" anchorCtr="0">
            <a:normAutofit/>
          </a:bodyPr>
          <a:lstStyle>
            <a:lvl1pPr algn="l">
              <a:defRPr sz="5000" spc="200" baseline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52254"/>
            <a:ext cx="3200400" cy="964386"/>
          </a:xfrm>
        </p:spPr>
        <p:txBody>
          <a:bodyPr lIns="91440" rIns="91440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908"/>
            <a:ext cx="1767803" cy="387296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2A5308FB-BFC6-42E5-A2BE-365B06110A90}" type="datetime1">
              <a:rPr lang="en-US" smtClean="0"/>
              <a:pPr/>
              <a:t>12/17/2025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5927144"/>
            <a:ext cx="12192000" cy="0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823" y="1850444"/>
            <a:ext cx="4051300" cy="40767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0" y="585216"/>
            <a:ext cx="7559574" cy="81409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0" y="1454729"/>
            <a:ext cx="7559574" cy="4378035"/>
          </a:xfrm>
        </p:spPr>
        <p:txBody>
          <a:bodyPr>
            <a:normAutofit/>
          </a:bodyPr>
          <a:lstStyle>
            <a:lvl1pPr>
              <a:defRPr sz="1800"/>
            </a:lvl1pPr>
            <a:lvl2pPr marL="413766" indent="-285750">
              <a:buClr>
                <a:schemeClr val="accent1"/>
              </a:buClr>
              <a:buFont typeface="Arial" charset="0"/>
              <a:buChar char="•"/>
              <a:defRPr sz="1600"/>
            </a:lvl2pPr>
            <a:lvl3pPr marL="596646" indent="-285750">
              <a:buClr>
                <a:schemeClr val="accent1"/>
              </a:buClr>
              <a:buFont typeface="Arial" charset="0"/>
              <a:buChar char="•"/>
              <a:defRPr sz="1600"/>
            </a:lvl3pPr>
            <a:lvl4pPr marL="742950" indent="-285750">
              <a:buClr>
                <a:schemeClr val="accent1"/>
              </a:buClr>
              <a:buFont typeface="Arial" charset="0"/>
              <a:buChar char="•"/>
              <a:defRPr sz="1600"/>
            </a:lvl4pPr>
            <a:lvl5pPr marL="925830" indent="-285750">
              <a:buClr>
                <a:schemeClr val="accent1"/>
              </a:buClr>
              <a:buFont typeface="Arial" charset="0"/>
              <a:buChar char="•"/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0618" y="6470704"/>
            <a:ext cx="6580332" cy="2743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355388"/>
            <a:ext cx="1219200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5699" y="4844088"/>
            <a:ext cx="25781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09164" y="1454729"/>
            <a:ext cx="3235036" cy="26877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itle Placeholder 1"/>
          <p:cNvSpPr txBox="1">
            <a:spLocks/>
          </p:cNvSpPr>
          <p:nvPr userDrawn="1"/>
        </p:nvSpPr>
        <p:spPr>
          <a:xfrm>
            <a:off x="913288" y="599071"/>
            <a:ext cx="10206904" cy="8140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b="1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600" dirty="0" smtClean="0"/>
              <a:t>Click to edit Master title style</a:t>
            </a:r>
            <a:endParaRPr lang="en-US" sz="3600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949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7366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lumMod val="90000"/>
                    <a:lumOff val="1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355388"/>
            <a:ext cx="1219200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5699" y="4844088"/>
            <a:ext cx="2578100" cy="1511300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913287" y="1454729"/>
            <a:ext cx="6166385" cy="2507671"/>
          </a:xfrm>
        </p:spPr>
        <p:txBody>
          <a:bodyPr>
            <a:normAutofit/>
          </a:bodyPr>
          <a:lstStyle>
            <a:lvl1pPr>
              <a:defRPr sz="1800"/>
            </a:lvl1pPr>
            <a:lvl2pPr marL="413766" indent="-285750">
              <a:buClr>
                <a:schemeClr val="accent1"/>
              </a:buClr>
              <a:buFont typeface="Arial" charset="0"/>
              <a:buChar char="•"/>
              <a:defRPr sz="1600"/>
            </a:lvl2pPr>
            <a:lvl3pPr marL="596646" indent="-285750">
              <a:buClr>
                <a:schemeClr val="accent1"/>
              </a:buClr>
              <a:buFont typeface="Arial" charset="0"/>
              <a:buChar char="•"/>
              <a:defRPr sz="1600"/>
            </a:lvl3pPr>
            <a:lvl4pPr marL="742950" indent="-285750">
              <a:buClr>
                <a:schemeClr val="accent1"/>
              </a:buClr>
              <a:buFont typeface="Arial" charset="0"/>
              <a:buChar char="•"/>
              <a:defRPr sz="1600"/>
            </a:lvl4pPr>
            <a:lvl5pPr marL="925830" indent="-285750">
              <a:buClr>
                <a:schemeClr val="accent1"/>
              </a:buClr>
              <a:buFont typeface="Arial" charset="0"/>
              <a:buChar char="•"/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48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9433" y="599071"/>
            <a:ext cx="10206904" cy="95751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058" y="1501171"/>
            <a:ext cx="7733178" cy="424611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cap="none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355388"/>
            <a:ext cx="1219200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5699" y="4844088"/>
            <a:ext cx="2578100" cy="151130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913287" y="1985049"/>
            <a:ext cx="7731949" cy="2507671"/>
          </a:xfrm>
        </p:spPr>
        <p:txBody>
          <a:bodyPr>
            <a:normAutofit/>
          </a:bodyPr>
          <a:lstStyle>
            <a:lvl1pPr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defRPr sz="1800"/>
            </a:lvl1pPr>
            <a:lvl2pPr marL="413766" indent="-28575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Font typeface="Arial" charset="0"/>
              <a:buChar char="•"/>
              <a:defRPr sz="1600"/>
            </a:lvl2pPr>
            <a:lvl3pPr marL="596646" indent="-28575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Font typeface="Arial" charset="0"/>
              <a:buChar char="•"/>
              <a:defRPr sz="1600"/>
            </a:lvl3pPr>
            <a:lvl4pPr marL="742950" indent="-28575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Font typeface="Arial" charset="0"/>
              <a:buChar char="•"/>
              <a:defRPr sz="1600"/>
            </a:lvl4pPr>
            <a:lvl5pPr marL="925830" indent="-28575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Font typeface="Arial" charset="0"/>
              <a:buChar char="•"/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70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206904" cy="8140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1579418"/>
            <a:ext cx="10206904" cy="321425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949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7366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lumMod val="90000"/>
                    <a:lumOff val="1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7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14" r:id="rId2"/>
    <p:sldLayoutId id="2147483916" r:id="rId3"/>
    <p:sldLayoutId id="2147483917" r:id="rId4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 cap="all" spc="100" baseline="0">
          <a:solidFill>
            <a:schemeClr val="tx1">
              <a:lumMod val="90000"/>
              <a:lumOff val="10000"/>
            </a:schemeClr>
          </a:solidFill>
          <a:latin typeface="Calibri" charset="0"/>
          <a:ea typeface="Calibri" charset="0"/>
          <a:cs typeface="Calibri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8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oboedetstvo.ru/" TargetMode="External"/><Relationship Id="rId2" Type="http://schemas.openxmlformats.org/officeDocument/2006/relationships/hyperlink" Target="http://www.ccp.org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terevinf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93820"/>
            <a:ext cx="11582400" cy="19630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+mn-lt"/>
                <a:ea typeface="Tw Cen MT" charset="0"/>
                <a:cs typeface="Tw Cen MT" charset="0"/>
              </a:rPr>
              <a:t>Осуществление права на труд </a:t>
            </a:r>
            <a:br>
              <a:rPr lang="ru-RU" sz="2400" dirty="0" smtClean="0">
                <a:solidFill>
                  <a:srgbClr val="002060"/>
                </a:solidFill>
                <a:latin typeface="+mn-lt"/>
                <a:ea typeface="Tw Cen MT" charset="0"/>
                <a:cs typeface="Tw Cen MT" charset="0"/>
              </a:rPr>
            </a:br>
            <a:r>
              <a:rPr lang="ru-RU" sz="2400" dirty="0">
                <a:solidFill>
                  <a:srgbClr val="002060"/>
                </a:solidFill>
                <a:latin typeface="+mn-lt"/>
                <a:ea typeface="Tw Cen MT" charset="0"/>
                <a:cs typeface="Tw Cen MT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+mn-lt"/>
                <a:ea typeface="Tw Cen MT" charset="0"/>
                <a:cs typeface="Tw Cen MT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+mn-lt"/>
                <a:ea typeface="Tw Cen MT" charset="0"/>
                <a:cs typeface="Tw Cen MT" charset="0"/>
              </a:rPr>
              <a:t>недееспособными и </a:t>
            </a:r>
            <a:br>
              <a:rPr lang="ru-RU" sz="2400" dirty="0" smtClean="0">
                <a:solidFill>
                  <a:srgbClr val="002060"/>
                </a:solidFill>
                <a:latin typeface="+mn-lt"/>
                <a:ea typeface="Tw Cen MT" charset="0"/>
                <a:cs typeface="Tw Cen MT" charset="0"/>
              </a:rPr>
            </a:br>
            <a:r>
              <a:rPr lang="ru-RU" sz="2400" dirty="0">
                <a:solidFill>
                  <a:srgbClr val="002060"/>
                </a:solidFill>
                <a:latin typeface="+mn-lt"/>
                <a:ea typeface="Tw Cen MT" charset="0"/>
                <a:cs typeface="Tw Cen MT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+mn-lt"/>
                <a:ea typeface="Tw Cen MT" charset="0"/>
                <a:cs typeface="Tw Cen MT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+mn-lt"/>
                <a:ea typeface="Tw Cen MT" charset="0"/>
                <a:cs typeface="Tw Cen MT" charset="0"/>
              </a:rPr>
              <a:t>ограниченными в дееспособности гражданами</a:t>
            </a:r>
            <a:endParaRPr lang="en-US" sz="2400" dirty="0">
              <a:solidFill>
                <a:srgbClr val="002060"/>
              </a:solidFill>
              <a:latin typeface="+mn-lt"/>
              <a:ea typeface="Tw Cen MT" charset="0"/>
              <a:cs typeface="Tw Cen MT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7200" y="6202680"/>
            <a:ext cx="5126182" cy="4059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dirty="0" smtClean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rPr>
              <a:t>Москва, </a:t>
            </a:r>
            <a:r>
              <a:rPr lang="is-IS" sz="2500" dirty="0" smtClean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rPr>
              <a:t>20</a:t>
            </a:r>
            <a:r>
              <a:rPr lang="ru-RU" sz="2500" dirty="0" smtClean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rPr>
              <a:t>25</a:t>
            </a:r>
            <a:endParaRPr lang="en-US" sz="2500" dirty="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5300" y="6036317"/>
            <a:ext cx="7886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Образовательная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лицензия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77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№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002733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от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12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.12.20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11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</a:endParaRPr>
          </a:p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Медицинская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лицензия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серия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ФС-1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№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77-01-003366 от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29.12.2007</a:t>
            </a:r>
          </a:p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В реестре поставщиков социальных услуг с апреля 2016 года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60400" y="4123187"/>
            <a:ext cx="7310120" cy="964386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>
                <a:solidFill>
                  <a:srgbClr val="0A6780"/>
                </a:solidFill>
              </a:rPr>
              <a:t>Заблоцкис Елена Юрьевна,</a:t>
            </a:r>
          </a:p>
          <a:p>
            <a:pPr algn="just"/>
            <a:r>
              <a:rPr lang="ru-RU" sz="2200" dirty="0">
                <a:solidFill>
                  <a:srgbClr val="0A6780"/>
                </a:solidFill>
              </a:rPr>
              <a:t>ю</a:t>
            </a:r>
            <a:r>
              <a:rPr lang="ru-RU" sz="2200" dirty="0" smtClean="0">
                <a:solidFill>
                  <a:srgbClr val="0A6780"/>
                </a:solidFill>
              </a:rPr>
              <a:t>рист РБОО «Центр лечебной педагогики»</a:t>
            </a:r>
          </a:p>
        </p:txBody>
      </p:sp>
    </p:spTree>
    <p:extLst>
      <p:ext uri="{BB962C8B-B14F-4D97-AF65-F5344CB8AC3E}">
        <p14:creationId xmlns:p14="http://schemas.microsoft.com/office/powerpoint/2010/main" val="142066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0" y="585216"/>
            <a:ext cx="10867474" cy="81409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Распоряжение зарплатой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100" y="977901"/>
            <a:ext cx="11531600" cy="4854864"/>
          </a:xfrm>
        </p:spPr>
        <p:txBody>
          <a:bodyPr/>
          <a:lstStyle/>
          <a:p>
            <a:r>
              <a:rPr lang="ru-RU" dirty="0">
                <a:solidFill>
                  <a:srgbClr val="0A6780"/>
                </a:solidFill>
              </a:rPr>
              <a:t>Зарплата не относится к выплатам на содержание подопечного, которые подлежат зачислению на отдельный номинальный счет, открываемый опекуном, в соответствии со ст. 37 Гражданского кодекса </a:t>
            </a:r>
            <a:r>
              <a:rPr lang="ru-RU" dirty="0" smtClean="0">
                <a:solidFill>
                  <a:srgbClr val="0A6780"/>
                </a:solidFill>
              </a:rPr>
              <a:t>РФ. Заработная </a:t>
            </a:r>
            <a:r>
              <a:rPr lang="ru-RU" dirty="0">
                <a:solidFill>
                  <a:srgbClr val="0A6780"/>
                </a:solidFill>
              </a:rPr>
              <a:t>плата должна зачисляться на личный счет подопечного. </a:t>
            </a:r>
            <a:endParaRPr lang="ru-RU" dirty="0" smtClean="0">
              <a:solidFill>
                <a:srgbClr val="0A6780"/>
              </a:solidFill>
            </a:endParaRPr>
          </a:p>
          <a:p>
            <a:r>
              <a:rPr lang="ru-RU" dirty="0" smtClean="0">
                <a:solidFill>
                  <a:srgbClr val="0A6780"/>
                </a:solidFill>
              </a:rPr>
              <a:t>Если </a:t>
            </a:r>
            <a:r>
              <a:rPr lang="ru-RU" dirty="0">
                <a:solidFill>
                  <a:srgbClr val="0A6780"/>
                </a:solidFill>
              </a:rPr>
              <a:t>личного счета у него нет, от имени подопечного счет в банке открывает опекун. </a:t>
            </a:r>
            <a:endParaRPr lang="ru-RU" dirty="0" smtClean="0">
              <a:solidFill>
                <a:srgbClr val="0A6780"/>
              </a:solidFill>
            </a:endParaRPr>
          </a:p>
          <a:p>
            <a:r>
              <a:rPr lang="ru-RU" dirty="0">
                <a:solidFill>
                  <a:srgbClr val="0A6780"/>
                </a:solidFill>
              </a:rPr>
              <a:t>Опекун может запрашивать предварительное разрешение как на конкретную покупку, так и на регулярные расходы на определенные цели и в рамках определенной суммы за счет зарплаты подопечного. </a:t>
            </a:r>
            <a:endParaRPr lang="ru-RU" dirty="0" smtClean="0">
              <a:solidFill>
                <a:srgbClr val="0A6780"/>
              </a:solidFill>
            </a:endParaRPr>
          </a:p>
          <a:p>
            <a:r>
              <a:rPr lang="ru-RU" dirty="0">
                <a:solidFill>
                  <a:srgbClr val="0A6780"/>
                </a:solidFill>
              </a:rPr>
              <a:t>Закон не содержит запрета предоставлять денежные средства непосредственно недееспособному гражданину для самостоятельного расходования. </a:t>
            </a:r>
            <a:endParaRPr lang="ru-RU" dirty="0" smtClean="0">
              <a:solidFill>
                <a:srgbClr val="0A6780"/>
              </a:solidFill>
            </a:endParaRPr>
          </a:p>
          <a:p>
            <a:r>
              <a:rPr lang="ru-RU" b="1" dirty="0" smtClean="0">
                <a:solidFill>
                  <a:srgbClr val="0A6780"/>
                </a:solidFill>
              </a:rPr>
              <a:t>Опекунский совет может принять решение о </a:t>
            </a:r>
            <a:r>
              <a:rPr lang="ru-RU" b="1" dirty="0">
                <a:solidFill>
                  <a:srgbClr val="0A6780"/>
                </a:solidFill>
              </a:rPr>
              <a:t>предоставлении </a:t>
            </a:r>
            <a:r>
              <a:rPr lang="ru-RU" b="1" dirty="0" smtClean="0">
                <a:solidFill>
                  <a:srgbClr val="0A6780"/>
                </a:solidFill>
              </a:rPr>
              <a:t>недееспособному подопечному денег </a:t>
            </a:r>
            <a:r>
              <a:rPr lang="ru-RU" b="1" dirty="0">
                <a:solidFill>
                  <a:srgbClr val="0A6780"/>
                </a:solidFill>
              </a:rPr>
              <a:t>для расходования под контролем опекуна</a:t>
            </a:r>
            <a:r>
              <a:rPr lang="ru-RU" dirty="0">
                <a:solidFill>
                  <a:srgbClr val="0A6780"/>
                </a:solidFill>
              </a:rPr>
              <a:t>. </a:t>
            </a:r>
            <a:endParaRPr lang="ru-RU" dirty="0" smtClean="0">
              <a:solidFill>
                <a:srgbClr val="0A6780"/>
              </a:solidFill>
            </a:endParaRPr>
          </a:p>
          <a:p>
            <a:r>
              <a:rPr lang="ru-RU" dirty="0" smtClean="0">
                <a:solidFill>
                  <a:srgbClr val="0A6780"/>
                </a:solidFill>
              </a:rPr>
              <a:t>Способы </a:t>
            </a:r>
            <a:r>
              <a:rPr lang="ru-RU" dirty="0">
                <a:solidFill>
                  <a:srgbClr val="0A6780"/>
                </a:solidFill>
              </a:rPr>
              <a:t>контроля и сопровождения подопечного определяет опекун, исходя из ситуации подопечного, </a:t>
            </a:r>
            <a:r>
              <a:rPr lang="ru-RU" dirty="0" smtClean="0">
                <a:solidFill>
                  <a:srgbClr val="0A6780"/>
                </a:solidFill>
              </a:rPr>
              <a:t>       </a:t>
            </a:r>
          </a:p>
          <a:p>
            <a:r>
              <a:rPr lang="ru-RU" dirty="0">
                <a:solidFill>
                  <a:srgbClr val="0A6780"/>
                </a:solidFill>
              </a:rPr>
              <a:t> </a:t>
            </a:r>
            <a:r>
              <a:rPr lang="ru-RU" dirty="0" smtClean="0">
                <a:solidFill>
                  <a:srgbClr val="0A6780"/>
                </a:solidFill>
              </a:rPr>
              <a:t>                    вплоть </a:t>
            </a:r>
            <a:r>
              <a:rPr lang="ru-RU" dirty="0">
                <a:solidFill>
                  <a:srgbClr val="0A6780"/>
                </a:solidFill>
              </a:rPr>
              <a:t>до свободного расходования с последующим предоставлением подопечным чеков.</a:t>
            </a:r>
          </a:p>
          <a:p>
            <a:endParaRPr lang="ru-RU" dirty="0">
              <a:solidFill>
                <a:srgbClr val="0A678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18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100" y="1454729"/>
            <a:ext cx="10867474" cy="4378035"/>
          </a:xfrm>
        </p:spPr>
        <p:txBody>
          <a:bodyPr/>
          <a:lstStyle/>
          <a:p>
            <a:r>
              <a:rPr lang="ru-RU" b="1" dirty="0">
                <a:solidFill>
                  <a:srgbClr val="0A6780"/>
                </a:solidFill>
              </a:rPr>
              <a:t>Недееспособный гражданин может выражать мнение по любым вопросам организации его жизни, которое опекун и орган опеки и попечительства обязаны учитывать, в том числе с отношении</a:t>
            </a:r>
            <a:r>
              <a:rPr lang="ru-RU" dirty="0">
                <a:solidFill>
                  <a:srgbClr val="0A6780"/>
                </a:solidFill>
              </a:rPr>
              <a:t> сделок и иных юридически значимых действий (п. 2 ст. 29, п. 3 ст. 36 и п. 4 ст. 37 Гражданского кодекса РФ).</a:t>
            </a:r>
          </a:p>
          <a:p>
            <a:r>
              <a:rPr lang="ru-RU" dirty="0" smtClean="0">
                <a:solidFill>
                  <a:srgbClr val="0A6780"/>
                </a:solidFill>
              </a:rPr>
              <a:t>Собирать чеки </a:t>
            </a:r>
            <a:r>
              <a:rPr lang="ru-RU" dirty="0">
                <a:solidFill>
                  <a:srgbClr val="0A6780"/>
                </a:solidFill>
              </a:rPr>
              <a:t>и другие платежные документы целесообразно в целях развития </a:t>
            </a:r>
            <a:r>
              <a:rPr lang="ru-RU" dirty="0" smtClean="0">
                <a:solidFill>
                  <a:srgbClr val="0A6780"/>
                </a:solidFill>
              </a:rPr>
              <a:t>способностей подопечного контролировать </a:t>
            </a:r>
            <a:r>
              <a:rPr lang="ru-RU" dirty="0">
                <a:solidFill>
                  <a:srgbClr val="0A6780"/>
                </a:solidFill>
              </a:rPr>
              <a:t>свои расходы, обращаться с </a:t>
            </a:r>
            <a:r>
              <a:rPr lang="ru-RU" dirty="0" smtClean="0">
                <a:solidFill>
                  <a:srgbClr val="0A6780"/>
                </a:solidFill>
              </a:rPr>
              <a:t>деньгами, </a:t>
            </a:r>
          </a:p>
          <a:p>
            <a:r>
              <a:rPr lang="ru-RU" dirty="0" smtClean="0">
                <a:solidFill>
                  <a:srgbClr val="0A6780"/>
                </a:solidFill>
              </a:rPr>
              <a:t>в </a:t>
            </a:r>
            <a:r>
              <a:rPr lang="ru-RU" dirty="0">
                <a:solidFill>
                  <a:srgbClr val="0A6780"/>
                </a:solidFill>
              </a:rPr>
              <a:t>целях наблюдения опекуна за тем, как подопечный справляется, не злоупотребляет ли кто его </a:t>
            </a:r>
            <a:r>
              <a:rPr lang="ru-RU" dirty="0" smtClean="0">
                <a:solidFill>
                  <a:srgbClr val="0A6780"/>
                </a:solidFill>
              </a:rPr>
              <a:t>состоянием,</a:t>
            </a:r>
          </a:p>
          <a:p>
            <a:r>
              <a:rPr lang="ru-RU" dirty="0">
                <a:solidFill>
                  <a:srgbClr val="0A6780"/>
                </a:solidFill>
              </a:rPr>
              <a:t>и</a:t>
            </a:r>
            <a:r>
              <a:rPr lang="ru-RU" dirty="0" smtClean="0">
                <a:solidFill>
                  <a:srgbClr val="0A6780"/>
                </a:solidFill>
              </a:rPr>
              <a:t> в целях отчета перед контролирующим органом. </a:t>
            </a:r>
          </a:p>
          <a:p>
            <a:r>
              <a:rPr lang="ru-RU" dirty="0" smtClean="0">
                <a:solidFill>
                  <a:srgbClr val="0A6780"/>
                </a:solidFill>
              </a:rPr>
              <a:t>К </a:t>
            </a:r>
            <a:r>
              <a:rPr lang="ru-RU" dirty="0">
                <a:solidFill>
                  <a:srgbClr val="0A6780"/>
                </a:solidFill>
              </a:rPr>
              <a:t>ежегодному отчету опекуна не требуется предоставлять документы, подтверждающие расходы на питание, предметы первой необходимости и прочие мелкие бытовые нужды (ч. 2 ст. 25 Федерального закона «Об опеке и попечительстве», аналогичная норма воспроизведена в форме отчета опекуна). </a:t>
            </a:r>
          </a:p>
          <a:p>
            <a:endParaRPr lang="ru-RU" dirty="0">
              <a:solidFill>
                <a:srgbClr val="0A678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92100" y="585216"/>
            <a:ext cx="10867474" cy="8140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sz="2400" dirty="0" smtClean="0">
                <a:solidFill>
                  <a:srgbClr val="002060"/>
                </a:solidFill>
              </a:rPr>
              <a:t>Распоряжение зарплатой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933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585216"/>
            <a:ext cx="10651574" cy="81409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Распоряжение зарплатой</a:t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300" y="1188029"/>
            <a:ext cx="11468100" cy="437803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A6780"/>
                </a:solidFill>
              </a:rPr>
              <a:t>Гражданин, дееспособность которого ограничена вследствие психического расстройства</a:t>
            </a:r>
            <a:r>
              <a:rPr lang="ru-RU" sz="2000" dirty="0" smtClean="0">
                <a:solidFill>
                  <a:srgbClr val="0A6780"/>
                </a:solidFill>
              </a:rPr>
              <a:t>, </a:t>
            </a:r>
          </a:p>
          <a:p>
            <a:r>
              <a:rPr lang="ru-RU" sz="2000" dirty="0" smtClean="0">
                <a:solidFill>
                  <a:srgbClr val="0A6780"/>
                </a:solidFill>
              </a:rPr>
              <a:t>получает </a:t>
            </a:r>
            <a:r>
              <a:rPr lang="ru-RU" sz="2000" dirty="0">
                <a:solidFill>
                  <a:srgbClr val="0A6780"/>
                </a:solidFill>
              </a:rPr>
              <a:t>зарплату на свой личный счет и распоряжается ею самостоятельно </a:t>
            </a:r>
            <a:endParaRPr lang="ru-RU" sz="2000" dirty="0" smtClean="0">
              <a:solidFill>
                <a:srgbClr val="0A6780"/>
              </a:solidFill>
            </a:endParaRPr>
          </a:p>
          <a:p>
            <a:r>
              <a:rPr lang="ru-RU" sz="2000" dirty="0" smtClean="0">
                <a:solidFill>
                  <a:srgbClr val="0A6780"/>
                </a:solidFill>
              </a:rPr>
              <a:t>и </a:t>
            </a:r>
            <a:r>
              <a:rPr lang="ru-RU" sz="2000" dirty="0">
                <a:solidFill>
                  <a:srgbClr val="0A6780"/>
                </a:solidFill>
              </a:rPr>
              <a:t>ни с кем не обязан это согласовывать </a:t>
            </a:r>
            <a:r>
              <a:rPr lang="ru-RU" sz="2000" dirty="0" smtClean="0">
                <a:solidFill>
                  <a:srgbClr val="0A6780"/>
                </a:solidFill>
              </a:rPr>
              <a:t>(</a:t>
            </a:r>
            <a:r>
              <a:rPr lang="ru-RU" sz="2000" dirty="0">
                <a:solidFill>
                  <a:srgbClr val="0A6780"/>
                </a:solidFill>
              </a:rPr>
              <a:t>ни с попечителем, ни с органом опеки и попечительства, п. 2 ст. 30 Гражданского кодекса РФ). </a:t>
            </a:r>
          </a:p>
          <a:p>
            <a:r>
              <a:rPr lang="ru-RU" sz="2000" dirty="0">
                <a:solidFill>
                  <a:srgbClr val="0A6780"/>
                </a:solidFill>
              </a:rPr>
              <a:t>В отчете, предоставляемом попечителем гражданина, ограниченного в дееспособности вследствие психического расстройства, в орган опеки и попечительства, зарплата подопечного </a:t>
            </a:r>
            <a:r>
              <a:rPr lang="ru-RU" sz="2000" dirty="0" smtClean="0">
                <a:solidFill>
                  <a:srgbClr val="0A6780"/>
                </a:solidFill>
              </a:rPr>
              <a:t>отражается на счетах подопечного </a:t>
            </a:r>
            <a:r>
              <a:rPr lang="ru-RU" sz="2000" dirty="0">
                <a:solidFill>
                  <a:srgbClr val="0A6780"/>
                </a:solidFill>
              </a:rPr>
              <a:t>и предоставляется выписка с банковского счета, подтверждающая зачисления зарплаты. Но</a:t>
            </a:r>
            <a:r>
              <a:rPr lang="ru-RU" sz="2000" b="1" dirty="0">
                <a:solidFill>
                  <a:srgbClr val="0A6780"/>
                </a:solidFill>
              </a:rPr>
              <a:t> расходы подопечного за счет зарплаты в отчете попечителя отражению не подлежат</a:t>
            </a:r>
            <a:r>
              <a:rPr lang="ru-RU" sz="2000" dirty="0">
                <a:solidFill>
                  <a:srgbClr val="0A6780"/>
                </a:solidFill>
              </a:rPr>
              <a:t> (ст. 25 Федерального закона от 24.04.2008 № 48-ФЗ «Об опеке и попечительстве», примечание &lt;****&gt;  формы отчета попечителя </a:t>
            </a:r>
            <a:r>
              <a:rPr lang="ru-RU" sz="2000" dirty="0" smtClean="0">
                <a:solidFill>
                  <a:srgbClr val="0A6780"/>
                </a:solidFill>
              </a:rPr>
              <a:t> </a:t>
            </a:r>
            <a:r>
              <a:rPr lang="ru-RU" sz="2000" dirty="0">
                <a:solidFill>
                  <a:srgbClr val="0A6780"/>
                </a:solidFill>
              </a:rPr>
              <a:t>использовании имущества совершеннолетнего не полностью дееспособного гражданина и управлении этим имуществом, утв. Постановлением Правительства РФ от 17.11.2010 № 927 (ред. от 16.03.2024)).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509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585216"/>
            <a:ext cx="10727774" cy="81409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800" y="1574800"/>
            <a:ext cx="11391900" cy="4559300"/>
          </a:xfrm>
        </p:spPr>
        <p:txBody>
          <a:bodyPr/>
          <a:lstStyle/>
          <a:p>
            <a:r>
              <a:rPr lang="ru-RU" sz="2000" dirty="0" smtClean="0">
                <a:solidFill>
                  <a:srgbClr val="0A6780"/>
                </a:solidFill>
              </a:rPr>
              <a:t>При </a:t>
            </a:r>
            <a:r>
              <a:rPr lang="ru-RU" sz="2000" dirty="0">
                <a:solidFill>
                  <a:srgbClr val="0A6780"/>
                </a:solidFill>
              </a:rPr>
              <a:t>расчете среднедушевого дохода для подсчета размера платы за социальные услуги </a:t>
            </a:r>
            <a:r>
              <a:rPr lang="ru-RU" sz="2000" b="1" dirty="0">
                <a:solidFill>
                  <a:srgbClr val="0A6780"/>
                </a:solidFill>
              </a:rPr>
              <a:t>не учитываются доходы</a:t>
            </a:r>
            <a:r>
              <a:rPr lang="ru-RU" sz="2000" dirty="0">
                <a:solidFill>
                  <a:srgbClr val="0A6780"/>
                </a:solidFill>
              </a:rPr>
              <a:t>, полученные в денежной форме </a:t>
            </a:r>
            <a:r>
              <a:rPr lang="ru-RU" sz="2000" b="1" dirty="0">
                <a:solidFill>
                  <a:srgbClr val="0A6780"/>
                </a:solidFill>
              </a:rPr>
              <a:t>от трудовой деятельности инвалидов</a:t>
            </a:r>
            <a:r>
              <a:rPr lang="ru-RU" sz="2000" dirty="0">
                <a:solidFill>
                  <a:srgbClr val="0A6780"/>
                </a:solidFill>
              </a:rPr>
              <a:t>, постоянно проживающих в организациях социального обслуживания и осуществляющих трудовую деятельность </a:t>
            </a:r>
            <a:r>
              <a:rPr lang="ru-RU" sz="2000" b="1" dirty="0">
                <a:solidFill>
                  <a:srgbClr val="0A6780"/>
                </a:solidFill>
              </a:rPr>
              <a:t>в государственных и муниципальных организациях</a:t>
            </a:r>
            <a:r>
              <a:rPr lang="ru-RU" sz="2000" dirty="0">
                <a:solidFill>
                  <a:srgbClr val="0A6780"/>
                </a:solidFill>
              </a:rPr>
              <a:t> (Постановление Правительства РФ от 23.12.2024 № 1873 «Об утверждении </a:t>
            </a:r>
            <a:r>
              <a:rPr lang="ru-RU" sz="2000" dirty="0" smtClean="0">
                <a:solidFill>
                  <a:srgbClr val="0A6780"/>
                </a:solidFill>
              </a:rPr>
              <a:t>Правил </a:t>
            </a:r>
            <a:r>
              <a:rPr lang="ru-RU" sz="2000" dirty="0">
                <a:solidFill>
                  <a:srgbClr val="0A6780"/>
                </a:solidFill>
              </a:rPr>
              <a:t>определения среднедушевого дохода для предоставления социальных услуг бесплатно</a:t>
            </a:r>
            <a:r>
              <a:rPr lang="ru-RU" sz="2000" dirty="0" smtClean="0">
                <a:solidFill>
                  <a:srgbClr val="0A6780"/>
                </a:solidFill>
              </a:rPr>
              <a:t>»).</a:t>
            </a:r>
          </a:p>
          <a:p>
            <a:r>
              <a:rPr lang="ru-RU" sz="2000" dirty="0" smtClean="0">
                <a:solidFill>
                  <a:srgbClr val="0A6780"/>
                </a:solidFill>
              </a:rPr>
              <a:t>В целях поддержания мотивации к труду регионы принимают решения </a:t>
            </a:r>
          </a:p>
          <a:p>
            <a:r>
              <a:rPr lang="ru-RU" sz="2000" dirty="0" smtClean="0">
                <a:solidFill>
                  <a:srgbClr val="0A6780"/>
                </a:solidFill>
              </a:rPr>
              <a:t>не </a:t>
            </a:r>
            <a:r>
              <a:rPr lang="ru-RU" sz="2000" dirty="0">
                <a:solidFill>
                  <a:srgbClr val="0A6780"/>
                </a:solidFill>
              </a:rPr>
              <a:t>учитывать </a:t>
            </a:r>
            <a:r>
              <a:rPr lang="ru-RU" sz="2000" dirty="0" smtClean="0">
                <a:solidFill>
                  <a:srgbClr val="0A6780"/>
                </a:solidFill>
              </a:rPr>
              <a:t>доходы от работы в других местах. </a:t>
            </a:r>
          </a:p>
          <a:p>
            <a:r>
              <a:rPr lang="ru-RU" sz="2000" dirty="0" smtClean="0">
                <a:solidFill>
                  <a:srgbClr val="0A6780"/>
                </a:solidFill>
              </a:rPr>
              <a:t>Этот </a:t>
            </a:r>
            <a:r>
              <a:rPr lang="ru-RU" sz="2000" dirty="0">
                <a:solidFill>
                  <a:srgbClr val="0A6780"/>
                </a:solidFill>
              </a:rPr>
              <a:t>вопрос находится в компетенции региона, его решение возможно на уровне региональных нормативных правовых актов (ст. 30, 31 и 32 Федерального закона от 28.12.2013 № 442-ФЗ «Об основах социального обслуживания граждан в Российской Федерации»).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8000" y="585216"/>
            <a:ext cx="10651574" cy="8140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sz="2400" dirty="0" smtClean="0">
                <a:solidFill>
                  <a:srgbClr val="002060"/>
                </a:solidFill>
              </a:rPr>
              <a:t>зарплата учитывается при расчете платы за социальные услуги.</a:t>
            </a: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Проблемы мотивации к труду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51071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4400" y="1724025"/>
            <a:ext cx="2686050" cy="2686050"/>
          </a:xfrm>
          <a:prstGeom prst="rect">
            <a:avLst/>
          </a:prstGeom>
        </p:spPr>
      </p:pic>
      <p:pic>
        <p:nvPicPr>
          <p:cNvPr id="1028" name="Picture 4" descr="https://www.osoboepravo.ru/files/styles/book220/public/book/cover/zablockis_pravo_na_trud.jpg?itok=kwbUKbS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97069"/>
            <a:ext cx="3184525" cy="454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486400" y="1028700"/>
            <a:ext cx="3496732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Электронная версия (бесплатно)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9706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120" y="1073727"/>
            <a:ext cx="6601690" cy="1005317"/>
          </a:xfrm>
        </p:spPr>
        <p:txBody>
          <a:bodyPr/>
          <a:lstStyle/>
          <a:p>
            <a:r>
              <a:rPr lang="ru-RU" dirty="0" smtClean="0">
                <a:solidFill>
                  <a:srgbClr val="2A9EBE"/>
                </a:solidFill>
              </a:rPr>
              <a:t>Спасибо!</a:t>
            </a:r>
            <a:endParaRPr lang="en-US" dirty="0">
              <a:solidFill>
                <a:srgbClr val="2A9EBE"/>
              </a:solidFill>
            </a:endParaRPr>
          </a:p>
        </p:txBody>
      </p:sp>
      <p:sp>
        <p:nvSpPr>
          <p:cNvPr id="5" name="Подзаголовок 3"/>
          <p:cNvSpPr txBox="1">
            <a:spLocks/>
          </p:cNvSpPr>
          <p:nvPr/>
        </p:nvSpPr>
        <p:spPr>
          <a:xfrm>
            <a:off x="781940" y="1935480"/>
            <a:ext cx="6903719" cy="425484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buSzTx/>
              <a:defRPr sz="2800">
                <a:solidFill>
                  <a:schemeClr val="accent4">
                    <a:satOff val="-1335"/>
                    <a:lumOff val="-10274"/>
                  </a:schemeClr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lang="ru-R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venir Next Medium"/>
                <a:cs typeface="Avenir Next Medium"/>
                <a:sym typeface="Avenir Next Medium"/>
              </a:rPr>
              <a:t>Контакты:</a:t>
            </a:r>
          </a:p>
          <a:p>
            <a:pPr>
              <a:lnSpc>
                <a:spcPct val="80000"/>
              </a:lnSpc>
              <a:spcBef>
                <a:spcPts val="600"/>
              </a:spcBef>
              <a:buSzTx/>
              <a:defRPr sz="2800">
                <a:solidFill>
                  <a:schemeClr val="accent4">
                    <a:satOff val="-1335"/>
                    <a:lumOff val="-10274"/>
                  </a:schemeClr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lang="ru-R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venir Next Medium"/>
                <a:cs typeface="Avenir Next Medium"/>
                <a:sym typeface="Avenir Next Medium"/>
              </a:rPr>
              <a:t>Адрес: ул. Строителей, 17Б</a:t>
            </a:r>
          </a:p>
          <a:p>
            <a:pPr>
              <a:lnSpc>
                <a:spcPct val="80000"/>
              </a:lnSpc>
              <a:spcBef>
                <a:spcPts val="600"/>
              </a:spcBef>
              <a:buSzTx/>
              <a:defRPr sz="2800">
                <a:solidFill>
                  <a:schemeClr val="accent4">
                    <a:satOff val="-1335"/>
                    <a:lumOff val="-10274"/>
                  </a:schemeClr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lang="ru-R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venir Next Medium"/>
                <a:cs typeface="Avenir Next Medium"/>
                <a:sym typeface="Avenir Next Medium"/>
              </a:rPr>
              <a:t>Тел.: (495) 930-00-80,  (499)131-06-83</a:t>
            </a:r>
          </a:p>
          <a:p>
            <a:pPr>
              <a:lnSpc>
                <a:spcPct val="80000"/>
              </a:lnSpc>
              <a:spcBef>
                <a:spcPts val="600"/>
              </a:spcBef>
              <a:buSzTx/>
              <a:defRPr sz="28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lang="ru-R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venir Next Medium"/>
                <a:cs typeface="Avenir Next Medium"/>
                <a:sym typeface="Avenir Next Medium"/>
              </a:rPr>
              <a:t>Электронная почта: ccpmain@ccp.org.ru</a:t>
            </a:r>
          </a:p>
          <a:p>
            <a:pPr>
              <a:lnSpc>
                <a:spcPct val="80000"/>
              </a:lnSpc>
              <a:spcBef>
                <a:spcPts val="600"/>
              </a:spcBef>
              <a:buSzTx/>
              <a:defRPr sz="2800">
                <a:solidFill>
                  <a:schemeClr val="accent4">
                    <a:satOff val="-1335"/>
                    <a:lumOff val="-10274"/>
                  </a:schemeClr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lang="ru-R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venir Next Medium"/>
                <a:cs typeface="Avenir Next Medium"/>
                <a:sym typeface="Avenir Next Medium"/>
              </a:rPr>
              <a:t>Сайты:</a:t>
            </a:r>
          </a:p>
          <a:p>
            <a:pPr>
              <a:lnSpc>
                <a:spcPct val="80000"/>
              </a:lnSpc>
              <a:spcBef>
                <a:spcPts val="600"/>
              </a:spcBef>
              <a:buSzTx/>
              <a:defRPr sz="28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lang="ru-RU" sz="3000" u="sng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009999"/>
                  </a:solidFill>
                </a:uFill>
                <a:latin typeface="Calibri" panose="020F0502020204030204" pitchFamily="34" charset="0"/>
                <a:ea typeface="Avenir Next Medium"/>
                <a:cs typeface="Avenir Next Medium"/>
                <a:sym typeface="Avenir Next Medium"/>
                <a:hlinkClick r:id="rId2"/>
              </a:rPr>
              <a:t>www.ccp.org.ru</a:t>
            </a:r>
          </a:p>
          <a:p>
            <a:pPr>
              <a:lnSpc>
                <a:spcPct val="80000"/>
              </a:lnSpc>
              <a:spcBef>
                <a:spcPts val="600"/>
              </a:spcBef>
              <a:buSzTx/>
              <a:defRPr sz="28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lang="ru-RU" sz="3000" u="sng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009999"/>
                  </a:solidFill>
                </a:uFill>
                <a:latin typeface="Calibri" panose="020F0502020204030204" pitchFamily="34" charset="0"/>
                <a:ea typeface="Avenir Next Medium"/>
                <a:cs typeface="Avenir Next Medium"/>
                <a:sym typeface="Avenir Next Medium"/>
                <a:hlinkClick r:id="rId3"/>
              </a:rPr>
              <a:t>www.osoboedetstvo.ru</a:t>
            </a:r>
          </a:p>
          <a:p>
            <a:pPr>
              <a:lnSpc>
                <a:spcPct val="80000"/>
              </a:lnSpc>
              <a:spcBef>
                <a:spcPts val="600"/>
              </a:spcBef>
              <a:buSzTx/>
              <a:defRPr sz="2800" u="sng">
                <a:solidFill>
                  <a:srgbClr val="009999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lang="ru-RU" sz="3000" u="sng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009999"/>
                  </a:solidFill>
                </a:uFill>
                <a:latin typeface="Calibri" panose="020F0502020204030204" pitchFamily="34" charset="0"/>
                <a:ea typeface="Avenir Next Medium"/>
                <a:cs typeface="Avenir Next Medium"/>
                <a:sym typeface="Avenir Next Medium"/>
                <a:hlinkClick r:id="rId4"/>
              </a:rPr>
              <a:t>www.terevinf.ru</a:t>
            </a:r>
          </a:p>
          <a:p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740913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995055" y="19257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54000"/>
            <a:ext cx="10854774" cy="1145309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Право на участие в трудовых отношениях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4800" y="1454729"/>
            <a:ext cx="10854774" cy="4378035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A6780"/>
                </a:solidFill>
              </a:rPr>
              <a:t>Трудовой кодекс РФ не содержит запрета на участие недееспособных и ограниченных в дееспособности граждан в трудовых отношениях в качестве работников. </a:t>
            </a:r>
            <a:endParaRPr lang="ru-RU" sz="2400" dirty="0" smtClean="0">
              <a:solidFill>
                <a:srgbClr val="0A6780"/>
              </a:solidFill>
            </a:endParaRPr>
          </a:p>
          <a:p>
            <a:r>
              <a:rPr lang="ru-RU" sz="2400" b="1" dirty="0" smtClean="0">
                <a:solidFill>
                  <a:srgbClr val="0A6780"/>
                </a:solidFill>
              </a:rPr>
              <a:t>Недееспособные </a:t>
            </a:r>
            <a:r>
              <a:rPr lang="ru-RU" sz="2400" b="1" dirty="0">
                <a:solidFill>
                  <a:srgbClr val="0A6780"/>
                </a:solidFill>
              </a:rPr>
              <a:t>и ограниченные в дееспособности граждане имеют</a:t>
            </a:r>
            <a:r>
              <a:rPr lang="ru-RU" sz="2400" dirty="0">
                <a:solidFill>
                  <a:srgbClr val="0A6780"/>
                </a:solidFill>
              </a:rPr>
              <a:t> </a:t>
            </a:r>
            <a:r>
              <a:rPr lang="ru-RU" sz="2400" b="1" dirty="0">
                <a:solidFill>
                  <a:srgbClr val="0A6780"/>
                </a:solidFill>
              </a:rPr>
              <a:t>те же трудовые права, что и другие граждане, </a:t>
            </a:r>
            <a:r>
              <a:rPr lang="ru-RU" sz="2400" b="1" dirty="0" smtClean="0">
                <a:solidFill>
                  <a:srgbClr val="0A6780"/>
                </a:solidFill>
              </a:rPr>
              <a:t> </a:t>
            </a:r>
          </a:p>
          <a:p>
            <a:r>
              <a:rPr lang="ru-RU" sz="2400" dirty="0">
                <a:solidFill>
                  <a:srgbClr val="0A6780"/>
                </a:solidFill>
              </a:rPr>
              <a:t>ч</a:t>
            </a:r>
            <a:r>
              <a:rPr lang="ru-RU" sz="2400" dirty="0" smtClean="0">
                <a:solidFill>
                  <a:srgbClr val="0A6780"/>
                </a:solidFill>
              </a:rPr>
              <a:t>то подтверждает позиция </a:t>
            </a:r>
            <a:r>
              <a:rPr lang="ru-RU" sz="2400" dirty="0">
                <a:solidFill>
                  <a:srgbClr val="0A6780"/>
                </a:solidFill>
              </a:rPr>
              <a:t>Верховного </a:t>
            </a:r>
            <a:r>
              <a:rPr lang="ru-RU" sz="2400" dirty="0" smtClean="0">
                <a:solidFill>
                  <a:srgbClr val="0A6780"/>
                </a:solidFill>
              </a:rPr>
              <a:t>Суда РФ</a:t>
            </a:r>
          </a:p>
          <a:p>
            <a:r>
              <a:rPr lang="ru-RU" sz="2400" dirty="0" smtClean="0">
                <a:solidFill>
                  <a:srgbClr val="0A6780"/>
                </a:solidFill>
              </a:rPr>
              <a:t>(Определение </a:t>
            </a:r>
            <a:r>
              <a:rPr lang="ru-RU" sz="2400" dirty="0">
                <a:solidFill>
                  <a:srgbClr val="0A6780"/>
                </a:solidFill>
              </a:rPr>
              <a:t>судебной коллегии по гражданским делам Верховного Суда РФ от 23 апреля 2010 г. </a:t>
            </a:r>
            <a:r>
              <a:rPr lang="ru-RU" sz="2400" dirty="0" smtClean="0">
                <a:solidFill>
                  <a:srgbClr val="0A6780"/>
                </a:solidFill>
              </a:rPr>
              <a:t>№ 13-В10–2) </a:t>
            </a:r>
            <a:endParaRPr lang="ru-RU" sz="2400" dirty="0">
              <a:solidFill>
                <a:srgbClr val="0A678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7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00" y="409742"/>
            <a:ext cx="11696700" cy="81409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Недееспособность препятствует работе на отдельных должностях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800" y="1223835"/>
            <a:ext cx="11595100" cy="4608929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A6780"/>
                </a:solidFill>
              </a:rPr>
              <a:t>Недееспособный и ограниченный </a:t>
            </a:r>
            <a:r>
              <a:rPr lang="ru-RU" sz="2400" dirty="0">
                <a:solidFill>
                  <a:srgbClr val="0A6780"/>
                </a:solidFill>
              </a:rPr>
              <a:t>в дееспособности </a:t>
            </a:r>
            <a:r>
              <a:rPr lang="ru-RU" sz="2400" dirty="0" smtClean="0">
                <a:solidFill>
                  <a:srgbClr val="0A6780"/>
                </a:solidFill>
              </a:rPr>
              <a:t>граждане </a:t>
            </a:r>
          </a:p>
          <a:p>
            <a:r>
              <a:rPr lang="ru-RU" sz="2400" dirty="0">
                <a:solidFill>
                  <a:srgbClr val="0A6780"/>
                </a:solidFill>
              </a:rPr>
              <a:t>н</a:t>
            </a:r>
            <a:r>
              <a:rPr lang="ru-RU" sz="2400" dirty="0" smtClean="0">
                <a:solidFill>
                  <a:srgbClr val="0A6780"/>
                </a:solidFill>
              </a:rPr>
              <a:t>е могут заниматься педагогической деятельности (</a:t>
            </a:r>
            <a:r>
              <a:rPr lang="ru-RU" sz="2400" dirty="0">
                <a:solidFill>
                  <a:srgbClr val="0A6780"/>
                </a:solidFill>
              </a:rPr>
              <a:t>с</a:t>
            </a:r>
            <a:r>
              <a:rPr lang="ru-RU" sz="2400" dirty="0" smtClean="0">
                <a:solidFill>
                  <a:srgbClr val="0A6780"/>
                </a:solidFill>
              </a:rPr>
              <a:t>т</a:t>
            </a:r>
            <a:r>
              <a:rPr lang="ru-RU" sz="2400" dirty="0">
                <a:solidFill>
                  <a:srgbClr val="0A6780"/>
                </a:solidFill>
              </a:rPr>
              <a:t>. </a:t>
            </a:r>
            <a:r>
              <a:rPr lang="ru-RU" sz="2400" dirty="0" smtClean="0">
                <a:solidFill>
                  <a:srgbClr val="0A6780"/>
                </a:solidFill>
              </a:rPr>
              <a:t>331 ГК РФ),</a:t>
            </a:r>
          </a:p>
          <a:p>
            <a:endParaRPr lang="ru-RU" sz="2400" dirty="0" smtClean="0">
              <a:solidFill>
                <a:srgbClr val="0A6780"/>
              </a:solidFill>
            </a:endParaRPr>
          </a:p>
          <a:p>
            <a:r>
              <a:rPr lang="ru-RU" sz="2400" dirty="0" smtClean="0">
                <a:solidFill>
                  <a:srgbClr val="0A6780"/>
                </a:solidFill>
              </a:rPr>
              <a:t>не </a:t>
            </a:r>
            <a:r>
              <a:rPr lang="ru-RU" sz="2400" dirty="0">
                <a:solidFill>
                  <a:srgbClr val="0A6780"/>
                </a:solidFill>
              </a:rPr>
              <a:t>могут быть приняты</a:t>
            </a:r>
          </a:p>
          <a:p>
            <a:r>
              <a:rPr lang="ru-RU" sz="2400" dirty="0" smtClean="0">
                <a:solidFill>
                  <a:srgbClr val="0A6780"/>
                </a:solidFill>
              </a:rPr>
              <a:t>на </a:t>
            </a:r>
            <a:r>
              <a:rPr lang="ru-RU" sz="2400" dirty="0">
                <a:solidFill>
                  <a:srgbClr val="0A6780"/>
                </a:solidFill>
              </a:rPr>
              <a:t>государственную и муниципальную службу, </a:t>
            </a:r>
            <a:endParaRPr lang="ru-RU" sz="2400" dirty="0" smtClean="0">
              <a:solidFill>
                <a:srgbClr val="0A6780"/>
              </a:solidFill>
            </a:endParaRPr>
          </a:p>
          <a:p>
            <a:r>
              <a:rPr lang="ru-RU" sz="2400" dirty="0" smtClean="0">
                <a:solidFill>
                  <a:srgbClr val="0A6780"/>
                </a:solidFill>
              </a:rPr>
              <a:t>на </a:t>
            </a:r>
            <a:r>
              <a:rPr lang="ru-RU" sz="2400" dirty="0">
                <a:solidFill>
                  <a:srgbClr val="0A6780"/>
                </a:solidFill>
              </a:rPr>
              <a:t>должности прокурора, пожарного, </a:t>
            </a:r>
            <a:endParaRPr lang="ru-RU" sz="2400" dirty="0" smtClean="0">
              <a:solidFill>
                <a:srgbClr val="0A6780"/>
              </a:solidFill>
            </a:endParaRPr>
          </a:p>
          <a:p>
            <a:r>
              <a:rPr lang="ru-RU" sz="2400" dirty="0" smtClean="0">
                <a:solidFill>
                  <a:srgbClr val="0A6780"/>
                </a:solidFill>
              </a:rPr>
              <a:t>на </a:t>
            </a:r>
            <a:r>
              <a:rPr lang="ru-RU" sz="2400" dirty="0">
                <a:solidFill>
                  <a:srgbClr val="0A6780"/>
                </a:solidFill>
              </a:rPr>
              <a:t>работу в ведомственную охрану </a:t>
            </a:r>
            <a:endParaRPr lang="ru-RU" sz="2400" dirty="0" smtClean="0">
              <a:solidFill>
                <a:srgbClr val="0A6780"/>
              </a:solidFill>
            </a:endParaRPr>
          </a:p>
          <a:p>
            <a:r>
              <a:rPr lang="ru-RU" sz="2400" dirty="0" smtClean="0">
                <a:solidFill>
                  <a:srgbClr val="0A6780"/>
                </a:solidFill>
              </a:rPr>
              <a:t>и </a:t>
            </a:r>
            <a:r>
              <a:rPr lang="ru-RU" sz="2400" dirty="0">
                <a:solidFill>
                  <a:srgbClr val="0A6780"/>
                </a:solidFill>
              </a:rPr>
              <a:t>другие </a:t>
            </a:r>
            <a:r>
              <a:rPr lang="ru-RU" sz="2400" dirty="0" smtClean="0">
                <a:solidFill>
                  <a:srgbClr val="0A6780"/>
                </a:solidFill>
              </a:rPr>
              <a:t>должности, указанные в федеральных законах.  </a:t>
            </a:r>
            <a:endParaRPr lang="ru-RU" sz="2400" dirty="0">
              <a:solidFill>
                <a:srgbClr val="0A6780"/>
              </a:solidFill>
            </a:endParaRPr>
          </a:p>
          <a:p>
            <a:endParaRPr lang="ru-RU" sz="2400" dirty="0">
              <a:solidFill>
                <a:srgbClr val="0A678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802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389328"/>
            <a:ext cx="10588074" cy="814093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Есть основания для </a:t>
            </a:r>
            <a:r>
              <a:rPr lang="ru-RU" sz="2400" dirty="0" smtClean="0">
                <a:solidFill>
                  <a:srgbClr val="002060"/>
                </a:solidFill>
              </a:rPr>
              <a:t>отказа в приеме на работу и для прекращения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трудового </a:t>
            </a:r>
            <a:r>
              <a:rPr lang="ru-RU" sz="2400" dirty="0">
                <a:solidFill>
                  <a:srgbClr val="002060"/>
                </a:solidFill>
              </a:rPr>
              <a:t>договора </a:t>
            </a:r>
            <a:r>
              <a:rPr lang="ru-RU" sz="2400" dirty="0" smtClean="0">
                <a:solidFill>
                  <a:srgbClr val="002060"/>
                </a:solidFill>
              </a:rPr>
              <a:t>по </a:t>
            </a:r>
            <a:r>
              <a:rPr lang="ru-RU" sz="2400" dirty="0">
                <a:solidFill>
                  <a:srgbClr val="002060"/>
                </a:solidFill>
              </a:rPr>
              <a:t>медицинским </a:t>
            </a:r>
            <a:r>
              <a:rPr lang="ru-RU" sz="2400" dirty="0" smtClean="0">
                <a:solidFill>
                  <a:srgbClr val="002060"/>
                </a:solidFill>
              </a:rPr>
              <a:t>причинам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300" y="1399309"/>
            <a:ext cx="11785600" cy="5345715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A6780"/>
                </a:solidFill>
              </a:rPr>
              <a:t>Определены виды </a:t>
            </a:r>
            <a:r>
              <a:rPr lang="ru-RU" b="1" dirty="0">
                <a:solidFill>
                  <a:srgbClr val="0A6780"/>
                </a:solidFill>
              </a:rPr>
              <a:t>работ, для которых предусмотрены обязательные медицинские осмотры </a:t>
            </a:r>
            <a:r>
              <a:rPr lang="ru-RU" dirty="0">
                <a:solidFill>
                  <a:srgbClr val="0A6780"/>
                </a:solidFill>
              </a:rPr>
              <a:t>(предварительные </a:t>
            </a:r>
            <a:r>
              <a:rPr lang="ru-RU" dirty="0" smtClean="0">
                <a:solidFill>
                  <a:srgbClr val="0A6780"/>
                </a:solidFill>
              </a:rPr>
              <a:t>и периодические (</a:t>
            </a:r>
            <a:r>
              <a:rPr lang="ru-RU" dirty="0">
                <a:solidFill>
                  <a:srgbClr val="0A6780"/>
                </a:solidFill>
              </a:rPr>
              <a:t>ст. 220 Трудового кодекса РФ</a:t>
            </a:r>
            <a:r>
              <a:rPr lang="ru-RU" dirty="0" smtClean="0">
                <a:solidFill>
                  <a:srgbClr val="0A6780"/>
                </a:solidFill>
              </a:rPr>
              <a:t>).</a:t>
            </a:r>
          </a:p>
          <a:p>
            <a:r>
              <a:rPr lang="ru-RU" dirty="0" smtClean="0">
                <a:solidFill>
                  <a:srgbClr val="0A6780"/>
                </a:solidFill>
              </a:rPr>
              <a:t>Например, работники </a:t>
            </a:r>
            <a:r>
              <a:rPr lang="ru-RU" dirty="0">
                <a:solidFill>
                  <a:srgbClr val="0A6780"/>
                </a:solidFill>
              </a:rPr>
              <a:t>организаций пищевой промышленности, общественного питания и торговли, водопроводных сооружений, медицинских организаций и детских </a:t>
            </a:r>
            <a:r>
              <a:rPr lang="ru-RU" dirty="0" smtClean="0">
                <a:solidFill>
                  <a:srgbClr val="0A6780"/>
                </a:solidFill>
              </a:rPr>
              <a:t>учреждений.</a:t>
            </a:r>
          </a:p>
          <a:p>
            <a:r>
              <a:rPr lang="ru-RU" b="1" dirty="0">
                <a:solidFill>
                  <a:srgbClr val="0A6780"/>
                </a:solidFill>
              </a:rPr>
              <a:t>Виды деятельности, при осуществлении которых проводится психиатрическое освидетельствование</a:t>
            </a:r>
            <a:r>
              <a:rPr lang="ru-RU" dirty="0">
                <a:solidFill>
                  <a:srgbClr val="0A6780"/>
                </a:solidFill>
              </a:rPr>
              <a:t>, порядок прохождения психиатрического освидетельствования утверждены Приказом Минздрава России от 20.05.2022 № </a:t>
            </a:r>
            <a:r>
              <a:rPr lang="ru-RU" dirty="0" smtClean="0">
                <a:solidFill>
                  <a:srgbClr val="0A6780"/>
                </a:solidFill>
              </a:rPr>
              <a:t>342н. </a:t>
            </a:r>
          </a:p>
          <a:p>
            <a:r>
              <a:rPr lang="ru-RU" dirty="0" smtClean="0">
                <a:solidFill>
                  <a:srgbClr val="0A6780"/>
                </a:solidFill>
              </a:rPr>
              <a:t>Например, виды деятельности:</a:t>
            </a:r>
          </a:p>
          <a:p>
            <a:r>
              <a:rPr lang="ru-RU" dirty="0" smtClean="0">
                <a:solidFill>
                  <a:srgbClr val="0A6780"/>
                </a:solidFill>
              </a:rPr>
              <a:t>управление </a:t>
            </a:r>
            <a:r>
              <a:rPr lang="ru-RU" dirty="0">
                <a:solidFill>
                  <a:srgbClr val="0A6780"/>
                </a:solidFill>
              </a:rPr>
              <a:t>транспортными </a:t>
            </a:r>
            <a:r>
              <a:rPr lang="ru-RU" dirty="0" smtClean="0">
                <a:solidFill>
                  <a:srgbClr val="0A6780"/>
                </a:solidFill>
              </a:rPr>
              <a:t>средствами;</a:t>
            </a:r>
            <a:endParaRPr lang="ru-RU" dirty="0">
              <a:solidFill>
                <a:srgbClr val="0A6780"/>
              </a:solidFill>
            </a:endParaRPr>
          </a:p>
          <a:p>
            <a:r>
              <a:rPr lang="ru-RU" dirty="0">
                <a:solidFill>
                  <a:srgbClr val="0A6780"/>
                </a:solidFill>
              </a:rPr>
              <a:t>в области использования атомной </a:t>
            </a:r>
            <a:r>
              <a:rPr lang="ru-RU" dirty="0" smtClean="0">
                <a:solidFill>
                  <a:srgbClr val="0A6780"/>
                </a:solidFill>
              </a:rPr>
              <a:t>энергии;</a:t>
            </a:r>
            <a:endParaRPr lang="ru-RU" dirty="0">
              <a:solidFill>
                <a:srgbClr val="0A6780"/>
              </a:solidFill>
            </a:endParaRPr>
          </a:p>
          <a:p>
            <a:r>
              <a:rPr lang="ru-RU" dirty="0">
                <a:solidFill>
                  <a:srgbClr val="0A6780"/>
                </a:solidFill>
              </a:rPr>
              <a:t>связанная с проведением аварийно-спасательных </a:t>
            </a:r>
            <a:r>
              <a:rPr lang="ru-RU" dirty="0" smtClean="0">
                <a:solidFill>
                  <a:srgbClr val="0A6780"/>
                </a:solidFill>
              </a:rPr>
              <a:t>работ;</a:t>
            </a:r>
            <a:endParaRPr lang="ru-RU" dirty="0">
              <a:solidFill>
                <a:srgbClr val="0A6780"/>
              </a:solidFill>
            </a:endParaRPr>
          </a:p>
          <a:p>
            <a:r>
              <a:rPr lang="ru-RU" dirty="0" smtClean="0">
                <a:solidFill>
                  <a:srgbClr val="0A6780"/>
                </a:solidFill>
              </a:rPr>
              <a:t>                          педагогическая </a:t>
            </a:r>
            <a:r>
              <a:rPr lang="ru-RU" dirty="0">
                <a:solidFill>
                  <a:srgbClr val="0A6780"/>
                </a:solidFill>
              </a:rPr>
              <a:t>деятельность в организациях, осуществляющих образовательную </a:t>
            </a:r>
            <a:r>
              <a:rPr lang="ru-RU" dirty="0" smtClean="0">
                <a:solidFill>
                  <a:srgbClr val="0A6780"/>
                </a:solidFill>
              </a:rPr>
              <a:t>деятельность;</a:t>
            </a:r>
            <a:endParaRPr lang="ru-RU" dirty="0">
              <a:solidFill>
                <a:srgbClr val="0A6780"/>
              </a:solidFill>
            </a:endParaRPr>
          </a:p>
          <a:p>
            <a:r>
              <a:rPr lang="ru-RU" dirty="0" smtClean="0">
                <a:solidFill>
                  <a:srgbClr val="0A6780"/>
                </a:solidFill>
              </a:rPr>
              <a:t>                      по </a:t>
            </a:r>
            <a:r>
              <a:rPr lang="ru-RU" dirty="0">
                <a:solidFill>
                  <a:srgbClr val="0A6780"/>
                </a:solidFill>
              </a:rPr>
              <a:t>присмотру и уходу за </a:t>
            </a:r>
            <a:r>
              <a:rPr lang="ru-RU" dirty="0" smtClean="0">
                <a:solidFill>
                  <a:srgbClr val="0A6780"/>
                </a:solidFill>
              </a:rPr>
              <a:t>детьми;</a:t>
            </a:r>
            <a:endParaRPr lang="ru-RU" dirty="0">
              <a:solidFill>
                <a:srgbClr val="0A6780"/>
              </a:solidFill>
            </a:endParaRPr>
          </a:p>
          <a:p>
            <a:r>
              <a:rPr lang="ru-RU" dirty="0" smtClean="0">
                <a:solidFill>
                  <a:srgbClr val="0A6780"/>
                </a:solidFill>
              </a:rPr>
              <a:t>                                            в </a:t>
            </a:r>
            <a:r>
              <a:rPr lang="ru-RU" dirty="0">
                <a:solidFill>
                  <a:srgbClr val="0A6780"/>
                </a:solidFill>
              </a:rPr>
              <a:t>сфере </a:t>
            </a:r>
            <a:r>
              <a:rPr lang="ru-RU" dirty="0" smtClean="0">
                <a:solidFill>
                  <a:srgbClr val="0A6780"/>
                </a:solidFill>
              </a:rPr>
              <a:t>электроэнергетики;</a:t>
            </a:r>
            <a:endParaRPr lang="ru-RU" dirty="0">
              <a:solidFill>
                <a:srgbClr val="0A6780"/>
              </a:solidFill>
            </a:endParaRPr>
          </a:p>
          <a:p>
            <a:r>
              <a:rPr lang="ru-RU" dirty="0" smtClean="0">
                <a:solidFill>
                  <a:srgbClr val="0A6780"/>
                </a:solidFill>
              </a:rPr>
              <a:t>                                               в </a:t>
            </a:r>
            <a:r>
              <a:rPr lang="ru-RU" dirty="0">
                <a:solidFill>
                  <a:srgbClr val="0A6780"/>
                </a:solidFill>
              </a:rPr>
              <a:t>сфере </a:t>
            </a:r>
            <a:r>
              <a:rPr lang="ru-RU" dirty="0" smtClean="0">
                <a:solidFill>
                  <a:srgbClr val="0A6780"/>
                </a:solidFill>
              </a:rPr>
              <a:t>теплоснабжения.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218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00" y="211144"/>
            <a:ext cx="11658600" cy="814093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Есть основания для отказа в приеме на работу и для прекращения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трудового договора по медицинским причинам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100" y="1282701"/>
            <a:ext cx="11684000" cy="455006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A678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Если </a:t>
            </a:r>
            <a:r>
              <a:rPr lang="ru-RU" sz="2000" dirty="0">
                <a:solidFill>
                  <a:srgbClr val="0A678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по результатам медицинского осмотра </a:t>
            </a:r>
            <a:r>
              <a:rPr lang="ru-RU" sz="2000" b="1" dirty="0">
                <a:solidFill>
                  <a:srgbClr val="0A678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выявлены медицинские противопоказания</a:t>
            </a:r>
            <a:r>
              <a:rPr lang="ru-RU" sz="2000" dirty="0">
                <a:solidFill>
                  <a:srgbClr val="0A678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endParaRPr lang="ru-RU" sz="2000" dirty="0" smtClean="0">
              <a:solidFill>
                <a:srgbClr val="0A678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2000" dirty="0" smtClean="0">
                <a:solidFill>
                  <a:srgbClr val="0A678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гражданин </a:t>
            </a:r>
            <a:r>
              <a:rPr lang="ru-RU" sz="2000" dirty="0">
                <a:solidFill>
                  <a:srgbClr val="0A678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может </a:t>
            </a:r>
            <a:endParaRPr lang="ru-RU" sz="2000" dirty="0" smtClean="0">
              <a:solidFill>
                <a:srgbClr val="0A678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2000" b="1" dirty="0" smtClean="0">
                <a:solidFill>
                  <a:srgbClr val="0A678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пройти </a:t>
            </a:r>
            <a:r>
              <a:rPr lang="ru-RU" sz="2000" b="1" dirty="0">
                <a:solidFill>
                  <a:srgbClr val="0A678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врачебную комиссию по экспертизе профессиональной </a:t>
            </a:r>
            <a:r>
              <a:rPr lang="ru-RU" sz="2000" b="1" dirty="0" smtClean="0">
                <a:solidFill>
                  <a:srgbClr val="0A678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пригодности</a:t>
            </a:r>
          </a:p>
          <a:p>
            <a:r>
              <a:rPr lang="ru-RU" sz="2000" dirty="0" smtClean="0">
                <a:solidFill>
                  <a:srgbClr val="0A678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ru-RU" sz="2000" dirty="0">
                <a:solidFill>
                  <a:srgbClr val="0A678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Приказы Минздрава России от 28.01.2021 № 29н, от 25.03.2025 № 147н</a:t>
            </a:r>
            <a:r>
              <a:rPr lang="ru-RU" sz="2000" dirty="0" smtClean="0">
                <a:solidFill>
                  <a:srgbClr val="0A678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).</a:t>
            </a:r>
            <a:endParaRPr lang="ru-RU" sz="2000" dirty="0">
              <a:solidFill>
                <a:srgbClr val="0A678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2000" b="1" dirty="0" smtClean="0">
                <a:solidFill>
                  <a:srgbClr val="0A6780"/>
                </a:solidFill>
              </a:rPr>
              <a:t>Основания для прекращения трудового договора по медицинским причинам</a:t>
            </a:r>
            <a:r>
              <a:rPr lang="ru-RU" sz="2000" dirty="0" smtClean="0">
                <a:solidFill>
                  <a:srgbClr val="0A6780"/>
                </a:solidFill>
              </a:rPr>
              <a:t>:</a:t>
            </a:r>
          </a:p>
          <a:p>
            <a:r>
              <a:rPr lang="ru-RU" sz="2000" dirty="0" smtClean="0">
                <a:solidFill>
                  <a:srgbClr val="0A6780"/>
                </a:solidFill>
              </a:rPr>
              <a:t>признание </a:t>
            </a:r>
            <a:r>
              <a:rPr lang="ru-RU" sz="2000" dirty="0">
                <a:solidFill>
                  <a:srgbClr val="0A6780"/>
                </a:solidFill>
              </a:rPr>
              <a:t>лица полностью неспособным к трудовой деятельности в соответствии с медицинским заключением (п. 5 ч. 1 ст. 83 Трудового кодекса РФ),</a:t>
            </a:r>
          </a:p>
          <a:p>
            <a:r>
              <a:rPr lang="ru-RU" sz="2000" dirty="0">
                <a:solidFill>
                  <a:srgbClr val="0A6780"/>
                </a:solidFill>
              </a:rPr>
              <a:t>отказ работника от перевода на другую работу, необходимого ему в соответствии с медицинским заключением, выданным в порядке, установленном федеральными законами и иными нормативными правовыми актами Российской Федерации, либо отсутствие у работодателя соответствующей работы (п. 8. ст. 77 Трудового кодекса РФ).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249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58" y="278108"/>
            <a:ext cx="10829374" cy="81409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 подбор работы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200" y="1092200"/>
            <a:ext cx="11607800" cy="505459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A6780"/>
                </a:solidFill>
              </a:rPr>
              <a:t>Работодатели обязаны создавать инвалидам, принятым на работу, необходимые условия труда в соответствии с индивидуальной </a:t>
            </a:r>
            <a:r>
              <a:rPr lang="ru-RU" dirty="0" smtClean="0">
                <a:solidFill>
                  <a:srgbClr val="0A6780"/>
                </a:solidFill>
              </a:rPr>
              <a:t>программой реабилитации </a:t>
            </a:r>
            <a:r>
              <a:rPr lang="ru-RU" dirty="0">
                <a:solidFill>
                  <a:srgbClr val="0A6780"/>
                </a:solidFill>
              </a:rPr>
              <a:t>или абилитации инвалида</a:t>
            </a:r>
            <a:r>
              <a:rPr lang="ru-RU" b="1" dirty="0">
                <a:solidFill>
                  <a:srgbClr val="0A6780"/>
                </a:solidFill>
              </a:rPr>
              <a:t> </a:t>
            </a:r>
            <a:r>
              <a:rPr lang="ru-RU" dirty="0">
                <a:solidFill>
                  <a:srgbClr val="0A6780"/>
                </a:solidFill>
              </a:rPr>
              <a:t>(ИПРА) </a:t>
            </a:r>
            <a:endParaRPr lang="ru-RU" dirty="0" smtClean="0">
              <a:solidFill>
                <a:srgbClr val="0A6780"/>
              </a:solidFill>
            </a:endParaRPr>
          </a:p>
          <a:p>
            <a:r>
              <a:rPr lang="ru-RU" dirty="0" smtClean="0">
                <a:solidFill>
                  <a:srgbClr val="0A6780"/>
                </a:solidFill>
              </a:rPr>
              <a:t>(</a:t>
            </a:r>
            <a:r>
              <a:rPr lang="ru-RU" dirty="0">
                <a:solidFill>
                  <a:srgbClr val="0A6780"/>
                </a:solidFill>
              </a:rPr>
              <a:t>ст. 214 Трудового кодекса РФ, ст. 40 Федерального закона 12.12.2023 № 565-ФЗ «О занятости населения в Российской Федерации</a:t>
            </a:r>
            <a:r>
              <a:rPr lang="ru-RU" dirty="0" smtClean="0">
                <a:solidFill>
                  <a:srgbClr val="0A6780"/>
                </a:solidFill>
              </a:rPr>
              <a:t>»).</a:t>
            </a:r>
          </a:p>
          <a:p>
            <a:pPr marL="0" indent="0">
              <a:buNone/>
            </a:pPr>
            <a:r>
              <a:rPr lang="ru-RU" dirty="0">
                <a:solidFill>
                  <a:srgbClr val="0A6780"/>
                </a:solidFill>
              </a:rPr>
              <a:t>Старая форма ИПРА не является препятствием к трудоустройству. </a:t>
            </a:r>
            <a:endParaRPr lang="ru-RU" dirty="0" smtClean="0">
              <a:solidFill>
                <a:srgbClr val="0A678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A6780"/>
                </a:solidFill>
              </a:rPr>
              <a:t>В </a:t>
            </a:r>
            <a:r>
              <a:rPr lang="ru-RU" dirty="0">
                <a:solidFill>
                  <a:srgbClr val="0A6780"/>
                </a:solidFill>
              </a:rPr>
              <a:t>некоторых ситуациях целесообразно обратиться </a:t>
            </a:r>
            <a:r>
              <a:rPr lang="ru-RU" dirty="0" smtClean="0">
                <a:solidFill>
                  <a:srgbClr val="0A6780"/>
                </a:solidFill>
              </a:rPr>
              <a:t>за обновлением ИПРА.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A6780"/>
                </a:solidFill>
              </a:rPr>
              <a:t>Методические рекомендации по подбору рекомендуемых видов трудовой и профессиональной деятельности инвалидам с учетом нарушенных функций организма и ограничений их жизнедеятельности</a:t>
            </a:r>
            <a:r>
              <a:rPr lang="ru-RU" b="1" i="1" dirty="0">
                <a:solidFill>
                  <a:srgbClr val="0A6780"/>
                </a:solidFill>
              </a:rPr>
              <a:t> </a:t>
            </a:r>
            <a:r>
              <a:rPr lang="ru-RU" dirty="0">
                <a:solidFill>
                  <a:srgbClr val="0A6780"/>
                </a:solidFill>
              </a:rPr>
              <a:t>(приказ Министерства труда и социальной защиты Российской Федерации от 1 октября 2024 г. № 518</a:t>
            </a:r>
            <a:r>
              <a:rPr lang="ru-RU" dirty="0" smtClean="0">
                <a:solidFill>
                  <a:srgbClr val="0A6780"/>
                </a:solidFill>
              </a:rPr>
              <a:t>).</a:t>
            </a:r>
          </a:p>
          <a:p>
            <a:pPr marL="0" indent="0">
              <a:buNone/>
            </a:pPr>
            <a:r>
              <a:rPr lang="ru-RU" dirty="0">
                <a:solidFill>
                  <a:srgbClr val="0A6780"/>
                </a:solidFill>
              </a:rPr>
              <a:t>Снизить риски </a:t>
            </a:r>
            <a:r>
              <a:rPr lang="ru-RU" dirty="0" smtClean="0">
                <a:solidFill>
                  <a:srgbClr val="0A6780"/>
                </a:solidFill>
              </a:rPr>
              <a:t>вреда можно </a:t>
            </a:r>
            <a:r>
              <a:rPr lang="ru-RU" dirty="0">
                <a:solidFill>
                  <a:srgbClr val="0A6780"/>
                </a:solidFill>
              </a:rPr>
              <a:t>подбором должности, работы, </a:t>
            </a:r>
            <a:r>
              <a:rPr lang="ru-RU" dirty="0" smtClean="0">
                <a:solidFill>
                  <a:srgbClr val="0A6780"/>
                </a:solidFill>
              </a:rPr>
              <a:t> а </a:t>
            </a:r>
            <a:r>
              <a:rPr lang="ru-RU" dirty="0">
                <a:solidFill>
                  <a:srgbClr val="0A6780"/>
                </a:solidFill>
              </a:rPr>
              <a:t>также можно организовать контроль над работой </a:t>
            </a:r>
            <a:r>
              <a:rPr lang="ru-RU" dirty="0" smtClean="0">
                <a:solidFill>
                  <a:srgbClr val="0A6780"/>
                </a:solidFill>
              </a:rPr>
              <a:t>другими </a:t>
            </a:r>
            <a:r>
              <a:rPr lang="ru-RU" dirty="0">
                <a:solidFill>
                  <a:srgbClr val="0A6780"/>
                </a:solidFill>
              </a:rPr>
              <a:t>работниками – работа в группе, в бригаде, под наблюдением наставника (ст. 351.8 Трудового кодекса РФ). </a:t>
            </a:r>
            <a:r>
              <a:rPr lang="ru-RU" b="1" dirty="0">
                <a:solidFill>
                  <a:srgbClr val="0A6780"/>
                </a:solidFill>
              </a:rPr>
              <a:t>Целесообразно организовывать сопровождаемую трудовую </a:t>
            </a:r>
            <a:r>
              <a:rPr lang="ru-RU" b="1" dirty="0" smtClean="0">
                <a:solidFill>
                  <a:srgbClr val="0A6780"/>
                </a:solidFill>
              </a:rPr>
              <a:t>деятельность (ст.</a:t>
            </a:r>
            <a:r>
              <a:rPr lang="ru-RU" dirty="0" smtClean="0"/>
              <a:t> </a:t>
            </a:r>
            <a:r>
              <a:rPr lang="ru-RU" dirty="0">
                <a:solidFill>
                  <a:srgbClr val="0A6780"/>
                </a:solidFill>
              </a:rPr>
              <a:t>20 Федерального закона от 24.11.1995 № 181-ФЗ (ред. от 29.10.2024) «О социальной защите инвалидов в Российской Федерации»; приказ Министерства труда и социальной защиты РФ от 9 августа 2023 г. № 652н «Об утверждении порядка организации сопровождаемой трудовой деятельности инвалидов» (в ред. от 17.06.2025 г.)).</a:t>
            </a:r>
            <a:r>
              <a:rPr lang="ru-RU" dirty="0" smtClean="0">
                <a:solidFill>
                  <a:srgbClr val="0A6780"/>
                </a:solidFill>
              </a:rPr>
              <a:t>. </a:t>
            </a:r>
            <a:endParaRPr lang="ru-RU" dirty="0">
              <a:solidFill>
                <a:srgbClr val="0A678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306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85216"/>
            <a:ext cx="10854774" cy="81409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Как заключать трудовой договор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454729"/>
            <a:ext cx="11849100" cy="4378035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A6780"/>
                </a:solidFill>
              </a:rPr>
              <a:t>Трудовые договоры недееспособные и ограниченные в дееспособности работники заключают (подписывают) </a:t>
            </a:r>
            <a:r>
              <a:rPr lang="ru-RU" sz="2000" dirty="0" smtClean="0">
                <a:solidFill>
                  <a:srgbClr val="0A6780"/>
                </a:solidFill>
              </a:rPr>
              <a:t>сами.</a:t>
            </a:r>
          </a:p>
          <a:p>
            <a:r>
              <a:rPr lang="ru-RU" sz="2000" dirty="0" smtClean="0">
                <a:solidFill>
                  <a:srgbClr val="0A6780"/>
                </a:solidFill>
              </a:rPr>
              <a:t>В </a:t>
            </a:r>
            <a:r>
              <a:rPr lang="ru-RU" sz="2000" dirty="0">
                <a:solidFill>
                  <a:srgbClr val="0A6780"/>
                </a:solidFill>
              </a:rPr>
              <a:t>Трудовом кодексе РФ </a:t>
            </a:r>
            <a:r>
              <a:rPr lang="ru-RU" sz="2000" dirty="0" smtClean="0">
                <a:solidFill>
                  <a:srgbClr val="0A6780"/>
                </a:solidFill>
              </a:rPr>
              <a:t>не содержится требования о подписании или согласовании трудового договора опекуном (попечителем). </a:t>
            </a:r>
          </a:p>
          <a:p>
            <a:r>
              <a:rPr lang="ru-RU" sz="2000" dirty="0" smtClean="0">
                <a:solidFill>
                  <a:srgbClr val="0A6780"/>
                </a:solidFill>
              </a:rPr>
              <a:t>Трудовой </a:t>
            </a:r>
            <a:r>
              <a:rPr lang="ru-RU" sz="2000" dirty="0">
                <a:solidFill>
                  <a:srgbClr val="0A6780"/>
                </a:solidFill>
              </a:rPr>
              <a:t>договор, заключенный недееспособным гражданином в отсутствии согласия опекуна, не является недействительным и подлежит исполнению. </a:t>
            </a:r>
            <a:endParaRPr lang="ru-RU" sz="2000" dirty="0" smtClean="0">
              <a:solidFill>
                <a:srgbClr val="0A6780"/>
              </a:solidFill>
            </a:endParaRPr>
          </a:p>
          <a:p>
            <a:r>
              <a:rPr lang="ru-RU" sz="2000" dirty="0" smtClean="0">
                <a:solidFill>
                  <a:srgbClr val="0A6780"/>
                </a:solidFill>
              </a:rPr>
              <a:t>Письменное </a:t>
            </a:r>
            <a:r>
              <a:rPr lang="ru-RU" sz="2000" dirty="0">
                <a:solidFill>
                  <a:srgbClr val="0A6780"/>
                </a:solidFill>
              </a:rPr>
              <a:t>согласие опекуна целесообразно, поскольку в результате заключения трудового договора возникает множество правовых последствий, которые недееспособный гражданин может быть не способен оценить сам с точки зрения своих </a:t>
            </a:r>
            <a:r>
              <a:rPr lang="ru-RU" sz="2000" dirty="0" smtClean="0">
                <a:solidFill>
                  <a:srgbClr val="0A6780"/>
                </a:solidFill>
              </a:rPr>
              <a:t>интересов, о чем должен заботиться опекун (ст. 35 ГК.РФ).</a:t>
            </a:r>
            <a:endParaRPr lang="ru-RU" sz="2000" dirty="0">
              <a:solidFill>
                <a:srgbClr val="0A678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26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78169"/>
            <a:ext cx="11518900" cy="814093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Особая ситуация: Дом социального обслуживания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принимает на работу своего подопечного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117601"/>
            <a:ext cx="11518900" cy="471516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A6780"/>
                </a:solidFill>
              </a:rPr>
              <a:t>В Трудовом кодексе РФ отсутствуют особенности заключения трудового договора, </a:t>
            </a:r>
          </a:p>
          <a:p>
            <a:r>
              <a:rPr lang="ru-RU" dirty="0" smtClean="0">
                <a:solidFill>
                  <a:srgbClr val="0A6780"/>
                </a:solidFill>
              </a:rPr>
              <a:t>нормы гражданского законодательства не распространяются на трудовые отношения.</a:t>
            </a:r>
          </a:p>
          <a:p>
            <a:r>
              <a:rPr lang="ru-RU" dirty="0" smtClean="0">
                <a:solidFill>
                  <a:srgbClr val="0A6780"/>
                </a:solidFill>
              </a:rPr>
              <a:t>Тем самым препятствий для заключения трудового договора между домом социального обслуживания и его подопечным отсутствуют, </a:t>
            </a:r>
          </a:p>
          <a:p>
            <a:r>
              <a:rPr lang="ru-RU" dirty="0" smtClean="0">
                <a:solidFill>
                  <a:srgbClr val="0A6780"/>
                </a:solidFill>
              </a:rPr>
              <a:t>предварительного разрешения органа </a:t>
            </a:r>
            <a:r>
              <a:rPr lang="ru-RU" dirty="0">
                <a:solidFill>
                  <a:srgbClr val="0A6780"/>
                </a:solidFill>
              </a:rPr>
              <a:t>опеки и попечительства </a:t>
            </a:r>
            <a:r>
              <a:rPr lang="ru-RU" dirty="0" smtClean="0">
                <a:solidFill>
                  <a:srgbClr val="0A6780"/>
                </a:solidFill>
              </a:rPr>
              <a:t>на </a:t>
            </a:r>
            <a:r>
              <a:rPr lang="ru-RU" dirty="0">
                <a:solidFill>
                  <a:srgbClr val="0A6780"/>
                </a:solidFill>
              </a:rPr>
              <a:t>заключение трудовых </a:t>
            </a:r>
            <a:r>
              <a:rPr lang="ru-RU" dirty="0" smtClean="0">
                <a:solidFill>
                  <a:srgbClr val="0A6780"/>
                </a:solidFill>
              </a:rPr>
              <a:t>договоров не требуется.</a:t>
            </a:r>
          </a:p>
          <a:p>
            <a:r>
              <a:rPr lang="ru-RU" dirty="0" smtClean="0">
                <a:solidFill>
                  <a:srgbClr val="0A6780"/>
                </a:solidFill>
              </a:rPr>
              <a:t>Тем не менее, орган опеки и попечительства в силу закона  обеспечивает</a:t>
            </a:r>
          </a:p>
          <a:p>
            <a:r>
              <a:rPr lang="ru-RU" dirty="0" smtClean="0">
                <a:solidFill>
                  <a:srgbClr val="0A6780"/>
                </a:solidFill>
              </a:rPr>
              <a:t>защиту </a:t>
            </a:r>
            <a:r>
              <a:rPr lang="ru-RU" dirty="0">
                <a:solidFill>
                  <a:srgbClr val="0A6780"/>
                </a:solidFill>
              </a:rPr>
              <a:t>прав и законных </a:t>
            </a:r>
            <a:r>
              <a:rPr lang="ru-RU" dirty="0" smtClean="0">
                <a:solidFill>
                  <a:srgbClr val="0A6780"/>
                </a:solidFill>
              </a:rPr>
              <a:t>интересов граждан</a:t>
            </a:r>
            <a:r>
              <a:rPr lang="ru-RU" dirty="0">
                <a:solidFill>
                  <a:srgbClr val="0A6780"/>
                </a:solidFill>
              </a:rPr>
              <a:t>, находящихся под опекой или </a:t>
            </a:r>
            <a:r>
              <a:rPr lang="ru-RU" dirty="0" smtClean="0">
                <a:solidFill>
                  <a:srgbClr val="0A6780"/>
                </a:solidFill>
              </a:rPr>
              <a:t>попечительством, </a:t>
            </a:r>
          </a:p>
          <a:p>
            <a:r>
              <a:rPr lang="ru-RU" dirty="0" smtClean="0">
                <a:solidFill>
                  <a:srgbClr val="0A6780"/>
                </a:solidFill>
              </a:rPr>
              <a:t>осуществляет надзор </a:t>
            </a:r>
            <a:r>
              <a:rPr lang="ru-RU" dirty="0">
                <a:solidFill>
                  <a:srgbClr val="0A6780"/>
                </a:solidFill>
              </a:rPr>
              <a:t>за деятельностью </a:t>
            </a:r>
            <a:r>
              <a:rPr lang="ru-RU" dirty="0" smtClean="0">
                <a:solidFill>
                  <a:srgbClr val="0A6780"/>
                </a:solidFill>
              </a:rPr>
              <a:t>организаций</a:t>
            </a:r>
            <a:r>
              <a:rPr lang="ru-RU" dirty="0">
                <a:solidFill>
                  <a:srgbClr val="0A6780"/>
                </a:solidFill>
              </a:rPr>
              <a:t>, в которые помещены недееспособные или не полностью дееспособные </a:t>
            </a:r>
            <a:r>
              <a:rPr lang="ru-RU" dirty="0" smtClean="0">
                <a:solidFill>
                  <a:srgbClr val="0A6780"/>
                </a:solidFill>
              </a:rPr>
              <a:t>граждане.</a:t>
            </a:r>
          </a:p>
          <a:p>
            <a:r>
              <a:rPr lang="ru-RU" b="1" dirty="0" smtClean="0">
                <a:solidFill>
                  <a:srgbClr val="0A6780"/>
                </a:solidFill>
              </a:rPr>
              <a:t>Обязан во </a:t>
            </a:r>
            <a:r>
              <a:rPr lang="ru-RU" b="1" dirty="0">
                <a:solidFill>
                  <a:srgbClr val="0A6780"/>
                </a:solidFill>
              </a:rPr>
              <a:t>время плановых проверок условий жизни подопечных должны проверять и отражать в </a:t>
            </a:r>
            <a:r>
              <a:rPr lang="ru-RU" b="1" dirty="0" smtClean="0">
                <a:solidFill>
                  <a:srgbClr val="0A6780"/>
                </a:solidFill>
              </a:rPr>
              <a:t>акте вопросы</a:t>
            </a:r>
          </a:p>
          <a:p>
            <a:r>
              <a:rPr lang="ru-RU" b="1" dirty="0">
                <a:solidFill>
                  <a:srgbClr val="0A6780"/>
                </a:solidFill>
              </a:rPr>
              <a:t> </a:t>
            </a:r>
            <a:r>
              <a:rPr lang="ru-RU" b="1" dirty="0" smtClean="0">
                <a:solidFill>
                  <a:srgbClr val="0A6780"/>
                </a:solidFill>
              </a:rPr>
              <a:t>                         труда подопечного.</a:t>
            </a:r>
            <a:endParaRPr lang="ru-RU" dirty="0">
              <a:solidFill>
                <a:srgbClr val="0A6780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318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400" y="585216"/>
            <a:ext cx="10880174" cy="81409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Гражданско-правовой договор, самозанятость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300" y="1454729"/>
            <a:ext cx="11595100" cy="4378035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A6780"/>
                </a:solidFill>
              </a:rPr>
              <a:t>Гражданско-правовой договор (договор об оказании услуг, выполнении работ),</a:t>
            </a:r>
            <a:r>
              <a:rPr lang="ru-RU" sz="2000" b="1" dirty="0">
                <a:solidFill>
                  <a:srgbClr val="0A6780"/>
                </a:solidFill>
              </a:rPr>
              <a:t> </a:t>
            </a:r>
            <a:r>
              <a:rPr lang="ru-RU" sz="2000" dirty="0">
                <a:solidFill>
                  <a:srgbClr val="0A6780"/>
                </a:solidFill>
              </a:rPr>
              <a:t>по которому исполнителем является недееспособный гражданин, </a:t>
            </a:r>
            <a:endParaRPr lang="ru-RU" sz="2000" dirty="0" smtClean="0">
              <a:solidFill>
                <a:srgbClr val="0A6780"/>
              </a:solidFill>
            </a:endParaRPr>
          </a:p>
          <a:p>
            <a:r>
              <a:rPr lang="ru-RU" sz="2000" dirty="0" smtClean="0">
                <a:solidFill>
                  <a:srgbClr val="0A6780"/>
                </a:solidFill>
              </a:rPr>
              <a:t>заключает </a:t>
            </a:r>
            <a:r>
              <a:rPr lang="ru-RU" sz="2000" dirty="0">
                <a:solidFill>
                  <a:srgbClr val="0A6780"/>
                </a:solidFill>
              </a:rPr>
              <a:t>его опекун, </a:t>
            </a:r>
            <a:endParaRPr lang="ru-RU" sz="2000" dirty="0" smtClean="0">
              <a:solidFill>
                <a:srgbClr val="0A6780"/>
              </a:solidFill>
            </a:endParaRPr>
          </a:p>
          <a:p>
            <a:r>
              <a:rPr lang="ru-RU" sz="2000" dirty="0" smtClean="0">
                <a:solidFill>
                  <a:srgbClr val="0A6780"/>
                </a:solidFill>
              </a:rPr>
              <a:t>а </a:t>
            </a:r>
            <a:r>
              <a:rPr lang="ru-RU" sz="2000" dirty="0">
                <a:solidFill>
                  <a:srgbClr val="0A6780"/>
                </a:solidFill>
              </a:rPr>
              <a:t>если исполнителем является ограниченный в дееспособности гражданин, </a:t>
            </a:r>
            <a:endParaRPr lang="ru-RU" sz="2000" dirty="0" smtClean="0">
              <a:solidFill>
                <a:srgbClr val="0A6780"/>
              </a:solidFill>
            </a:endParaRPr>
          </a:p>
          <a:p>
            <a:r>
              <a:rPr lang="ru-RU" sz="2000" dirty="0" smtClean="0">
                <a:solidFill>
                  <a:srgbClr val="0A6780"/>
                </a:solidFill>
              </a:rPr>
              <a:t>то </a:t>
            </a:r>
            <a:r>
              <a:rPr lang="ru-RU" sz="2000" dirty="0">
                <a:solidFill>
                  <a:srgbClr val="0A6780"/>
                </a:solidFill>
              </a:rPr>
              <a:t>сам этот гражданин – с письменного согласия попечителя. </a:t>
            </a:r>
            <a:endParaRPr lang="ru-RU" sz="2000" dirty="0" smtClean="0">
              <a:solidFill>
                <a:srgbClr val="0A6780"/>
              </a:solidFill>
            </a:endParaRPr>
          </a:p>
          <a:p>
            <a:r>
              <a:rPr lang="ru-RU" sz="2000" dirty="0" smtClean="0">
                <a:solidFill>
                  <a:srgbClr val="0A6780"/>
                </a:solidFill>
              </a:rPr>
              <a:t>Закон </a:t>
            </a:r>
            <a:r>
              <a:rPr lang="ru-RU" sz="2000" dirty="0">
                <a:solidFill>
                  <a:srgbClr val="0A6780"/>
                </a:solidFill>
              </a:rPr>
              <a:t>не предусматривает получения разрешения от органа опеки и попечительства на заключение договора. </a:t>
            </a:r>
            <a:endParaRPr lang="ru-RU" sz="2000" dirty="0" smtClean="0">
              <a:solidFill>
                <a:srgbClr val="0A6780"/>
              </a:solidFill>
            </a:endParaRPr>
          </a:p>
          <a:p>
            <a:r>
              <a:rPr lang="ru-RU" sz="2000" dirty="0" smtClean="0">
                <a:solidFill>
                  <a:srgbClr val="0A6780"/>
                </a:solidFill>
              </a:rPr>
              <a:t>Орган </a:t>
            </a:r>
            <a:r>
              <a:rPr lang="ru-RU" sz="2000" dirty="0">
                <a:solidFill>
                  <a:srgbClr val="0A6780"/>
                </a:solidFill>
              </a:rPr>
              <a:t>опеки и попечительства должен представлять интересы подопечного в том случае, когда второй стороной договора – заказчиком работ или услуг – является сам опекун (ст. 37 ГК РФ, п. 8 ч. 1 ст. 8 Федерального закона «Об опеке и попечительстве»).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8272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CCP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0F9AAB"/>
      </a:accent1>
      <a:accent2>
        <a:srgbClr val="E5024E"/>
      </a:accent2>
      <a:accent3>
        <a:srgbClr val="F29002"/>
      </a:accent3>
      <a:accent4>
        <a:srgbClr val="12A535"/>
      </a:accent4>
      <a:accent5>
        <a:srgbClr val="85307A"/>
      </a:accent5>
      <a:accent6>
        <a:srgbClr val="968C8C"/>
      </a:accent6>
      <a:hlink>
        <a:srgbClr val="0F9AAB"/>
      </a:hlink>
      <a:folHlink>
        <a:srgbClr val="52535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ЦЛП" id="{FA535337-3EE9-47AB-8D7D-85709F9DC200}" vid="{12D769A3-C11F-4582-ACDE-3986EEC860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ЦЛП</Template>
  <TotalTime>358</TotalTime>
  <Words>1467</Words>
  <Application>Microsoft Office PowerPoint</Application>
  <PresentationFormat>Широкоэкранный</PresentationFormat>
  <Paragraphs>125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Arial Unicode MS</vt:lpstr>
      <vt:lpstr>Avenir Next Medium</vt:lpstr>
      <vt:lpstr>Calibri</vt:lpstr>
      <vt:lpstr>Times New Roman</vt:lpstr>
      <vt:lpstr>Tw Cen MT</vt:lpstr>
      <vt:lpstr>Verdana</vt:lpstr>
      <vt:lpstr>Wingdings 3</vt:lpstr>
      <vt:lpstr>Интеграл</vt:lpstr>
      <vt:lpstr>Осуществление права на труд   недееспособными и   ограниченными в дееспособности гражданами</vt:lpstr>
      <vt:lpstr> Право на участие в трудовых отношениях</vt:lpstr>
      <vt:lpstr>Недееспособность препятствует работе на отдельных должностях</vt:lpstr>
      <vt:lpstr>Есть основания для отказа в приеме на работу и для прекращения   трудового договора по медицинским причинам </vt:lpstr>
      <vt:lpstr>Есть основания для отказа в приеме на работу и для прекращения   трудового договора по медицинским причинам  </vt:lpstr>
      <vt:lpstr> подбор работы</vt:lpstr>
      <vt:lpstr>Как заключать трудовой договор</vt:lpstr>
      <vt:lpstr>Особая ситуация: Дом социального обслуживания   принимает на работу своего подопечного</vt:lpstr>
      <vt:lpstr>Гражданско-правовой договор, самозанятость</vt:lpstr>
      <vt:lpstr>Распоряжение зарплатой</vt:lpstr>
      <vt:lpstr>Презентация PowerPoint</vt:lpstr>
      <vt:lpstr>Распоряжение зарплатой </vt:lpstr>
      <vt:lpstr> </vt:lpstr>
      <vt:lpstr>Презентация PowerPoint</vt:lpstr>
      <vt:lpstr>Спасибо!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Осуществление права на труд   недееспособными гражданами</dc:title>
  <dc:creator>Elena Zablotskis</dc:creator>
  <cp:lastModifiedBy>Наталья Валерьевна Хасанова</cp:lastModifiedBy>
  <cp:revision>24</cp:revision>
  <cp:lastPrinted>2025-12-15T10:09:07Z</cp:lastPrinted>
  <dcterms:created xsi:type="dcterms:W3CDTF">2025-12-15T08:10:04Z</dcterms:created>
  <dcterms:modified xsi:type="dcterms:W3CDTF">2025-12-17T08:20:26Z</dcterms:modified>
</cp:coreProperties>
</file>