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9" r:id="rId3"/>
    <p:sldId id="265" r:id="rId4"/>
    <p:sldId id="316" r:id="rId5"/>
    <p:sldId id="317" r:id="rId6"/>
    <p:sldId id="318" r:id="rId7"/>
    <p:sldId id="321" r:id="rId8"/>
    <p:sldId id="322" r:id="rId9"/>
    <p:sldId id="323" r:id="rId10"/>
    <p:sldId id="324" r:id="rId11"/>
    <p:sldId id="325" r:id="rId12"/>
    <p:sldId id="319" r:id="rId13"/>
    <p:sldId id="266" r:id="rId14"/>
    <p:sldId id="320" r:id="rId15"/>
    <p:sldId id="327" r:id="rId16"/>
    <p:sldId id="326" r:id="rId17"/>
    <p:sldId id="308" r:id="rId18"/>
    <p:sldId id="267" r:id="rId19"/>
    <p:sldId id="328" r:id="rId20"/>
    <p:sldId id="269" r:id="rId21"/>
    <p:sldId id="311" r:id="rId22"/>
    <p:sldId id="270" r:id="rId23"/>
    <p:sldId id="26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002"/>
    <a:srgbClr val="FFCD00"/>
    <a:srgbClr val="EAAA00"/>
    <a:srgbClr val="FFFFFF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500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9D4EA6C-5219-47D1-9283-75F24282E94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B8EC787-E580-44A0-AFDA-B8BD5D67593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826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EA6C-5219-47D1-9283-75F24282E94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C787-E580-44A0-AFDA-B8BD5D675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82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EA6C-5219-47D1-9283-75F24282E94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C787-E580-44A0-AFDA-B8BD5D67593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815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EA6C-5219-47D1-9283-75F24282E94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C787-E580-44A0-AFDA-B8BD5D67593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966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EA6C-5219-47D1-9283-75F24282E94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C787-E580-44A0-AFDA-B8BD5D675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789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EA6C-5219-47D1-9283-75F24282E94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C787-E580-44A0-AFDA-B8BD5D67593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560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EA6C-5219-47D1-9283-75F24282E94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C787-E580-44A0-AFDA-B8BD5D67593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679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EA6C-5219-47D1-9283-75F24282E94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C787-E580-44A0-AFDA-B8BD5D67593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048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EA6C-5219-47D1-9283-75F24282E94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C787-E580-44A0-AFDA-B8BD5D67593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82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EA6C-5219-47D1-9283-75F24282E94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C787-E580-44A0-AFDA-B8BD5D675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57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EA6C-5219-47D1-9283-75F24282E94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C787-E580-44A0-AFDA-B8BD5D67593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4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EA6C-5219-47D1-9283-75F24282E94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C787-E580-44A0-AFDA-B8BD5D675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7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EA6C-5219-47D1-9283-75F24282E94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C787-E580-44A0-AFDA-B8BD5D67593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38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EA6C-5219-47D1-9283-75F24282E94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C787-E580-44A0-AFDA-B8BD5D67593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52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EA6C-5219-47D1-9283-75F24282E94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C787-E580-44A0-AFDA-B8BD5D675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08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EA6C-5219-47D1-9283-75F24282E94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C787-E580-44A0-AFDA-B8BD5D67593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59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EA6C-5219-47D1-9283-75F24282E94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C787-E580-44A0-AFDA-B8BD5D675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66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D4EA6C-5219-47D1-9283-75F24282E940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8EC787-E580-44A0-AFDA-B8BD5D675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55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6217920"/>
            <a:ext cx="12192001" cy="640079"/>
          </a:xfrm>
          <a:prstGeom prst="rect">
            <a:avLst/>
          </a:prstGeom>
          <a:solidFill>
            <a:srgbClr val="FFCD00"/>
          </a:solidFill>
          <a:ln>
            <a:solidFill>
              <a:srgbClr val="FFC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46" y="2327717"/>
            <a:ext cx="6624026" cy="336619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93262" y="1650214"/>
            <a:ext cx="73182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hangingPunct="0">
              <a:defRPr sz="4600" b="1">
                <a:solidFill>
                  <a:srgbClr val="F29002"/>
                </a:solidFill>
                <a:latin typeface="LetoSans Thin"/>
                <a:ea typeface="LetoSans Thin"/>
                <a:cs typeface="LetoSans Thin"/>
                <a:sym typeface="LetoSans Thin"/>
              </a:defRPr>
            </a:pPr>
            <a:r>
              <a:rPr lang="ru-RU" sz="2000" b="1" dirty="0">
                <a:solidFill>
                  <a:srgbClr val="F29002"/>
                </a:solidFill>
                <a:latin typeface="LetoSans Thin"/>
                <a:ea typeface="LetoSans Thin"/>
                <a:cs typeface="LetoSans Thin"/>
                <a:sym typeface="LetoSans Thin"/>
              </a:rPr>
              <a:t>О перечне документов, представляемых домами интернатами в НКО, при направлении их жителей на сопровождаемое проживание в указанные НКО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50872" y="569391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 sz="1200">
                <a:solidFill>
                  <a:srgbClr val="109AAB"/>
                </a:solidFill>
                <a:latin typeface="Leto Text Sans Defect"/>
                <a:ea typeface="Leto Text Sans Defect"/>
                <a:cs typeface="Leto Text Sans Defect"/>
                <a:sym typeface="Leto Text Sans Defect"/>
              </a:defRPr>
            </a:pPr>
            <a:r>
              <a:rPr lang="ru-RU" sz="1600" dirty="0">
                <a:solidFill>
                  <a:srgbClr val="404040"/>
                </a:solidFill>
                <a:latin typeface="Leto Text Sans Defect"/>
              </a:rPr>
              <a:t>Павел Кантор, юрист</a:t>
            </a:r>
          </a:p>
          <a:p>
            <a:pPr algn="r">
              <a:defRPr sz="1200">
                <a:solidFill>
                  <a:srgbClr val="109AAB"/>
                </a:solidFill>
                <a:latin typeface="Leto Text Sans Defect"/>
                <a:ea typeface="Leto Text Sans Defect"/>
                <a:cs typeface="Leto Text Sans Defect"/>
                <a:sym typeface="Leto Text Sans Defect"/>
              </a:defRPr>
            </a:pPr>
            <a:r>
              <a:rPr lang="ru-RU" sz="1600" dirty="0">
                <a:solidFill>
                  <a:srgbClr val="404040"/>
                </a:solidFill>
                <a:latin typeface="Leto Text Sans Defect"/>
              </a:rPr>
              <a:t>2024 г.</a:t>
            </a:r>
          </a:p>
          <a:p>
            <a:pPr algn="r">
              <a:defRPr sz="1200">
                <a:solidFill>
                  <a:srgbClr val="109AAB"/>
                </a:solidFill>
                <a:latin typeface="Leto Text Sans Defect"/>
                <a:ea typeface="Leto Text Sans Defect"/>
                <a:cs typeface="Leto Text Sans Defect"/>
                <a:sym typeface="Leto Text Sans Defect"/>
              </a:defRPr>
            </a:pPr>
            <a:endParaRPr lang="ru-RU" sz="1600" dirty="0">
              <a:solidFill>
                <a:srgbClr val="404040"/>
              </a:solidFill>
              <a:latin typeface="Leto Text Sans Defect"/>
            </a:endParaRPr>
          </a:p>
        </p:txBody>
      </p:sp>
    </p:spTree>
    <p:extLst>
      <p:ext uri="{BB962C8B-B14F-4D97-AF65-F5344CB8AC3E}">
        <p14:creationId xmlns:p14="http://schemas.microsoft.com/office/powerpoint/2010/main" val="2376721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latin typeface="Leto Text Sans Defect"/>
              </a:rPr>
              <a:t>Оценка нуждаемости в сопровождаемом проживании на основе оценки нарушений автономии</a:t>
            </a:r>
            <a:endParaRPr lang="ru-RU" sz="3200" dirty="0">
              <a:latin typeface="Leto Text Sans Defec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29002"/>
                </a:solidFill>
                <a:latin typeface="Leto Text Sans Defect"/>
              </a:rPr>
              <a:t>I степень - незначительные нарушения автономии инвалида в диапазоне от 23 до 68 баллов. (4-12 часов в неделю)</a:t>
            </a:r>
          </a:p>
          <a:p>
            <a:pPr marL="0" indent="0">
              <a:buNone/>
            </a:pPr>
            <a:r>
              <a:rPr lang="ru-RU" dirty="0">
                <a:solidFill>
                  <a:srgbClr val="F29002"/>
                </a:solidFill>
                <a:latin typeface="Leto Text Sans Defect"/>
              </a:rPr>
              <a:t>II степень - умеренные нарушения автономии инвалида в диапазоне от 69 до 136 баллов. (12-28 часов в неделю)</a:t>
            </a:r>
          </a:p>
          <a:p>
            <a:pPr marL="0" indent="0">
              <a:buNone/>
            </a:pPr>
            <a:r>
              <a:rPr lang="ru-RU" dirty="0">
                <a:solidFill>
                  <a:srgbClr val="F29002"/>
                </a:solidFill>
                <a:latin typeface="Leto Text Sans Defect"/>
              </a:rPr>
              <a:t>III степень - выраженные нарушения автономии инвалида в диапазоне от 137 до 204 баллов. (4-8 часа в сутки)</a:t>
            </a:r>
          </a:p>
          <a:p>
            <a:pPr marL="0" indent="0">
              <a:buNone/>
            </a:pPr>
            <a:r>
              <a:rPr lang="ru-RU" dirty="0">
                <a:solidFill>
                  <a:srgbClr val="F29002"/>
                </a:solidFill>
                <a:latin typeface="Leto Text Sans Defect"/>
              </a:rPr>
              <a:t>IV степень - значительно выраженные нарушения автономии инвалида в диапазоне от 205 до 272 баллов. (8-24 часа в сутки)</a:t>
            </a:r>
          </a:p>
          <a:p>
            <a:pPr marL="0" indent="0">
              <a:buNone/>
            </a:pPr>
            <a:endParaRPr lang="ru-RU" dirty="0">
              <a:solidFill>
                <a:srgbClr val="F29002"/>
              </a:solidFill>
              <a:latin typeface="Leto Text Sans Defect"/>
            </a:endParaRPr>
          </a:p>
        </p:txBody>
      </p:sp>
    </p:spTree>
    <p:extLst>
      <p:ext uri="{BB962C8B-B14F-4D97-AF65-F5344CB8AC3E}">
        <p14:creationId xmlns:p14="http://schemas.microsoft.com/office/powerpoint/2010/main" val="10759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latin typeface="Leto Text Sans Defect"/>
              </a:rPr>
              <a:t>Оценка нуждаемости в сопровождаемом проживании на основе оценки нарушений автономии</a:t>
            </a:r>
            <a:endParaRPr lang="ru-RU" sz="3200" dirty="0">
              <a:latin typeface="Leto Text Sans Defec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29002"/>
                </a:solidFill>
                <a:latin typeface="Leto Text Sans Defect"/>
              </a:rPr>
              <a:t>При определении нуждаемости инвалида в 4 типе периодичности услуг по сопровождаемому проживанию может рассматриваться вопрос о целесообразности/нецелесообразности организации сопровождаемого проживания для такого инвалида исключительно в домашних условиях.</a:t>
            </a: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96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latin typeface="LetoSans Thin"/>
              </a:rPr>
              <a:t>Актуальные вопросы реализации сопровождаемого проживания инвалидов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dirty="0">
                <a:solidFill>
                  <a:srgbClr val="F29002"/>
                </a:solidFill>
                <a:latin typeface="LetoSans Thin"/>
              </a:rPr>
              <a:t>Исполнители услуг по сопровождаемому проживанию?</a:t>
            </a:r>
          </a:p>
          <a:p>
            <a:pPr marL="0" indent="0">
              <a:buNone/>
            </a:pPr>
            <a:endParaRPr lang="ru-RU" sz="4000" dirty="0">
              <a:solidFill>
                <a:srgbClr val="F29002"/>
              </a:solidFill>
              <a:latin typeface="LetoSans Thin"/>
            </a:endParaRPr>
          </a:p>
          <a:p>
            <a:pPr marL="0" indent="0">
              <a:buNone/>
            </a:pPr>
            <a:r>
              <a:rPr lang="ru-RU" sz="4000" dirty="0">
                <a:solidFill>
                  <a:srgbClr val="F29002"/>
                </a:solidFill>
                <a:latin typeface="LetoSans Thin"/>
              </a:rPr>
              <a:t>Финансирование услуг по сопровождаемому проживанию?</a:t>
            </a:r>
          </a:p>
        </p:txBody>
      </p:sp>
    </p:spTree>
    <p:extLst>
      <p:ext uri="{BB962C8B-B14F-4D97-AF65-F5344CB8AC3E}">
        <p14:creationId xmlns:p14="http://schemas.microsoft.com/office/powerpoint/2010/main" val="6000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latin typeface="LetoSans Thin"/>
              </a:rPr>
              <a:t>Приказ Минтруда России от 03.04.2024 </a:t>
            </a:r>
            <a:r>
              <a:rPr lang="en-US" sz="4000" b="1" dirty="0">
                <a:latin typeface="LetoSans Thin"/>
              </a:rPr>
              <a:t> </a:t>
            </a:r>
            <a:r>
              <a:rPr lang="en-US" sz="4000" b="1" dirty="0" smtClean="0">
                <a:latin typeface="LetoSans Thin"/>
              </a:rPr>
              <a:t>№ </a:t>
            </a:r>
            <a:r>
              <a:rPr lang="ru-RU" sz="4000" b="1" dirty="0" smtClean="0">
                <a:latin typeface="LetoSans Thin"/>
              </a:rPr>
              <a:t>176н</a:t>
            </a:r>
            <a:r>
              <a:rPr lang="ru-RU" sz="4000" b="1" dirty="0">
                <a:latin typeface="LetoSans Thin"/>
              </a:rPr>
              <a:t/>
            </a:r>
            <a:br>
              <a:rPr lang="ru-RU" sz="4000" b="1" dirty="0">
                <a:latin typeface="LetoSans Thin"/>
              </a:rPr>
            </a:br>
            <a:endParaRPr lang="ru-RU" sz="4000" b="1" dirty="0">
              <a:latin typeface="LetoSans Thi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>
              <a:buNone/>
            </a:pPr>
            <a:endParaRPr lang="ru-RU" dirty="0">
              <a:solidFill>
                <a:srgbClr val="F29002"/>
              </a:solidFill>
              <a:latin typeface="LetoSans Thin"/>
            </a:endParaRPr>
          </a:p>
          <a:p>
            <a:pPr marL="0" indent="0">
              <a:buNone/>
            </a:pPr>
            <a:r>
              <a:rPr lang="ru-RU" dirty="0">
                <a:solidFill>
                  <a:srgbClr val="F29002"/>
                </a:solidFill>
                <a:latin typeface="LetoSans Thin"/>
              </a:rPr>
              <a:t>«Об утверждении Порядка и условий перевода, выписки и временного выбытия из стационарной организации социального обслуживания, предназначенной для лиц, страдающих психическими расстройствами»</a:t>
            </a:r>
          </a:p>
        </p:txBody>
      </p:sp>
    </p:spTree>
    <p:extLst>
      <p:ext uri="{BB962C8B-B14F-4D97-AF65-F5344CB8AC3E}">
        <p14:creationId xmlns:p14="http://schemas.microsoft.com/office/powerpoint/2010/main" val="12105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latin typeface="LetoSans Thin"/>
              </a:rPr>
              <a:t/>
            </a:r>
            <a:br>
              <a:rPr lang="ru-RU" sz="4000" b="1" dirty="0">
                <a:latin typeface="LetoSans Thin"/>
              </a:rPr>
            </a:br>
            <a:r>
              <a:rPr lang="ru-RU" sz="3600" b="1" dirty="0">
                <a:latin typeface="LetoSans Thin"/>
              </a:rPr>
              <a:t>Приказ Минтруда России от 03.04.2024 </a:t>
            </a:r>
            <a:r>
              <a:rPr lang="en-US" sz="3600" b="1" dirty="0">
                <a:latin typeface="LetoSans Thin"/>
              </a:rPr>
              <a:t> № </a:t>
            </a:r>
            <a:r>
              <a:rPr lang="ru-RU" sz="3600" b="1" dirty="0">
                <a:latin typeface="LetoSans Thin"/>
              </a:rPr>
              <a:t>176н</a:t>
            </a:r>
            <a:r>
              <a:rPr lang="ru-RU" sz="3600" dirty="0">
                <a:solidFill>
                  <a:srgbClr val="F29002"/>
                </a:solidFill>
                <a:latin typeface="LetoSans Thin"/>
              </a:rPr>
              <a:t/>
            </a:r>
            <a:br>
              <a:rPr lang="ru-RU" sz="3600" dirty="0">
                <a:solidFill>
                  <a:srgbClr val="F29002"/>
                </a:solidFill>
                <a:latin typeface="LetoSans Thin"/>
              </a:rPr>
            </a:br>
            <a:endParaRPr lang="ru-RU" sz="3600" b="1" dirty="0">
              <a:solidFill>
                <a:srgbClr val="F29002"/>
              </a:solidFill>
              <a:latin typeface="LetoSans Thi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29002"/>
                </a:solidFill>
                <a:latin typeface="LetoSans Thin"/>
              </a:rPr>
              <a:t>Основаниями для выписки совершеннолетнего гражданина, который по состоянию здоровья не способен проживать самостоятельно, из стационарной организации социального обслуживания являются:</a:t>
            </a:r>
          </a:p>
          <a:p>
            <a:pPr marL="0" indent="0">
              <a:buNone/>
            </a:pPr>
            <a:r>
              <a:rPr lang="ru-RU" dirty="0">
                <a:solidFill>
                  <a:srgbClr val="F29002"/>
                </a:solidFill>
                <a:latin typeface="LetoSans Thin"/>
              </a:rPr>
              <a:t>- рекомендации комиссии.</a:t>
            </a:r>
          </a:p>
          <a:p>
            <a:pPr marL="0" indent="0">
              <a:buNone/>
            </a:pPr>
            <a:endParaRPr lang="ru-RU" dirty="0">
              <a:solidFill>
                <a:srgbClr val="F29002"/>
              </a:solidFill>
              <a:latin typeface="LetoSans Thin"/>
            </a:endParaRPr>
          </a:p>
          <a:p>
            <a:pPr marL="0" indent="0">
              <a:buNone/>
            </a:pPr>
            <a:endParaRPr lang="ru-RU" dirty="0">
              <a:solidFill>
                <a:srgbClr val="F29002"/>
              </a:solidFill>
              <a:latin typeface="Let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244897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latin typeface="LetoSans Thin"/>
              </a:rPr>
              <a:t>Статья 44.1 Закона «О психиатрической помощи…»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29002"/>
                </a:solidFill>
                <a:latin typeface="Leto Text Sans Defect"/>
              </a:rPr>
              <a:t>(1) Органом государственной власти субъекта Российской Федерации, уполномоченным на осуществление полномочий в сфере социального обслуживания на территории субъекта Российской Федерации, создаются комиссии по рассмотрению вопросов о приеме в стационарную организацию социального обслуживания, предназначенную для лиц, страдающих психическими расстройствами, временном выбытии, переводе и выписке из нее (далее - комиссия).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endParaRPr lang="ru-RU" dirty="0">
              <a:solidFill>
                <a:srgbClr val="F29002"/>
              </a:solidFill>
              <a:latin typeface="Let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28933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latin typeface="LetoSans Thin"/>
              </a:rPr>
              <a:t>Статья 44.1 Закона «О психиатрической помощи…»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29002"/>
                </a:solidFill>
                <a:latin typeface="Leto Text Sans Defect"/>
              </a:rPr>
              <a:t>(3) В состав комиссии включаются представители органа государственной власти субъекта Российской Федерации, уполномоченного на осуществление полномочий в сфере социального обслуживания на территории субъекта Российской Федерации, органа государственной власти субъекта Российской Федерации в сфере охраны здоровья, органов опеки и попечительства, государственного юридического бюро (при наличии), общественных объединений и негосударственных организаций, осуществляющих деятельность в сфере защиты прав граждан, страдающих психическими расстройствами, врач-психиатр.</a:t>
            </a:r>
            <a:r>
              <a:rPr lang="ru-RU" dirty="0">
                <a:latin typeface="Leto Text Sans Defect"/>
              </a:rPr>
              <a:t/>
            </a:r>
            <a:br>
              <a:rPr lang="ru-RU" dirty="0">
                <a:latin typeface="Leto Text Sans Defect"/>
              </a:rPr>
            </a:br>
            <a:endParaRPr lang="ru-RU" dirty="0">
              <a:latin typeface="Leto Text Sans Defect"/>
            </a:endParaRPr>
          </a:p>
          <a:p>
            <a:pPr marL="0" indent="0">
              <a:buNone/>
            </a:pPr>
            <a:endParaRPr lang="ru-RU" dirty="0">
              <a:solidFill>
                <a:srgbClr val="F29002"/>
              </a:solidFill>
              <a:latin typeface="Let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419736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LetoSans Thin"/>
              </a:rPr>
              <a:t>Перечень медицинских документов, подлежащих передаче жителю, при выбытии из организации стационарного социального обслуживания на сопровождаемое проживание</a:t>
            </a:r>
            <a:br>
              <a:rPr lang="ru-RU" sz="2400" b="1" dirty="0">
                <a:latin typeface="LetoSans Thin"/>
              </a:rPr>
            </a:br>
            <a:endParaRPr lang="ru-RU" sz="2400" b="1" dirty="0">
              <a:latin typeface="LetoSans Thi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  <a:p>
            <a:pPr marL="0" lvl="0" indent="0">
              <a:buNone/>
            </a:pPr>
            <a:r>
              <a:rPr lang="ru-RU" dirty="0">
                <a:solidFill>
                  <a:srgbClr val="F29002"/>
                </a:solidFill>
                <a:latin typeface="Leto Text Sans Defect"/>
              </a:rPr>
              <a:t>Выписка из истории болезни/амбулаторной карты жителя по форме 027/у, содержащая полную медицинскую информацию.</a:t>
            </a:r>
          </a:p>
          <a:p>
            <a:pPr marL="0" lvl="0" indent="0">
              <a:buNone/>
            </a:pPr>
            <a:r>
              <a:rPr lang="ru-RU" dirty="0">
                <a:solidFill>
                  <a:srgbClr val="F29002"/>
                </a:solidFill>
                <a:latin typeface="Leto Text Sans Defect"/>
              </a:rPr>
              <a:t>Копии выписок из учреждений здравоохранения за последние 3 года.</a:t>
            </a:r>
          </a:p>
          <a:p>
            <a:pPr marL="0" lvl="0" indent="0">
              <a:buNone/>
            </a:pPr>
            <a:r>
              <a:rPr lang="ru-RU" dirty="0">
                <a:solidFill>
                  <a:srgbClr val="F29002"/>
                </a:solidFill>
                <a:latin typeface="Leto Text Sans Defect"/>
              </a:rPr>
              <a:t>Прививочная карта.</a:t>
            </a:r>
          </a:p>
          <a:p>
            <a:pPr marL="0" lvl="0" indent="0">
              <a:buNone/>
            </a:pPr>
            <a:r>
              <a:rPr lang="ru-RU" dirty="0">
                <a:solidFill>
                  <a:srgbClr val="F29002"/>
                </a:solidFill>
                <a:latin typeface="Leto Text Sans Defect"/>
              </a:rPr>
              <a:t>Копии заключений врачей-специалистов, результатов исследований и анализов за </a:t>
            </a:r>
            <a:r>
              <a:rPr lang="ru-RU" dirty="0" smtClean="0">
                <a:solidFill>
                  <a:srgbClr val="F29002"/>
                </a:solidFill>
                <a:latin typeface="Leto Text Sans Defect"/>
              </a:rPr>
              <a:t>последний год.</a:t>
            </a:r>
            <a:endParaRPr lang="ru-RU" dirty="0">
              <a:solidFill>
                <a:srgbClr val="F29002"/>
              </a:solidFill>
              <a:latin typeface="Leto Text Sans Defec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dirty="0">
              <a:solidFill>
                <a:srgbClr val="F29002"/>
              </a:solidFill>
              <a:latin typeface="Let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42030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LetoSans Thin"/>
              </a:rPr>
              <a:t>Порядок предоставления медицинских документов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rgbClr val="F29002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29002"/>
                </a:solidFill>
                <a:latin typeface="Leto Text Sans Defect"/>
              </a:rPr>
              <a:t>Документы предоставляются по заявлению жителя организации. Срок предоставления документов составляет 3 (три) рабочих дня. 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>
              <a:solidFill>
                <a:srgbClr val="F29002"/>
              </a:solidFill>
              <a:latin typeface="Leto Text Sans Defect"/>
            </a:endParaRPr>
          </a:p>
        </p:txBody>
      </p:sp>
    </p:spTree>
    <p:extLst>
      <p:ext uri="{BB962C8B-B14F-4D97-AF65-F5344CB8AC3E}">
        <p14:creationId xmlns:p14="http://schemas.microsoft.com/office/powerpoint/2010/main" val="213901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Leto Text Sans Defect"/>
              </a:rPr>
              <a:t>Дополнительно рекомендуем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29002"/>
                </a:solidFill>
                <a:latin typeface="LetoSans Thin"/>
              </a:rPr>
              <a:t>Методические рекомендации по организации и порядку информирования получателей социальных услуг о персональных данных, содержащихся в их личных и медицинских документах</a:t>
            </a:r>
            <a:endParaRPr lang="ru-RU" dirty="0">
              <a:solidFill>
                <a:srgbClr val="F29002"/>
              </a:solidFill>
              <a:latin typeface="Let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75370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D1EC52-74CE-4CF8-66E7-151504EB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Проект «Мотивация и правовое просвещение – основа изменений»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F7191A8-6689-08FC-BF94-67254E46F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F29002"/>
                </a:solidFill>
                <a:latin typeface="LetoSans Thin"/>
              </a:rPr>
              <a:t>Проект реализуется в рамках гранта «Москва – добрый город» при поддержке Департамента труда и социальной защиты населения г. Москвы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32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LetoSans Thin"/>
              </a:rPr>
              <a:t>Личные документы (п.2.1)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5776" y="2441512"/>
            <a:ext cx="10515600" cy="36634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F29002"/>
                </a:solidFill>
                <a:latin typeface="LetoSans Thin"/>
              </a:rPr>
              <a:t>Паспорт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B0F0"/>
                </a:solidFill>
                <a:latin typeface="LetoSans Thin"/>
              </a:rPr>
              <a:t>Решение суда о дееспособности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F29002"/>
                </a:solidFill>
                <a:latin typeface="LetoSans Thin"/>
              </a:rPr>
              <a:t>Документы о регистрации по месту жительства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F29002"/>
                </a:solidFill>
                <a:latin typeface="LetoSans Thin"/>
              </a:rPr>
              <a:t>Документы о собственности на недвижимость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F29002"/>
                </a:solidFill>
                <a:latin typeface="LetoSans Thin"/>
              </a:rPr>
              <a:t>Договоры об использовании жилого помещения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B0F0"/>
                </a:solidFill>
                <a:latin typeface="LetoSans Thin"/>
              </a:rPr>
              <a:t>Опись имущества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F29002"/>
                </a:solidFill>
                <a:latin typeface="LetoSans Thin"/>
              </a:rPr>
              <a:t>Договоры о наличии счетов в банках</a:t>
            </a:r>
          </a:p>
        </p:txBody>
      </p:sp>
    </p:spTree>
    <p:extLst>
      <p:ext uri="{BB962C8B-B14F-4D97-AF65-F5344CB8AC3E}">
        <p14:creationId xmlns:p14="http://schemas.microsoft.com/office/powerpoint/2010/main" val="30555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LetoSans Thin"/>
              </a:rPr>
              <a:t>Личные документы (п.2.1). Продолжение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14599"/>
            <a:ext cx="10515600" cy="36365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F29002"/>
                </a:solidFill>
                <a:latin typeface="LetoSans Thin"/>
              </a:rPr>
              <a:t>Документы, содержащие сведения о родственниках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F29002"/>
                </a:solidFill>
                <a:latin typeface="LetoSans Thin"/>
              </a:rPr>
              <a:t>Пенсионное удостоверение, СНИЛС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F29002"/>
                </a:solidFill>
                <a:latin typeface="LetoSans Thin"/>
              </a:rPr>
              <a:t>Договоры, заключенные в интересах гражданина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B0F0"/>
                </a:solidFill>
                <a:latin typeface="LetoSans Thin"/>
              </a:rPr>
              <a:t>Ежегодные отчеты опекуна/попечителя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F29002"/>
                </a:solidFill>
                <a:latin typeface="LetoSans Thin"/>
              </a:rPr>
              <a:t>Удостоверение о праве на меры социальной поддержки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F29002"/>
                </a:solidFill>
                <a:latin typeface="LetoSans Thin"/>
              </a:rPr>
              <a:t>Документы воинского учета</a:t>
            </a:r>
          </a:p>
        </p:txBody>
      </p:sp>
    </p:spTree>
    <p:extLst>
      <p:ext uri="{BB962C8B-B14F-4D97-AF65-F5344CB8AC3E}">
        <p14:creationId xmlns:p14="http://schemas.microsoft.com/office/powerpoint/2010/main" val="29728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LetoSans Thin"/>
              </a:rPr>
              <a:t>Сложности, возникавшие при передаче документов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96333"/>
            <a:ext cx="10515600" cy="347953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F29002"/>
                </a:solidFill>
                <a:latin typeface="LetoSans Thin"/>
              </a:rPr>
              <a:t>Передача медицинской карты из организации в ПНД по месту жительства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F29002"/>
                </a:solidFill>
                <a:latin typeface="LetoSans Thin"/>
              </a:rPr>
              <a:t>Передача документов, касающихся </a:t>
            </a:r>
            <a:r>
              <a:rPr lang="ru-RU" sz="2400">
                <a:solidFill>
                  <a:srgbClr val="F29002"/>
                </a:solidFill>
                <a:latin typeface="LetoSans Thin"/>
              </a:rPr>
              <a:t>соматического </a:t>
            </a:r>
            <a:r>
              <a:rPr lang="ru-RU" sz="2400" smtClean="0">
                <a:solidFill>
                  <a:srgbClr val="F29002"/>
                </a:solidFill>
                <a:latin typeface="LetoSans Thin"/>
              </a:rPr>
              <a:t>здоровь</a:t>
            </a:r>
            <a:r>
              <a:rPr lang="ru-RU">
                <a:solidFill>
                  <a:srgbClr val="F29002"/>
                </a:solidFill>
                <a:latin typeface="LetoSans Thin"/>
              </a:rPr>
              <a:t>я</a:t>
            </a:r>
            <a:endParaRPr lang="ru-RU" sz="2400" dirty="0">
              <a:solidFill>
                <a:srgbClr val="F29002"/>
              </a:solidFill>
              <a:latin typeface="LetoSans Thin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F29002"/>
                </a:solidFill>
                <a:latin typeface="LetoSans Thin"/>
              </a:rPr>
              <a:t>Передача документов, касающихся воинского учёта</a:t>
            </a:r>
          </a:p>
        </p:txBody>
      </p:sp>
    </p:spTree>
    <p:extLst>
      <p:ext uri="{BB962C8B-B14F-4D97-AF65-F5344CB8AC3E}">
        <p14:creationId xmlns:p14="http://schemas.microsoft.com/office/powerpoint/2010/main" val="363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1"/>
            <a:ext cx="12528884" cy="2287386"/>
          </a:xfrm>
          <a:prstGeom prst="rect">
            <a:avLst/>
          </a:prstGeom>
          <a:solidFill>
            <a:srgbClr val="FFCD00"/>
          </a:solidFill>
          <a:ln>
            <a:solidFill>
              <a:srgbClr val="FFC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9223" y="664144"/>
            <a:ext cx="11078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rgbClr val="FFFFFF"/>
                </a:solidFill>
                <a:latin typeface="LetoSans Bold" panose="02000803000000000000" pitchFamily="50" charset="0"/>
              </a:rPr>
              <a:t>СПАСИБО ЗА ВНИМАНИЕ!</a:t>
            </a:r>
          </a:p>
          <a:p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3781" y="3169701"/>
            <a:ext cx="5784783" cy="15269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01"/>
          <a:stretch/>
        </p:blipFill>
        <p:spPr>
          <a:xfrm>
            <a:off x="10547927" y="5765775"/>
            <a:ext cx="1644073" cy="12584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79875" y="5222161"/>
            <a:ext cx="42322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hangingPunct="0"/>
            <a:r>
              <a:rPr lang="en-US" sz="4400" b="1" kern="0" dirty="0">
                <a:solidFill>
                  <a:srgbClr val="F29002"/>
                </a:solidFill>
                <a:latin typeface="Leto Text Sans Defect"/>
                <a:sym typeface="Tw Cen MT"/>
              </a:rPr>
              <a:t>emc.ccp.org.ru</a:t>
            </a:r>
          </a:p>
        </p:txBody>
      </p:sp>
    </p:spTree>
    <p:extLst>
      <p:ext uri="{BB962C8B-B14F-4D97-AF65-F5344CB8AC3E}">
        <p14:creationId xmlns:p14="http://schemas.microsoft.com/office/powerpoint/2010/main" val="167020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536" y="982132"/>
            <a:ext cx="10037062" cy="130386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LetoSans Thin"/>
              </a:rPr>
              <a:t>Статья 9.1 Федерального закона «О социальной защите инвалидов № 181-ФЗ»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29002"/>
                </a:solidFill>
                <a:latin typeface="LetoSans Thin"/>
              </a:rPr>
              <a:t>Сопровождаемое проживание инвалидов - комплекс мер, направленных на обеспечение проживания в домашних условиях инвалидов старше 18 лет, неспособных вести самостоятельный образ жизни без помощи других лиц, а также на повышение способности таких инвалидов к самообслуживанию и удовлетворению основных жизненных потребностей (осуществлению трудовой и иной деятельности, досугу и общению).</a:t>
            </a:r>
          </a:p>
          <a:p>
            <a:pPr marL="0" indent="0">
              <a:buNone/>
            </a:pPr>
            <a:endParaRPr lang="ru-RU" dirty="0">
              <a:solidFill>
                <a:srgbClr val="F29002"/>
              </a:solidFill>
              <a:latin typeface="Let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12758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112" y="982132"/>
            <a:ext cx="10000486" cy="130386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LetoSans Thin"/>
              </a:rPr>
              <a:t>Статья 9.1 Федерального закона «О социальной защите инвалидов № 181-ФЗ»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29002"/>
                </a:solidFill>
                <a:latin typeface="LetoSans Thin"/>
              </a:rPr>
              <a:t>Сопровождаемое проживание инвалидов включает в себя в том числе:</a:t>
            </a:r>
          </a:p>
          <a:p>
            <a:pPr marL="0" indent="0">
              <a:buNone/>
            </a:pPr>
            <a:r>
              <a:rPr lang="ru-RU" dirty="0">
                <a:solidFill>
                  <a:srgbClr val="F29002"/>
                </a:solidFill>
                <a:latin typeface="LetoSans Thin"/>
              </a:rPr>
              <a:t>1) социальные услуги и социальное сопровождение инвалидов в соответствии с законодательством о социальном обслуживании;</a:t>
            </a:r>
          </a:p>
          <a:p>
            <a:pPr marL="0" indent="0">
              <a:buNone/>
            </a:pPr>
            <a:r>
              <a:rPr lang="ru-RU" dirty="0">
                <a:solidFill>
                  <a:srgbClr val="F29002"/>
                </a:solidFill>
                <a:latin typeface="LetoSans Thin"/>
              </a:rPr>
              <a:t>2) услуги по реабилитации и </a:t>
            </a:r>
            <a:r>
              <a:rPr lang="ru-RU" dirty="0" err="1">
                <a:solidFill>
                  <a:srgbClr val="F29002"/>
                </a:solidFill>
                <a:latin typeface="LetoSans Thin"/>
              </a:rPr>
              <a:t>абилитации</a:t>
            </a:r>
            <a:r>
              <a:rPr lang="ru-RU" dirty="0">
                <a:solidFill>
                  <a:srgbClr val="F29002"/>
                </a:solidFill>
                <a:latin typeface="LetoSans Thin"/>
              </a:rPr>
              <a:t> инвалидов, в том числе формирование навыков самообслуживания и иных бытовых навыков;</a:t>
            </a:r>
          </a:p>
          <a:p>
            <a:pPr marL="0" indent="0">
              <a:buNone/>
            </a:pPr>
            <a:r>
              <a:rPr lang="ru-RU" dirty="0">
                <a:solidFill>
                  <a:srgbClr val="F29002"/>
                </a:solidFill>
                <a:latin typeface="LetoSans Thin"/>
              </a:rPr>
              <a:t>3) услуги ассистента (помощника), оказывающего персональную помощь инвалидам в передвижении, получении информации, ориентации и коммуникации, в том числе при получении образования, осуществлении трудовой деятельности и получении социальных услуг;</a:t>
            </a:r>
          </a:p>
          <a:p>
            <a:pPr marL="0" indent="0">
              <a:buNone/>
            </a:pPr>
            <a:r>
              <a:rPr lang="ru-RU" dirty="0">
                <a:solidFill>
                  <a:srgbClr val="F29002"/>
                </a:solidFill>
                <a:latin typeface="LetoSans Thin"/>
              </a:rPr>
              <a:t>4) создание специальных условий для получения инвалидами образования в соответствии с законодательством об образовании.</a:t>
            </a:r>
          </a:p>
          <a:p>
            <a:pPr marL="0" indent="0">
              <a:buNone/>
            </a:pPr>
            <a:endParaRPr lang="ru-RU" dirty="0">
              <a:solidFill>
                <a:srgbClr val="F29002"/>
              </a:solidFill>
              <a:latin typeface="Let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21163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82132"/>
            <a:ext cx="9982198" cy="130386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LetoSans Thin"/>
              </a:rPr>
              <a:t>Статья 9.1 Федерального закона «О социальной защите инвалидов № 181-ФЗ»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29002"/>
                </a:solidFill>
                <a:latin typeface="LetoSans Thin"/>
              </a:rPr>
              <a:t>Примерный порядок организации сопровождаемого проживания инвалидов устанавливается Правительством Российской Федерации.</a:t>
            </a:r>
          </a:p>
          <a:p>
            <a:pPr marL="0" indent="0">
              <a:buNone/>
            </a:pPr>
            <a:endParaRPr lang="ru-RU" dirty="0">
              <a:solidFill>
                <a:srgbClr val="F29002"/>
              </a:solidFill>
              <a:latin typeface="Let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31035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82132"/>
            <a:ext cx="9982198" cy="130386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LetoSans Thin"/>
              </a:rPr>
              <a:t>Статья 9.1 Федерального закона «О социальной защите инвалидов № 181-ФЗ»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29002"/>
                </a:solidFill>
                <a:latin typeface="LetoSans Thin"/>
              </a:rPr>
              <a:t>Критерии, применяемые для установления нуждаемости в сопровождаемом проживании инвалида (с учетом ограничений жизнедеятельности и нарушенных функций организма), определения объема, периодичности и продолжительности предоставления услуг, устанавливаются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социальной защиты населения.</a:t>
            </a:r>
          </a:p>
          <a:p>
            <a:pPr marL="0" indent="0">
              <a:buNone/>
            </a:pPr>
            <a:endParaRPr lang="ru-RU" dirty="0">
              <a:solidFill>
                <a:srgbClr val="F29002"/>
              </a:solidFill>
              <a:latin typeface="LetoSans Thin"/>
            </a:endParaRPr>
          </a:p>
          <a:p>
            <a:pPr marL="0" indent="0">
              <a:buNone/>
            </a:pPr>
            <a:endParaRPr lang="ru-RU" dirty="0">
              <a:solidFill>
                <a:srgbClr val="F29002"/>
              </a:solidFill>
              <a:latin typeface="Let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34311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Leto Text Sans Defect"/>
              </a:rPr>
              <a:t>Приказ Минтруда России от 28.07.2023 № 606н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F29002"/>
              </a:solidFill>
              <a:latin typeface="Leto Text Sans Defect"/>
            </a:endParaRPr>
          </a:p>
          <a:p>
            <a:pPr marL="0" indent="0">
              <a:buNone/>
            </a:pPr>
            <a:r>
              <a:rPr lang="ru-RU" dirty="0">
                <a:solidFill>
                  <a:srgbClr val="F29002"/>
                </a:solidFill>
                <a:latin typeface="Leto Text Sans Defect"/>
              </a:rPr>
              <a:t>«Об утверждении критериев, применяемых для установления нуждаемости инвалида в сопровождаемом проживании (с учетом ограничений жизнедеятельности и нарушенных функций организма), определения объема, периодичности и продолжительности предоставления услуг по сопровождаемому проживанию»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13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31486"/>
            <a:ext cx="9601196" cy="1303867"/>
          </a:xfrm>
        </p:spPr>
        <p:txBody>
          <a:bodyPr/>
          <a:lstStyle/>
          <a:p>
            <a:pPr algn="ctr"/>
            <a:r>
              <a:rPr lang="ru-RU" b="1" dirty="0">
                <a:latin typeface="Leto Text Sans Defect"/>
              </a:rPr>
              <a:t>Критерии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3535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solidFill>
                  <a:srgbClr val="F29002"/>
                </a:solidFill>
                <a:latin typeface="Leto Text Sans Defect"/>
              </a:rPr>
              <a:t>Желание инвалида</a:t>
            </a:r>
          </a:p>
          <a:p>
            <a:r>
              <a:rPr lang="ru-RU" sz="3200" dirty="0">
                <a:solidFill>
                  <a:srgbClr val="F29002"/>
                </a:solidFill>
                <a:latin typeface="Leto Text Sans Defect"/>
              </a:rPr>
              <a:t>Отсутствие медицинских противопоказаний к социальному обслуживанию на дому (Приказ Минздрава России от 02.05.2023 № 202н)</a:t>
            </a:r>
          </a:p>
          <a:p>
            <a:r>
              <a:rPr lang="ru-RU" sz="3200" dirty="0">
                <a:solidFill>
                  <a:srgbClr val="F29002"/>
                </a:solidFill>
                <a:latin typeface="Leto Text Sans Defect"/>
              </a:rPr>
              <a:t>2 или 3 степень ограничения одной из способностей по ИПРА (самообслуживание, самостоятельному передвижение, ориентация, общение, обучение, контроль за своим поведением)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49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latin typeface="Leto Text Sans Defect"/>
              </a:rPr>
              <a:t>Оценка нуждаемости в сопровождаемом проживании на основе оценки нарушений автономии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29002"/>
                </a:solidFill>
                <a:latin typeface="Leto Text Sans Defect"/>
              </a:rPr>
              <a:t>Оценка нарушения автономии инвалида производится в соответствии с количественной системой оценки степени выраженности нарушения автономии инвалида, предусмотренной приложением № 1 к настоящим критериям.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62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1007</TotalTime>
  <Words>1002</Words>
  <Application>Microsoft Office PowerPoint</Application>
  <PresentationFormat>Широкоэкранный</PresentationFormat>
  <Paragraphs>86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Garamond</vt:lpstr>
      <vt:lpstr>Leto Text Sans Defect</vt:lpstr>
      <vt:lpstr>LetoSans Bold</vt:lpstr>
      <vt:lpstr>LetoSans Thin</vt:lpstr>
      <vt:lpstr>Tw Cen MT</vt:lpstr>
      <vt:lpstr>Wingdings</vt:lpstr>
      <vt:lpstr>Натуральные материалы</vt:lpstr>
      <vt:lpstr>Презентация PowerPoint</vt:lpstr>
      <vt:lpstr>Проект «Мотивация и правовое просвещение – основа изменений»</vt:lpstr>
      <vt:lpstr>Статья 9.1 Федерального закона «О социальной защите инвалидов № 181-ФЗ»</vt:lpstr>
      <vt:lpstr>Статья 9.1 Федерального закона «О социальной защите инвалидов № 181-ФЗ»</vt:lpstr>
      <vt:lpstr>Статья 9.1 Федерального закона «О социальной защите инвалидов № 181-ФЗ»</vt:lpstr>
      <vt:lpstr>Статья 9.1 Федерального закона «О социальной защите инвалидов № 181-ФЗ»</vt:lpstr>
      <vt:lpstr>Приказ Минтруда России от 28.07.2023 № 606н</vt:lpstr>
      <vt:lpstr>Критерии </vt:lpstr>
      <vt:lpstr>Оценка нуждаемости в сопровождаемом проживании на основе оценки нарушений автономии</vt:lpstr>
      <vt:lpstr>Оценка нуждаемости в сопровождаемом проживании на основе оценки нарушений автономии</vt:lpstr>
      <vt:lpstr>Оценка нуждаемости в сопровождаемом проживании на основе оценки нарушений автономии</vt:lpstr>
      <vt:lpstr>Актуальные вопросы реализации сопровождаемого проживания инвалидов</vt:lpstr>
      <vt:lpstr>Приказ Минтруда России от 03.04.2024  № 176н </vt:lpstr>
      <vt:lpstr> Приказ Минтруда России от 03.04.2024  № 176н </vt:lpstr>
      <vt:lpstr>Статья 44.1 Закона «О психиатрической помощи…»</vt:lpstr>
      <vt:lpstr>Статья 44.1 Закона «О психиатрической помощи…»</vt:lpstr>
      <vt:lpstr>Перечень медицинских документов, подлежащих передаче жителю, при выбытии из организации стационарного социального обслуживания на сопровождаемое проживание </vt:lpstr>
      <vt:lpstr>Порядок предоставления медицинских документов</vt:lpstr>
      <vt:lpstr>Дополнительно рекомендуем</vt:lpstr>
      <vt:lpstr>Личные документы (п.2.1)</vt:lpstr>
      <vt:lpstr>Личные документы (п.2.1). Продолжение</vt:lpstr>
      <vt:lpstr>Сложности, возникавшие при передаче документов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Кантор</dc:creator>
  <cp:lastModifiedBy>Valdai</cp:lastModifiedBy>
  <cp:revision>29</cp:revision>
  <dcterms:created xsi:type="dcterms:W3CDTF">2024-02-15T19:17:26Z</dcterms:created>
  <dcterms:modified xsi:type="dcterms:W3CDTF">2024-04-23T08:51:45Z</dcterms:modified>
</cp:coreProperties>
</file>