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4" r:id="rId5"/>
    <p:sldId id="308" r:id="rId6"/>
    <p:sldId id="267" r:id="rId7"/>
    <p:sldId id="303" r:id="rId8"/>
    <p:sldId id="304" r:id="rId9"/>
    <p:sldId id="310" r:id="rId10"/>
    <p:sldId id="306" r:id="rId11"/>
    <p:sldId id="307" r:id="rId12"/>
    <p:sldId id="269" r:id="rId13"/>
    <p:sldId id="311" r:id="rId14"/>
    <p:sldId id="270" r:id="rId15"/>
    <p:sldId id="312" r:id="rId16"/>
    <p:sldId id="313" r:id="rId17"/>
    <p:sldId id="314" r:id="rId18"/>
    <p:sldId id="271" r:id="rId19"/>
    <p:sldId id="315" r:id="rId20"/>
    <p:sldId id="309" r:id="rId21"/>
    <p:sldId id="268" r:id="rId22"/>
    <p:sldId id="305" r:id="rId23"/>
    <p:sldId id="272" r:id="rId24"/>
    <p:sldId id="273" r:id="rId25"/>
    <p:sldId id="274" r:id="rId26"/>
    <p:sldId id="275" r:id="rId27"/>
    <p:sldId id="276" r:id="rId28"/>
    <p:sldId id="26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002"/>
    <a:srgbClr val="FFCD00"/>
    <a:srgbClr val="EAAA00"/>
    <a:srgbClr val="FFFFFF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30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3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3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12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6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5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58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96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71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3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4EA6C-5219-47D1-9283-75F24282E94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EC787-E580-44A0-AFDA-B8BD5D675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5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" y="6217920"/>
            <a:ext cx="12192001" cy="640079"/>
          </a:xfrm>
          <a:prstGeom prst="rect">
            <a:avLst/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26" y="3171766"/>
            <a:ext cx="6624026" cy="336619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19200" y="555201"/>
            <a:ext cx="89121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 hangingPunct="0">
              <a:defRPr sz="4600" b="1">
                <a:solidFill>
                  <a:srgbClr val="F29002"/>
                </a:solidFill>
                <a:latin typeface="LetoSans Thin"/>
                <a:ea typeface="LetoSans Thin"/>
                <a:cs typeface="LetoSans Thin"/>
                <a:sym typeface="LetoSans Thin"/>
              </a:defRPr>
            </a:pPr>
            <a:r>
              <a:rPr lang="ru-RU" sz="3200" b="1" dirty="0">
                <a:solidFill>
                  <a:srgbClr val="F29002"/>
                </a:solidFill>
                <a:latin typeface="LetoSans Thin"/>
                <a:ea typeface="LetoSans Thin"/>
                <a:cs typeface="LetoSans Thin"/>
                <a:sym typeface="LetoSans Thin"/>
              </a:rPr>
              <a:t>О порядке информирования жителей домов-интернатов о персональных данных, содержащихся в личной и медицинской документации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50872" y="509318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 sz="1200">
                <a:solidFill>
                  <a:srgbClr val="109AAB"/>
                </a:solidFill>
                <a:latin typeface="Leto Text Sans Defect"/>
                <a:ea typeface="Leto Text Sans Defect"/>
                <a:cs typeface="Leto Text Sans Defect"/>
                <a:sym typeface="Leto Text Sans Defect"/>
              </a:defRPr>
            </a:pPr>
            <a:r>
              <a:rPr lang="ru-RU" sz="1600" dirty="0" smtClean="0">
                <a:solidFill>
                  <a:srgbClr val="404040"/>
                </a:solidFill>
                <a:latin typeface="Leto Text Sans Defect"/>
              </a:rPr>
              <a:t>Павел Кантор, юрист</a:t>
            </a:r>
          </a:p>
          <a:p>
            <a:pPr algn="r">
              <a:defRPr sz="1200">
                <a:solidFill>
                  <a:srgbClr val="109AAB"/>
                </a:solidFill>
                <a:latin typeface="Leto Text Sans Defect"/>
                <a:ea typeface="Leto Text Sans Defect"/>
                <a:cs typeface="Leto Text Sans Defect"/>
                <a:sym typeface="Leto Text Sans Defect"/>
              </a:defRPr>
            </a:pPr>
            <a:r>
              <a:rPr lang="ru-RU" sz="1600" dirty="0" smtClean="0">
                <a:solidFill>
                  <a:srgbClr val="404040"/>
                </a:solidFill>
                <a:latin typeface="Leto Text Sans Defect"/>
              </a:rPr>
              <a:t>2024 г.</a:t>
            </a:r>
            <a:endParaRPr lang="ru-RU" sz="1600" dirty="0">
              <a:solidFill>
                <a:srgbClr val="404040"/>
              </a:solidFill>
              <a:latin typeface="Leto Text Sans Defect"/>
            </a:endParaRPr>
          </a:p>
          <a:p>
            <a:pPr algn="r">
              <a:defRPr sz="1200">
                <a:solidFill>
                  <a:srgbClr val="109AAB"/>
                </a:solidFill>
                <a:latin typeface="Leto Text Sans Defect"/>
                <a:ea typeface="Leto Text Sans Defect"/>
                <a:cs typeface="Leto Text Sans Defect"/>
                <a:sym typeface="Leto Text Sans Defect"/>
              </a:defRPr>
            </a:pPr>
            <a:endParaRPr lang="ru-RU" sz="1600" dirty="0">
              <a:solidFill>
                <a:srgbClr val="404040"/>
              </a:solidFill>
              <a:latin typeface="Leto Text Sans Defect"/>
            </a:endParaRPr>
          </a:p>
        </p:txBody>
      </p:sp>
    </p:spTree>
    <p:extLst>
      <p:ext uri="{BB962C8B-B14F-4D97-AF65-F5344CB8AC3E}">
        <p14:creationId xmlns:p14="http://schemas.microsoft.com/office/powerpoint/2010/main" val="2376721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29002"/>
                </a:solidFill>
                <a:latin typeface="LetoSans Thin"/>
              </a:rPr>
              <a:t>Документы</a:t>
            </a:r>
            <a:endParaRPr lang="ru-RU" sz="36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0600" y="1978025"/>
            <a:ext cx="3700849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Личные	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29002"/>
                </a:solidFill>
                <a:latin typeface="LetoSans Thin"/>
              </a:rPr>
              <a:t>Документы</a:t>
            </a:r>
            <a:endParaRPr lang="ru-RU" sz="36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0546" y="1978024"/>
            <a:ext cx="3700849" cy="3759629"/>
          </a:xfrm>
        </p:spPr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	Медицинские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0600" y="1978025"/>
            <a:ext cx="3700849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Личные	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37673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Личные документы (п.2.1)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Паспорт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Решение суда о дееспособности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Акт ООП о помещении под надзор в организацию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Решение суда о госпитализации в психиатрическую больницу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Документы о регистрации по месту жительства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Документы о собственности на недвижимость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Договоры об использовании жилого помещения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Опись имущества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Акты проверки условий жизни подопечного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F29002"/>
                </a:solidFill>
                <a:latin typeface="LetoSans Thin"/>
              </a:rPr>
              <a:t>Договоры о наличии счетов в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банках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30555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Личные документы (п.2.1). Продолжение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3957"/>
            <a:ext cx="10515600" cy="479300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Документы, содержащие сведения о родственниках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Пенсионное удостоверение, СНИЛС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Предварительные разрешения ООП на совершение сделок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Указания ООП о распоряжении имуществом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Отчёты, сведения о расходовании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Договоры, заключенные в интересах гражданина (ДПСУ)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Свидетельство о праве на наследство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Справка с места работы/учёбы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Справка о размере пенсии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Ежегодные отчеты опекуна/попечителя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Удостоверение о праве на меры социальной поддержки</a:t>
            </a:r>
          </a:p>
        </p:txBody>
      </p:sp>
    </p:spTree>
    <p:extLst>
      <p:ext uri="{BB962C8B-B14F-4D97-AF65-F5344CB8AC3E}">
        <p14:creationId xmlns:p14="http://schemas.microsoft.com/office/powerpoint/2010/main" val="29728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Медицинские документы (п.2.2.)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205" y="1690688"/>
            <a:ext cx="105156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smtClean="0">
                <a:solidFill>
                  <a:srgbClr val="F29002"/>
                </a:solidFill>
                <a:latin typeface="LetoSans Thin"/>
              </a:rPr>
              <a:t>Заключения </a:t>
            </a:r>
            <a:r>
              <a:rPr lang="ru-RU" sz="2400" dirty="0">
                <a:solidFill>
                  <a:srgbClr val="F29002"/>
                </a:solidFill>
                <a:latin typeface="LetoSans Thin"/>
              </a:rPr>
              <a:t>врачебной комиссии медицинской организации с обязательным </a:t>
            </a:r>
            <a:r>
              <a:rPr lang="ru-RU" sz="2400" dirty="0" smtClean="0">
                <a:solidFill>
                  <a:srgbClr val="F29002"/>
                </a:solidFill>
                <a:latin typeface="LetoSans Thin"/>
              </a:rPr>
              <a:t>участием </a:t>
            </a:r>
            <a:r>
              <a:rPr lang="ru-RU" sz="2400" dirty="0">
                <a:solidFill>
                  <a:srgbClr val="F29002"/>
                </a:solidFill>
                <a:latin typeface="LetoSans Thin"/>
              </a:rPr>
              <a:t>врача-психиатра </a:t>
            </a:r>
            <a:endParaRPr lang="ru-RU" sz="2400" dirty="0" smtClean="0">
              <a:solidFill>
                <a:srgbClr val="F29002"/>
              </a:solidFill>
              <a:latin typeface="LetoSans Thin"/>
            </a:endParaRPr>
          </a:p>
          <a:p>
            <a:pPr marL="342900" lvl="2" indent="-34290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F29002"/>
                </a:solidFill>
                <a:latin typeface="LetoSans Thin"/>
              </a:rPr>
              <a:t>Заключение противотуберкулезного диспансера об отсутствии активной формы туберкулеза.</a:t>
            </a:r>
          </a:p>
          <a:p>
            <a:pPr marL="342900" lvl="2" indent="-34290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F29002"/>
                </a:solidFill>
                <a:latin typeface="LetoSans Thin"/>
              </a:rPr>
              <a:t>Полис обязательного медицинского страхования и (или) добровольного медицинского страхования.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F29002"/>
                </a:solidFill>
                <a:latin typeface="LetoSans Thin"/>
              </a:rPr>
              <a:t>Справка об инвалидности, ИПР (ИПРА), выписка из ФРИ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F29002"/>
                </a:solidFill>
                <a:latin typeface="LetoSans Thin"/>
              </a:rPr>
              <a:t>Медицинские карты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F29002"/>
                </a:solidFill>
                <a:latin typeface="LetoSans Thin"/>
              </a:rPr>
              <a:t>Медицинские заключения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F29002"/>
                </a:solidFill>
                <a:latin typeface="LetoSans Thin"/>
              </a:rPr>
              <a:t>Выписные эпикризы</a:t>
            </a:r>
            <a:endParaRPr lang="ru-RU" sz="2400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363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организации информирования (п.3) 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93968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организации информирования (п.3) 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ОРГАНИЗАЦИЯ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6896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организации информирования (п.3) 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ОРГАНИЗАЦИЯ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Назначает ответственных лиц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902410" y="2295622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6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организации информирования (п.3) 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ОРГАНИЗАЦИЯ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Назначает ответственных лиц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Размещает информацию для проживающих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902410" y="2295622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902410" y="3416147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2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организации информирования (п.3) 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ОРГАНИЗАЦИЯ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Назначает ответственных лиц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Размещает информацию для проживающих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Осуществляет контроль за качеством работы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902410" y="2295622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902410" y="3416147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924868" y="4497171"/>
            <a:ext cx="387179" cy="411892"/>
          </a:xfrm>
          <a:prstGeom prst="downArrow">
            <a:avLst/>
          </a:prstGeom>
          <a:solidFill>
            <a:srgbClr val="F29002"/>
          </a:solidFill>
          <a:ln>
            <a:solidFill>
              <a:srgbClr val="F29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7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Права получателя социальных услуг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Бесплатно получать в </a:t>
            </a:r>
            <a:r>
              <a:rPr lang="ru-RU" dirty="0">
                <a:solidFill>
                  <a:srgbClr val="F29002"/>
                </a:solidFill>
                <a:latin typeface="LetoSans Thin"/>
              </a:rPr>
              <a:t>доступной форме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информацию </a:t>
            </a:r>
            <a:r>
              <a:rPr lang="ru-RU" dirty="0">
                <a:solidFill>
                  <a:srgbClr val="F29002"/>
                </a:solidFill>
                <a:latin typeface="LetoSans Thin"/>
              </a:rPr>
              <a:t>о своих правах и обязанностях, видах социальных услуг, сроках, порядке и об условиях их предоставления, о тарифах на эти услуги и об их стоимости для получателя социальных услуг, о возможности получения этих услуг бесплатно, а также о поставщиках социальных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услуг (ст. 9 Федерального закона № 442-ФЗ)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2758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29002"/>
                </a:solidFill>
                <a:latin typeface="LetoSans Thin"/>
              </a:rPr>
              <a:t>Способы информирования граждан (п. 1.3.) </a:t>
            </a:r>
            <a:endParaRPr lang="ru-RU" sz="3600" b="1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1045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29002"/>
                </a:solidFill>
                <a:latin typeface="LetoSans Thin"/>
              </a:rPr>
              <a:t>Способы информирования граждан (п. 1.3.) </a:t>
            </a:r>
            <a:endParaRPr lang="ru-RU" sz="36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0600" y="1978025"/>
            <a:ext cx="3700849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Предоставление копий (выписок)		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3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29002"/>
                </a:solidFill>
                <a:latin typeface="LetoSans Thin"/>
              </a:rPr>
              <a:t>Способы информирования граждан (п. 1.3.)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0546" y="1978024"/>
            <a:ext cx="3700849" cy="3759629"/>
          </a:xfrm>
        </p:spPr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	Ознакомление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0600" y="1978025"/>
            <a:ext cx="3700849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Предоставление копий (выписок)		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2729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dirty="0" smtClean="0">
                <a:solidFill>
                  <a:srgbClr val="F29002"/>
                </a:solidFill>
                <a:latin typeface="LetoSans Thin"/>
              </a:rPr>
              <a:t>Порядок информирования (</a:t>
            </a:r>
            <a:r>
              <a:rPr lang="ru-RU" sz="3800" b="1" dirty="0" err="1" smtClean="0">
                <a:solidFill>
                  <a:srgbClr val="F29002"/>
                </a:solidFill>
                <a:latin typeface="LetoSans Thin"/>
              </a:rPr>
              <a:t>п.п</a:t>
            </a:r>
            <a:r>
              <a:rPr lang="ru-RU" sz="3800" b="1" dirty="0" smtClean="0">
                <a:solidFill>
                  <a:srgbClr val="F29002"/>
                </a:solidFill>
                <a:latin typeface="LetoSans Thin"/>
              </a:rPr>
              <a:t>. 4.1 – 4.6.)</a:t>
            </a:r>
            <a:endParaRPr lang="ru-RU" sz="38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Заявление подается по форме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Заявление может быть заполнено сотрудником организации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F29002"/>
                </a:solidFill>
                <a:latin typeface="LetoSans Thin"/>
              </a:rPr>
              <a:t>Гражданин уведомляется о необходимости обеспечения защиты персональных данных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Срок рассмотрения заявления 10 рабочих дней, при особой срочности – 3 рабочих дня</a:t>
            </a:r>
          </a:p>
        </p:txBody>
      </p:sp>
    </p:spTree>
    <p:extLst>
      <p:ext uri="{BB962C8B-B14F-4D97-AF65-F5344CB8AC3E}">
        <p14:creationId xmlns:p14="http://schemas.microsoft.com/office/powerpoint/2010/main" val="15140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Основания для отказа (п.4.7.)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Неспособность назвать цель предоставления информации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Угроза нарушения прав и свобод гражданина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Отсутствие данных в организации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Ухудшение состояния здоровья </a:t>
            </a:r>
            <a:r>
              <a:rPr lang="ru-RU" dirty="0">
                <a:solidFill>
                  <a:srgbClr val="F29002"/>
                </a:solidFill>
                <a:latin typeface="LetoSans Thin"/>
              </a:rPr>
              <a:t>не позволяющее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надлежащим </a:t>
            </a:r>
            <a:r>
              <a:rPr lang="ru-RU" dirty="0">
                <a:solidFill>
                  <a:srgbClr val="F29002"/>
                </a:solidFill>
                <a:latin typeface="LetoSans Thin"/>
              </a:rPr>
              <a:t>образом воспринимать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информацию (временно, при наличии заключения врачебной комиссии)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5271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Сообщение гражданину о принятом решении (</a:t>
            </a:r>
            <a:r>
              <a:rPr lang="ru-RU" sz="4000" b="1" dirty="0" err="1" smtClean="0">
                <a:solidFill>
                  <a:srgbClr val="F29002"/>
                </a:solidFill>
                <a:latin typeface="LetoSans Thin"/>
              </a:rPr>
              <a:t>п.п</a:t>
            </a:r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. 4.10 – 4.12)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Решение сообщается в письменном виде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Решение об отказе содержит основания для отказа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Отказ может быть оспорен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К решению прилагаются копии (если запрашивались)</a:t>
            </a:r>
          </a:p>
        </p:txBody>
      </p:sp>
    </p:spTree>
    <p:extLst>
      <p:ext uri="{BB962C8B-B14F-4D97-AF65-F5344CB8AC3E}">
        <p14:creationId xmlns:p14="http://schemas.microsoft.com/office/powerpoint/2010/main" val="24598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Порядок ознакомления гражданина (4.13-4.15)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Лично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Посредством прочтения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С использованием АДК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Факт ознакомления фиксируется в акте</a:t>
            </a:r>
          </a:p>
        </p:txBody>
      </p:sp>
    </p:spTree>
    <p:extLst>
      <p:ext uri="{BB962C8B-B14F-4D97-AF65-F5344CB8AC3E}">
        <p14:creationId xmlns:p14="http://schemas.microsoft.com/office/powerpoint/2010/main" val="30093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  <a:latin typeface="LetoSans Thin"/>
              </a:rPr>
              <a:t>Соглашение о конфиденциальности (п. 4.16-4.17)</a:t>
            </a:r>
            <a:endParaRPr lang="ru-RU" sz="4000" b="1" dirty="0">
              <a:solidFill>
                <a:srgbClr val="00B0F0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B0F0"/>
                </a:solidFill>
                <a:latin typeface="LetoSans Thin"/>
              </a:rPr>
              <a:t>Заключается с третьими лицами, если предоставление им копий документов было целью гражданина</a:t>
            </a:r>
            <a:endParaRPr lang="ru-RU" dirty="0">
              <a:solidFill>
                <a:srgbClr val="00B0F0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4558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1"/>
            <a:ext cx="12528884" cy="2287386"/>
          </a:xfrm>
          <a:prstGeom prst="rect">
            <a:avLst/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9223" y="664144"/>
            <a:ext cx="11078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rgbClr val="FFFFFF"/>
                </a:solidFill>
                <a:latin typeface="LetoSans Bold" panose="02000803000000000000" pitchFamily="50" charset="0"/>
              </a:rPr>
              <a:t>СПАСИБО ЗА ВНИМАНИЕ!</a:t>
            </a:r>
          </a:p>
          <a:p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3781" y="3169701"/>
            <a:ext cx="5784783" cy="15269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01"/>
          <a:stretch/>
        </p:blipFill>
        <p:spPr>
          <a:xfrm>
            <a:off x="10547927" y="5765775"/>
            <a:ext cx="1644073" cy="125847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851539" y="5625573"/>
            <a:ext cx="4232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hangingPunct="0"/>
            <a:r>
              <a:rPr lang="en-US" sz="4400" b="1" kern="0" dirty="0">
                <a:solidFill>
                  <a:srgbClr val="F29002"/>
                </a:solidFill>
                <a:latin typeface="Leto Text Sans Defect"/>
                <a:sym typeface="Tw Cen MT"/>
              </a:rPr>
              <a:t>emc.ccp.org.ru</a:t>
            </a:r>
          </a:p>
        </p:txBody>
      </p:sp>
    </p:spTree>
    <p:extLst>
      <p:ext uri="{BB962C8B-B14F-4D97-AF65-F5344CB8AC3E}">
        <p14:creationId xmlns:p14="http://schemas.microsoft.com/office/powerpoint/2010/main" val="167020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Права пациента при оказании психиатрической помощи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Получать информацию </a:t>
            </a:r>
            <a:r>
              <a:rPr lang="ru-RU" dirty="0">
                <a:solidFill>
                  <a:srgbClr val="F29002"/>
                </a:solidFill>
                <a:latin typeface="LetoSans Thin"/>
              </a:rPr>
              <a:t>о своих правах, а также в доступной для них форме и с учетом их психического состояния информации о характере имеющихся у них психических расстройств и применяемых методах </a:t>
            </a:r>
            <a:r>
              <a:rPr lang="ru-RU" dirty="0" smtClean="0">
                <a:solidFill>
                  <a:srgbClr val="F29002"/>
                </a:solidFill>
                <a:latin typeface="LetoSans Thin"/>
              </a:rPr>
              <a:t>лечения (ст. 5 Закона № 3185-1)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2105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F29002"/>
                </a:solidFill>
                <a:latin typeface="LetoSans Thin"/>
              </a:rPr>
              <a:t>Методические рекомендации по организации и порядку информирования получателей социальных услуг о персональных данных, содержащихся в их личных и медицинских документах</a:t>
            </a: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504765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Круг лиц, на которых распространяются методические рекомендации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42030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Круг лиц, на которых распространяются методические рекомендации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Дееспособные совершеннолетние граждане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21390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Круг лиц, на которых распространяются методические рекомендации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Дееспособные совершеннолетние граждане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rgbClr val="F29002"/>
              </a:solidFill>
              <a:latin typeface="LetoSans Thi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Граждане, признанные недееспособными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23752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29002"/>
                </a:solidFill>
                <a:latin typeface="LetoSans Thin"/>
              </a:rPr>
              <a:t>Круг лиц, на которых распространяются методические рекомендации</a:t>
            </a:r>
            <a:endParaRPr lang="ru-RU" sz="4000" b="1" dirty="0">
              <a:solidFill>
                <a:srgbClr val="F29002"/>
              </a:solidFill>
              <a:latin typeface="LetoSans Thi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Дееспособные совершеннолетние граждане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rgbClr val="F29002"/>
              </a:solidFill>
              <a:latin typeface="LetoSans Thi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Граждане, признанные недееспособными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solidFill>
                <a:srgbClr val="F29002"/>
              </a:solidFill>
              <a:latin typeface="LetoSans Thi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F29002"/>
                </a:solidFill>
                <a:latin typeface="LetoSans Thin"/>
              </a:rPr>
              <a:t>Граждане, ограниченные в дееспособности</a:t>
            </a:r>
          </a:p>
        </p:txBody>
      </p:sp>
    </p:spTree>
    <p:extLst>
      <p:ext uri="{BB962C8B-B14F-4D97-AF65-F5344CB8AC3E}">
        <p14:creationId xmlns:p14="http://schemas.microsoft.com/office/powerpoint/2010/main" val="20883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29002"/>
                </a:solidFill>
                <a:latin typeface="LetoSans Thin"/>
              </a:rPr>
              <a:t>Документы</a:t>
            </a:r>
            <a:endParaRPr lang="ru-RU" sz="3600" b="1" dirty="0">
              <a:solidFill>
                <a:srgbClr val="F29002"/>
              </a:solidFill>
              <a:latin typeface="Let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3975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 ЭМЦ 20-21 г..pptx" id="{703071EF-0C52-4D57-8279-2823F4A30E0C}" vid="{B7D51E56-0698-4AD0-9F38-1BA0F0254CF1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585</Words>
  <Application>Microsoft Office PowerPoint</Application>
  <PresentationFormat>Широкоэкранный</PresentationFormat>
  <Paragraphs>131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Leto Text Sans Defect</vt:lpstr>
      <vt:lpstr>LetoSans Bold</vt:lpstr>
      <vt:lpstr>LetoSans Thin</vt:lpstr>
      <vt:lpstr>Tw Cen MT</vt:lpstr>
      <vt:lpstr>Wingdings</vt:lpstr>
      <vt:lpstr>Тема Office</vt:lpstr>
      <vt:lpstr>Презентация PowerPoint</vt:lpstr>
      <vt:lpstr>Права получателя социальных услуг</vt:lpstr>
      <vt:lpstr>Права пациента при оказании психиатрической помощи</vt:lpstr>
      <vt:lpstr>Презентация PowerPoint</vt:lpstr>
      <vt:lpstr>Круг лиц, на которых распространяются методические рекомендации</vt:lpstr>
      <vt:lpstr>Круг лиц, на которых распространяются методические рекомендации</vt:lpstr>
      <vt:lpstr>Круг лиц, на которых распространяются методические рекомендации</vt:lpstr>
      <vt:lpstr>Круг лиц, на которых распространяются методические рекомендации</vt:lpstr>
      <vt:lpstr>Документы</vt:lpstr>
      <vt:lpstr>Документы</vt:lpstr>
      <vt:lpstr>Документы</vt:lpstr>
      <vt:lpstr>Личные документы (п.2.1)</vt:lpstr>
      <vt:lpstr>Личные документы (п.2.1). Продолжение</vt:lpstr>
      <vt:lpstr>Медицинские документы (п.2.2.)</vt:lpstr>
      <vt:lpstr>Порядок организации информирования (п.3) </vt:lpstr>
      <vt:lpstr>Порядок организации информирования (п.3) </vt:lpstr>
      <vt:lpstr>Порядок организации информирования (п.3) </vt:lpstr>
      <vt:lpstr>Порядок организации информирования (п.3) </vt:lpstr>
      <vt:lpstr>Порядок организации информирования (п.3) </vt:lpstr>
      <vt:lpstr>Способы информирования граждан (п. 1.3.) </vt:lpstr>
      <vt:lpstr>Способы информирования граждан (п. 1.3.) </vt:lpstr>
      <vt:lpstr>Способы информирования граждан (п. 1.3.) </vt:lpstr>
      <vt:lpstr>Порядок информирования (п.п. 4.1 – 4.6.)</vt:lpstr>
      <vt:lpstr>Основания для отказа (п.4.7.)</vt:lpstr>
      <vt:lpstr>Сообщение гражданину о принятом решении (п.п. 4.10 – 4.12)</vt:lpstr>
      <vt:lpstr>Порядок ознакомления гражданина (4.13-4.15)</vt:lpstr>
      <vt:lpstr>Соглашение о конфиденциальности (п. 4.16-4.17)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Кантор</dc:creator>
  <cp:lastModifiedBy>Наталья Валерьевна Хасанова</cp:lastModifiedBy>
  <cp:revision>20</cp:revision>
  <dcterms:created xsi:type="dcterms:W3CDTF">2024-02-15T19:17:26Z</dcterms:created>
  <dcterms:modified xsi:type="dcterms:W3CDTF">2024-02-16T09:02:22Z</dcterms:modified>
</cp:coreProperties>
</file>