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12" r:id="rId1"/>
  </p:sldMasterIdLst>
  <p:notesMasterIdLst>
    <p:notesMasterId r:id="rId15"/>
  </p:notesMasterIdLst>
  <p:handoutMasterIdLst>
    <p:handoutMasterId r:id="rId16"/>
  </p:handoutMasterIdLst>
  <p:sldIdLst>
    <p:sldId id="272" r:id="rId2"/>
    <p:sldId id="367" r:id="rId3"/>
    <p:sldId id="375" r:id="rId4"/>
    <p:sldId id="368" r:id="rId5"/>
    <p:sldId id="371" r:id="rId6"/>
    <p:sldId id="372" r:id="rId7"/>
    <p:sldId id="376" r:id="rId8"/>
    <p:sldId id="370" r:id="rId9"/>
    <p:sldId id="377" r:id="rId10"/>
    <p:sldId id="378" r:id="rId11"/>
    <p:sldId id="374" r:id="rId12"/>
    <p:sldId id="373" r:id="rId13"/>
    <p:sldId id="277" r:id="rId14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9EBE"/>
    <a:srgbClr val="0E93B6"/>
    <a:srgbClr val="333399"/>
    <a:srgbClr val="00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5462"/>
  </p:normalViewPr>
  <p:slideViewPr>
    <p:cSldViewPr snapToGrid="0" snapToObjects="1">
      <p:cViewPr varScale="1">
        <p:scale>
          <a:sx n="77" d="100"/>
          <a:sy n="77" d="100"/>
        </p:scale>
        <p:origin x="76" y="1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BA475-F3D7-CC40-A710-0429BA63D47B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79CD7-0AFC-8C4E-AC65-8BA883842E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71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A8F4A-BDA1-8A4F-AB77-4B2FBED9476E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B5E7F-10EF-734A-9E3F-BA2C7CA32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217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B5E7F-10EF-734A-9E3F-BA2C7CA32CD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2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  <a:p>
            <a:endParaRPr lang="ru-RU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B5E7F-10EF-734A-9E3F-BA2C7CA32C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75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45127"/>
            <a:ext cx="6601690" cy="1005317"/>
          </a:xfrm>
        </p:spPr>
        <p:txBody>
          <a:bodyPr anchor="t" anchorCtr="0">
            <a:normAutofit/>
          </a:bodyPr>
          <a:lstStyle>
            <a:lvl1pPr algn="l">
              <a:defRPr sz="5000" spc="200" baseline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52254"/>
            <a:ext cx="3200400" cy="964386"/>
          </a:xfrm>
        </p:spPr>
        <p:txBody>
          <a:bodyPr lIns="91440" rIns="91440" anchor="b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908"/>
            <a:ext cx="1767803" cy="387296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2A5308FB-BFC6-42E5-A2BE-365B06110A90}" type="datetime1">
              <a:rPr lang="en-US" smtClean="0"/>
              <a:pPr/>
              <a:t>5/7/2026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5927144"/>
            <a:ext cx="12192000" cy="0"/>
          </a:xfrm>
          <a:prstGeom prst="line">
            <a:avLst/>
          </a:prstGeom>
          <a:ln w="349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823" y="1850444"/>
            <a:ext cx="4051300" cy="40767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0" y="585216"/>
            <a:ext cx="7559574" cy="81409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0" y="1454729"/>
            <a:ext cx="7559574" cy="4378035"/>
          </a:xfrm>
        </p:spPr>
        <p:txBody>
          <a:bodyPr>
            <a:normAutofit/>
          </a:bodyPr>
          <a:lstStyle>
            <a:lvl1pPr>
              <a:defRPr sz="1800"/>
            </a:lvl1pPr>
            <a:lvl2pPr marL="413766" indent="-285750">
              <a:buClr>
                <a:schemeClr val="accent1"/>
              </a:buClr>
              <a:buFont typeface="Arial" charset="0"/>
              <a:buChar char="•"/>
              <a:defRPr sz="1600"/>
            </a:lvl2pPr>
            <a:lvl3pPr marL="596646" indent="-285750">
              <a:buClr>
                <a:schemeClr val="accent1"/>
              </a:buClr>
              <a:buFont typeface="Arial" charset="0"/>
              <a:buChar char="•"/>
              <a:defRPr sz="1600"/>
            </a:lvl3pPr>
            <a:lvl4pPr marL="742950" indent="-285750">
              <a:buClr>
                <a:schemeClr val="accent1"/>
              </a:buClr>
              <a:buFont typeface="Arial" charset="0"/>
              <a:buChar char="•"/>
              <a:defRPr sz="1600"/>
            </a:lvl4pPr>
            <a:lvl5pPr marL="925830" indent="-285750">
              <a:buClr>
                <a:schemeClr val="accent1"/>
              </a:buClr>
              <a:buFont typeface="Arial" charset="0"/>
              <a:buChar char="•"/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60618" y="6470704"/>
            <a:ext cx="6580332" cy="2743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355388"/>
            <a:ext cx="12192000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5699" y="4844088"/>
            <a:ext cx="25781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4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09164" y="1454729"/>
            <a:ext cx="3235036" cy="26877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itle Placeholder 1"/>
          <p:cNvSpPr txBox="1">
            <a:spLocks/>
          </p:cNvSpPr>
          <p:nvPr userDrawn="1"/>
        </p:nvSpPr>
        <p:spPr>
          <a:xfrm>
            <a:off x="913288" y="599071"/>
            <a:ext cx="10206904" cy="81409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b="1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3600" dirty="0" smtClean="0"/>
              <a:t>Click to edit Master title style</a:t>
            </a:r>
            <a:endParaRPr lang="en-US" sz="3600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949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57366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>
                    <a:lumMod val="90000"/>
                    <a:lumOff val="1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355388"/>
            <a:ext cx="12192000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5699" y="4844088"/>
            <a:ext cx="2578100" cy="1511300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913287" y="1454729"/>
            <a:ext cx="6166385" cy="2507671"/>
          </a:xfrm>
        </p:spPr>
        <p:txBody>
          <a:bodyPr>
            <a:normAutofit/>
          </a:bodyPr>
          <a:lstStyle>
            <a:lvl1pPr>
              <a:defRPr sz="1800"/>
            </a:lvl1pPr>
            <a:lvl2pPr marL="413766" indent="-285750">
              <a:buClr>
                <a:schemeClr val="accent1"/>
              </a:buClr>
              <a:buFont typeface="Arial" charset="0"/>
              <a:buChar char="•"/>
              <a:defRPr sz="1600"/>
            </a:lvl2pPr>
            <a:lvl3pPr marL="596646" indent="-285750">
              <a:buClr>
                <a:schemeClr val="accent1"/>
              </a:buClr>
              <a:buFont typeface="Arial" charset="0"/>
              <a:buChar char="•"/>
              <a:defRPr sz="1600"/>
            </a:lvl3pPr>
            <a:lvl4pPr marL="742950" indent="-285750">
              <a:buClr>
                <a:schemeClr val="accent1"/>
              </a:buClr>
              <a:buFont typeface="Arial" charset="0"/>
              <a:buChar char="•"/>
              <a:defRPr sz="1600"/>
            </a:lvl4pPr>
            <a:lvl5pPr marL="925830" indent="-285750">
              <a:buClr>
                <a:schemeClr val="accent1"/>
              </a:buClr>
              <a:buFont typeface="Arial" charset="0"/>
              <a:buChar char="•"/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148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9433" y="599071"/>
            <a:ext cx="10206904" cy="95751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058" y="1501171"/>
            <a:ext cx="7733178" cy="424611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 cap="none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355388"/>
            <a:ext cx="12192000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5699" y="4844088"/>
            <a:ext cx="2578100" cy="151130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913287" y="1985049"/>
            <a:ext cx="7731949" cy="2507671"/>
          </a:xfrm>
        </p:spPr>
        <p:txBody>
          <a:bodyPr>
            <a:normAutofit/>
          </a:bodyPr>
          <a:lstStyle>
            <a:lvl1pPr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defRPr sz="1800"/>
            </a:lvl1pPr>
            <a:lvl2pPr marL="413766" indent="-285750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Font typeface="Arial" charset="0"/>
              <a:buChar char="•"/>
              <a:defRPr sz="1600"/>
            </a:lvl2pPr>
            <a:lvl3pPr marL="596646" indent="-285750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Font typeface="Arial" charset="0"/>
              <a:buChar char="•"/>
              <a:defRPr sz="1600"/>
            </a:lvl3pPr>
            <a:lvl4pPr marL="742950" indent="-285750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Font typeface="Arial" charset="0"/>
              <a:buChar char="•"/>
              <a:defRPr sz="1600"/>
            </a:lvl4pPr>
            <a:lvl5pPr marL="925830" indent="-285750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Font typeface="Arial" charset="0"/>
              <a:buChar char="•"/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709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206904" cy="81409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1579418"/>
            <a:ext cx="10206904" cy="321425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949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57366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>
                    <a:lumMod val="90000"/>
                    <a:lumOff val="1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275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14" r:id="rId2"/>
    <p:sldLayoutId id="2147483916" r:id="rId3"/>
    <p:sldLayoutId id="2147483917" r:id="rId4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 cap="all" spc="100" baseline="0">
          <a:solidFill>
            <a:schemeClr val="tx1">
              <a:lumMod val="90000"/>
              <a:lumOff val="10000"/>
            </a:schemeClr>
          </a:solidFill>
          <a:latin typeface="Calibri" charset="0"/>
          <a:ea typeface="Calibri" charset="0"/>
          <a:cs typeface="Calibri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18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oboedetstvo.ru/" TargetMode="External"/><Relationship Id="rId2" Type="http://schemas.openxmlformats.org/officeDocument/2006/relationships/hyperlink" Target="http://www.ccp.org.ru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terevinf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login.consultant.ru/link/?req=doc&amp;base=LAW&amp;n=512960&amp;dst=100012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publication.pravo.gov.ru/document/0001202411090013?index=1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45076"/>
            <a:ext cx="11430000" cy="196300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Tw Cen MT" charset="0"/>
                <a:cs typeface="Tw Cen MT" charset="0"/>
              </a:rPr>
              <a:t>Сопровождаемая трудовая деятельность инвалидов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+mn-lt"/>
              <a:ea typeface="Tw Cen MT" charset="0"/>
              <a:cs typeface="Tw Cen MT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57200" y="6202680"/>
            <a:ext cx="5126182" cy="4059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500" dirty="0" smtClean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</a:rPr>
              <a:t>Москва, </a:t>
            </a:r>
            <a:r>
              <a:rPr lang="is-IS" sz="2500" dirty="0" smtClean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</a:rPr>
              <a:t>20</a:t>
            </a:r>
            <a:r>
              <a:rPr lang="ru-RU" sz="2500" smtClean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</a:rPr>
              <a:t>26</a:t>
            </a:r>
            <a:endParaRPr lang="en-US" sz="2500" dirty="0">
              <a:solidFill>
                <a:schemeClr val="tx1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05300" y="6036317"/>
            <a:ext cx="7886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Образовательная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лицензия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77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№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002733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 от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12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.12.20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11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</a:endParaRPr>
          </a:p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Медицинская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лицензия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серия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ФС-1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№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77-01-003366 от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29.12.2007</a:t>
            </a:r>
          </a:p>
          <a:p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В реестре поставщиков социальных услуг с апреля 2016 года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12140" y="3474631"/>
            <a:ext cx="7386320" cy="964386"/>
          </a:xfrm>
        </p:spPr>
        <p:txBody>
          <a:bodyPr>
            <a:noAutofit/>
          </a:bodyPr>
          <a:lstStyle/>
          <a:p>
            <a:pPr algn="just"/>
            <a:r>
              <a:rPr lang="ru-RU" sz="2200" dirty="0" smtClean="0">
                <a:solidFill>
                  <a:srgbClr val="002060"/>
                </a:solidFill>
              </a:rPr>
              <a:t>Заблоцкис Елена Юрьевна,</a:t>
            </a:r>
          </a:p>
          <a:p>
            <a:pPr algn="just"/>
            <a:r>
              <a:rPr lang="ru-RU" sz="2200" dirty="0">
                <a:solidFill>
                  <a:srgbClr val="002060"/>
                </a:solidFill>
              </a:rPr>
              <a:t>ю</a:t>
            </a:r>
            <a:r>
              <a:rPr lang="ru-RU" sz="2200" dirty="0" smtClean="0">
                <a:solidFill>
                  <a:srgbClr val="002060"/>
                </a:solidFill>
              </a:rPr>
              <a:t>рист РБОО «Центр лечебной педагогики»</a:t>
            </a:r>
          </a:p>
        </p:txBody>
      </p:sp>
    </p:spTree>
    <p:extLst>
      <p:ext uri="{BB962C8B-B14F-4D97-AF65-F5344CB8AC3E}">
        <p14:creationId xmlns:p14="http://schemas.microsoft.com/office/powerpoint/2010/main" val="1420663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Объект 4"/>
          <p:cNvSpPr>
            <a:spLocks noGrp="1"/>
          </p:cNvSpPr>
          <p:nvPr>
            <p:ph idx="13"/>
          </p:nvPr>
        </p:nvSpPr>
        <p:spPr>
          <a:xfrm>
            <a:off x="913287" y="1985049"/>
            <a:ext cx="9957913" cy="25076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Может ли вступать в трудовые отношения недееспособный человек?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104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899433" y="3183731"/>
            <a:ext cx="1766094" cy="176609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1601" y="338435"/>
            <a:ext cx="7213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Заблоцкис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, Е. Ю. </a:t>
            </a:r>
            <a:endParaRPr lang="ru-RU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Осуществление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права на труд недееспособными и ограниченными в дееспособности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гражданами</a:t>
            </a: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/ Е. Ю. Заблоцкис – М.: Теревинф, 2025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.</a:t>
            </a: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Также общие положения о труде людей с инвалидностью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4" descr="https://www.osoboepravo.ru/files/styles/book220/public/book/cover/zablockis_pravo_na_trud.jpg?itok=kwbUKbS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1261566"/>
            <a:ext cx="3184525" cy="454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921000" y="3666728"/>
            <a:ext cx="3496732" cy="8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Электронная версия (бесплатно)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9571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Объект 4"/>
          <p:cNvSpPr>
            <a:spLocks noGrp="1"/>
          </p:cNvSpPr>
          <p:nvPr>
            <p:ph idx="13"/>
          </p:nvPr>
        </p:nvSpPr>
        <p:spPr>
          <a:xfrm>
            <a:off x="546100" y="431800"/>
            <a:ext cx="11366499" cy="5613399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7400" b="1" dirty="0" smtClean="0">
                <a:solidFill>
                  <a:schemeClr val="accent1">
                    <a:lumMod val="50000"/>
                  </a:schemeClr>
                </a:solidFill>
              </a:rPr>
              <a:t>Начало трудовой деятельности может повлиять на размер пенсии?</a:t>
            </a:r>
          </a:p>
          <a:p>
            <a:pPr algn="just"/>
            <a:r>
              <a:rPr lang="ru-RU" sz="7400" dirty="0" smtClean="0">
                <a:solidFill>
                  <a:srgbClr val="002060"/>
                </a:solidFill>
              </a:rPr>
              <a:t>Доплаты неработающим/работающим пенсионерам до прожиточного минимума в субъекте РФ</a:t>
            </a:r>
          </a:p>
          <a:p>
            <a:pPr marL="0" indent="0" algn="just">
              <a:buNone/>
            </a:pPr>
            <a:r>
              <a:rPr lang="ru-RU" sz="7400" dirty="0" smtClean="0">
                <a:solidFill>
                  <a:srgbClr val="002060"/>
                </a:solidFill>
              </a:rPr>
              <a:t>Например, уровень прожиточного минимума </a:t>
            </a:r>
          </a:p>
          <a:p>
            <a:pPr marL="0" indent="0" algn="just">
              <a:buNone/>
            </a:pPr>
            <a:r>
              <a:rPr lang="ru-RU" sz="7400" dirty="0" smtClean="0">
                <a:solidFill>
                  <a:srgbClr val="002060"/>
                </a:solidFill>
              </a:rPr>
              <a:t>в Вологодской области 16 </a:t>
            </a:r>
            <a:r>
              <a:rPr lang="ru-RU" sz="7400" dirty="0">
                <a:solidFill>
                  <a:srgbClr val="002060"/>
                </a:solidFill>
              </a:rPr>
              <a:t>450 </a:t>
            </a:r>
            <a:r>
              <a:rPr lang="ru-RU" sz="7400" dirty="0" smtClean="0">
                <a:solidFill>
                  <a:srgbClr val="002060"/>
                </a:solidFill>
              </a:rPr>
              <a:t> рублей</a:t>
            </a:r>
          </a:p>
          <a:p>
            <a:pPr marL="0" indent="0" algn="just">
              <a:buNone/>
            </a:pPr>
            <a:r>
              <a:rPr lang="ru-RU" sz="7400" dirty="0" smtClean="0">
                <a:solidFill>
                  <a:srgbClr val="002060"/>
                </a:solidFill>
              </a:rPr>
              <a:t>Московский городской социальный стандарт </a:t>
            </a:r>
            <a:r>
              <a:rPr lang="ru-RU" sz="7400" dirty="0">
                <a:solidFill>
                  <a:srgbClr val="002060"/>
                </a:solidFill>
              </a:rPr>
              <a:t>27 401 рубль</a:t>
            </a:r>
            <a:endParaRPr lang="ru-RU" sz="7400" dirty="0" smtClean="0">
              <a:solidFill>
                <a:srgbClr val="002060"/>
              </a:solidFill>
            </a:endParaRPr>
          </a:p>
          <a:p>
            <a:pPr algn="just"/>
            <a:r>
              <a:rPr lang="ru-RU" sz="7400" dirty="0" smtClean="0">
                <a:solidFill>
                  <a:schemeClr val="accent1">
                    <a:lumMod val="50000"/>
                  </a:schemeClr>
                </a:solidFill>
              </a:rPr>
              <a:t>от </a:t>
            </a:r>
            <a:r>
              <a:rPr lang="ru-RU" sz="7400" dirty="0">
                <a:solidFill>
                  <a:schemeClr val="accent1">
                    <a:lumMod val="50000"/>
                  </a:schemeClr>
                </a:solidFill>
              </a:rPr>
              <a:t>группы инвалидности зависит </a:t>
            </a:r>
            <a:r>
              <a:rPr lang="ru-RU" sz="7400" b="1" dirty="0">
                <a:solidFill>
                  <a:schemeClr val="accent1">
                    <a:lumMod val="50000"/>
                  </a:schemeClr>
                </a:solidFill>
              </a:rPr>
              <a:t>размер различных социальных выплат и ряда льгот</a:t>
            </a:r>
            <a:r>
              <a:rPr lang="ru-RU" sz="74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7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just"/>
            <a:r>
              <a:rPr lang="ru-RU" sz="7400" dirty="0" smtClean="0">
                <a:solidFill>
                  <a:schemeClr val="accent1">
                    <a:lumMod val="50000"/>
                  </a:schemeClr>
                </a:solidFill>
              </a:rPr>
              <a:t>размеры </a:t>
            </a:r>
            <a:r>
              <a:rPr lang="ru-RU" sz="7400" dirty="0">
                <a:solidFill>
                  <a:schemeClr val="accent1">
                    <a:lumMod val="50000"/>
                  </a:schemeClr>
                </a:solidFill>
              </a:rPr>
              <a:t>социальных пенсий по состоянию на 1 февраля 2026 года (потом была небольшая индексация</a:t>
            </a:r>
            <a:r>
              <a:rPr lang="ru-RU" sz="7400" dirty="0" smtClean="0">
                <a:solidFill>
                  <a:schemeClr val="accent1">
                    <a:lumMod val="50000"/>
                  </a:schemeClr>
                </a:solidFill>
              </a:rPr>
              <a:t>)  </a:t>
            </a:r>
            <a:endParaRPr lang="ru-RU" sz="7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7400" b="1" dirty="0">
                <a:solidFill>
                  <a:schemeClr val="accent1">
                    <a:lumMod val="50000"/>
                  </a:schemeClr>
                </a:solidFill>
              </a:rPr>
              <a:t>Социальная пенсия:</a:t>
            </a:r>
            <a:endParaRPr lang="ru-RU" sz="7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7400" dirty="0">
                <a:solidFill>
                  <a:schemeClr val="accent1">
                    <a:lumMod val="50000"/>
                  </a:schemeClr>
                </a:solidFill>
              </a:rPr>
              <a:t>инвалидам с детства I группы – 21177,59 рубля,</a:t>
            </a:r>
          </a:p>
          <a:p>
            <a:pPr algn="just"/>
            <a:r>
              <a:rPr lang="ru-RU" sz="7400" dirty="0">
                <a:solidFill>
                  <a:schemeClr val="accent1">
                    <a:lumMod val="50000"/>
                  </a:schemeClr>
                </a:solidFill>
              </a:rPr>
              <a:t>инвалидам с детства II группы – 17648,24 рубля.</a:t>
            </a:r>
          </a:p>
          <a:p>
            <a:pPr algn="just"/>
            <a:r>
              <a:rPr lang="ru-RU" sz="7400" dirty="0">
                <a:solidFill>
                  <a:schemeClr val="accent1">
                    <a:lumMod val="50000"/>
                  </a:schemeClr>
                </a:solidFill>
              </a:rPr>
              <a:t>Для I группы – 17648,24 рубля,</a:t>
            </a:r>
          </a:p>
          <a:p>
            <a:pPr algn="just"/>
            <a:r>
              <a:rPr lang="ru-RU" sz="7400" dirty="0">
                <a:solidFill>
                  <a:schemeClr val="accent1">
                    <a:lumMod val="50000"/>
                  </a:schemeClr>
                </a:solidFill>
              </a:rPr>
              <a:t>II группы – 8824,08 рубля,</a:t>
            </a:r>
          </a:p>
          <a:p>
            <a:pPr algn="just"/>
            <a:r>
              <a:rPr lang="ru-RU" sz="7400" dirty="0">
                <a:solidFill>
                  <a:schemeClr val="accent1">
                    <a:lumMod val="50000"/>
                  </a:schemeClr>
                </a:solidFill>
              </a:rPr>
              <a:t>III группы – 7500 рубля,</a:t>
            </a:r>
          </a:p>
          <a:p>
            <a:pPr algn="just"/>
            <a:r>
              <a:rPr lang="ru-RU" sz="7400" dirty="0">
                <a:solidFill>
                  <a:schemeClr val="accent1">
                    <a:lumMod val="50000"/>
                  </a:schemeClr>
                </a:solidFill>
              </a:rPr>
              <a:t>Ежемесячная денежная выплата 6157,22 рубля, 4397,23 рубля, 3520,01 рубля соответственно группе инвалидности (назначается без подачи заявления) – размер варьируется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3926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9120" y="1073727"/>
            <a:ext cx="6601690" cy="1005317"/>
          </a:xfrm>
        </p:spPr>
        <p:txBody>
          <a:bodyPr/>
          <a:lstStyle/>
          <a:p>
            <a:r>
              <a:rPr lang="ru-RU" dirty="0" smtClean="0">
                <a:solidFill>
                  <a:srgbClr val="2A9EBE"/>
                </a:solidFill>
              </a:rPr>
              <a:t>Спасибо!</a:t>
            </a:r>
            <a:endParaRPr lang="en-US" dirty="0">
              <a:solidFill>
                <a:srgbClr val="2A9EBE"/>
              </a:solidFill>
            </a:endParaRPr>
          </a:p>
        </p:txBody>
      </p:sp>
      <p:sp>
        <p:nvSpPr>
          <p:cNvPr id="5" name="Подзаголовок 3"/>
          <p:cNvSpPr txBox="1">
            <a:spLocks/>
          </p:cNvSpPr>
          <p:nvPr/>
        </p:nvSpPr>
        <p:spPr>
          <a:xfrm>
            <a:off x="781940" y="1935480"/>
            <a:ext cx="6903719" cy="425484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  <a:buSzTx/>
              <a:defRPr sz="2800">
                <a:solidFill>
                  <a:schemeClr val="accent4">
                    <a:satOff val="-1335"/>
                    <a:lumOff val="-10274"/>
                  </a:schemeClr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lang="ru-RU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venir Next Medium"/>
                <a:cs typeface="Avenir Next Medium"/>
                <a:sym typeface="Avenir Next Medium"/>
              </a:rPr>
              <a:t>Контакты:</a:t>
            </a:r>
          </a:p>
          <a:p>
            <a:pPr>
              <a:lnSpc>
                <a:spcPct val="80000"/>
              </a:lnSpc>
              <a:spcBef>
                <a:spcPts val="600"/>
              </a:spcBef>
              <a:buSzTx/>
              <a:defRPr sz="2800">
                <a:solidFill>
                  <a:schemeClr val="accent4">
                    <a:satOff val="-1335"/>
                    <a:lumOff val="-10274"/>
                  </a:schemeClr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lang="ru-RU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venir Next Medium"/>
                <a:cs typeface="Avenir Next Medium"/>
                <a:sym typeface="Avenir Next Medium"/>
              </a:rPr>
              <a:t>Адрес: ул. Строителей, 17Б</a:t>
            </a:r>
          </a:p>
          <a:p>
            <a:pPr>
              <a:lnSpc>
                <a:spcPct val="80000"/>
              </a:lnSpc>
              <a:spcBef>
                <a:spcPts val="600"/>
              </a:spcBef>
              <a:buSzTx/>
              <a:defRPr sz="2800">
                <a:solidFill>
                  <a:schemeClr val="accent4">
                    <a:satOff val="-1335"/>
                    <a:lumOff val="-10274"/>
                  </a:schemeClr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lang="ru-RU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venir Next Medium"/>
                <a:cs typeface="Avenir Next Medium"/>
                <a:sym typeface="Avenir Next Medium"/>
              </a:rPr>
              <a:t>Тел.: (495) 930-00-80,  (499)131-06-83</a:t>
            </a:r>
          </a:p>
          <a:p>
            <a:pPr>
              <a:lnSpc>
                <a:spcPct val="80000"/>
              </a:lnSpc>
              <a:spcBef>
                <a:spcPts val="600"/>
              </a:spcBef>
              <a:buSzTx/>
              <a:defRPr sz="28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lang="ru-RU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venir Next Medium"/>
                <a:cs typeface="Avenir Next Medium"/>
                <a:sym typeface="Avenir Next Medium"/>
              </a:rPr>
              <a:t>Электронная почта: ccpmain@ccp.org.ru</a:t>
            </a:r>
          </a:p>
          <a:p>
            <a:pPr>
              <a:lnSpc>
                <a:spcPct val="80000"/>
              </a:lnSpc>
              <a:spcBef>
                <a:spcPts val="600"/>
              </a:spcBef>
              <a:buSzTx/>
              <a:defRPr sz="2800">
                <a:solidFill>
                  <a:schemeClr val="accent4">
                    <a:satOff val="-1335"/>
                    <a:lumOff val="-10274"/>
                  </a:schemeClr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lang="ru-RU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venir Next Medium"/>
                <a:cs typeface="Avenir Next Medium"/>
                <a:sym typeface="Avenir Next Medium"/>
              </a:rPr>
              <a:t>Сайты:</a:t>
            </a:r>
          </a:p>
          <a:p>
            <a:pPr>
              <a:lnSpc>
                <a:spcPct val="80000"/>
              </a:lnSpc>
              <a:spcBef>
                <a:spcPts val="600"/>
              </a:spcBef>
              <a:buSzTx/>
              <a:defRPr sz="28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lang="ru-RU" sz="3000" u="sng" dirty="0" smtClean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009999"/>
                  </a:solidFill>
                </a:uFill>
                <a:latin typeface="Calibri" panose="020F0502020204030204" pitchFamily="34" charset="0"/>
                <a:ea typeface="Avenir Next Medium"/>
                <a:cs typeface="Avenir Next Medium"/>
                <a:sym typeface="Avenir Next Medium"/>
                <a:hlinkClick r:id="rId2"/>
              </a:rPr>
              <a:t>www.ccp.org.ru</a:t>
            </a:r>
          </a:p>
          <a:p>
            <a:pPr>
              <a:lnSpc>
                <a:spcPct val="80000"/>
              </a:lnSpc>
              <a:spcBef>
                <a:spcPts val="600"/>
              </a:spcBef>
              <a:buSzTx/>
              <a:defRPr sz="28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lang="ru-RU" sz="3000" u="sng" dirty="0" smtClean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009999"/>
                  </a:solidFill>
                </a:uFill>
                <a:latin typeface="Calibri" panose="020F0502020204030204" pitchFamily="34" charset="0"/>
                <a:ea typeface="Avenir Next Medium"/>
                <a:cs typeface="Avenir Next Medium"/>
                <a:sym typeface="Avenir Next Medium"/>
                <a:hlinkClick r:id="rId3"/>
              </a:rPr>
              <a:t>www.osoboedetstvo.ru</a:t>
            </a:r>
          </a:p>
          <a:p>
            <a:pPr>
              <a:lnSpc>
                <a:spcPct val="80000"/>
              </a:lnSpc>
              <a:spcBef>
                <a:spcPts val="600"/>
              </a:spcBef>
              <a:buSzTx/>
              <a:defRPr sz="2800" u="sng">
                <a:solidFill>
                  <a:srgbClr val="009999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lang="ru-RU" sz="3000" u="sng" dirty="0" smtClean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009999"/>
                  </a:solidFill>
                </a:uFill>
                <a:latin typeface="Calibri" panose="020F0502020204030204" pitchFamily="34" charset="0"/>
                <a:ea typeface="Avenir Next Medium"/>
                <a:cs typeface="Avenir Next Medium"/>
                <a:sym typeface="Avenir Next Medium"/>
                <a:hlinkClick r:id="rId4"/>
              </a:rPr>
              <a:t>www.terevinf.ru</a:t>
            </a:r>
          </a:p>
          <a:p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740913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995055" y="19257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44500" y="113779"/>
            <a:ext cx="115316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</a:rPr>
              <a:t>ст</a:t>
            </a:r>
            <a:r>
              <a:rPr lang="ru-RU" sz="1400" dirty="0">
                <a:solidFill>
                  <a:srgbClr val="002060"/>
                </a:solidFill>
              </a:rPr>
              <a:t>. 9, 20 Федерального закона от 24.11.1995 № 181-ФЗ (ред. от 29.10.2024) «О социальной защите инвалидов в Российской Федерации»; </a:t>
            </a:r>
            <a:endParaRPr lang="ru-RU" sz="1400" dirty="0" smtClean="0">
              <a:solidFill>
                <a:srgbClr val="002060"/>
              </a:solidFill>
            </a:endParaRPr>
          </a:p>
          <a:p>
            <a:pPr algn="just"/>
            <a:r>
              <a:rPr lang="ru-RU" sz="1400" dirty="0" smtClean="0">
                <a:solidFill>
                  <a:srgbClr val="002060"/>
                </a:solidFill>
              </a:rPr>
              <a:t>приказ Министерства труда и социальной защиты РФ от 9 августа 2023 г. № 652н «Об утверждении порядка организации сопровождаемой трудовой деятельности инвалидов» (в ред. от 17.06.2025 г.)</a:t>
            </a:r>
          </a:p>
          <a:p>
            <a:pPr algn="just"/>
            <a:endParaRPr lang="ru-RU" dirty="0">
              <a:solidFill>
                <a:srgbClr val="002060"/>
              </a:solidFill>
            </a:endParaRPr>
          </a:p>
          <a:p>
            <a:pPr algn="just"/>
            <a:r>
              <a:rPr lang="ru-RU" sz="2000" b="1" dirty="0">
                <a:solidFill>
                  <a:srgbClr val="002060"/>
                </a:solidFill>
              </a:rPr>
              <a:t>С</a:t>
            </a:r>
            <a:r>
              <a:rPr lang="ru-RU" sz="2000" b="1" dirty="0" smtClean="0">
                <a:solidFill>
                  <a:srgbClr val="002060"/>
                </a:solidFill>
              </a:rPr>
              <a:t>опровождаемая трудовая деятельность инвалидов </a:t>
            </a:r>
            <a:r>
              <a:rPr lang="ru-RU" sz="2000" dirty="0" smtClean="0">
                <a:solidFill>
                  <a:srgbClr val="002060"/>
                </a:solidFill>
              </a:rPr>
              <a:t>–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трудовая деятельность </a:t>
            </a:r>
            <a:r>
              <a:rPr lang="ru-RU" sz="2000" dirty="0">
                <a:solidFill>
                  <a:srgbClr val="002060"/>
                </a:solidFill>
              </a:rPr>
              <a:t>инвалидов трудоспособного </a:t>
            </a:r>
            <a:r>
              <a:rPr lang="ru-RU" sz="2000" dirty="0" smtClean="0">
                <a:solidFill>
                  <a:srgbClr val="002060"/>
                </a:solidFill>
              </a:rPr>
              <a:t>возраста, осуществляемая </a:t>
            </a:r>
            <a:r>
              <a:rPr lang="ru-RU" sz="2000" dirty="0">
                <a:solidFill>
                  <a:srgbClr val="002060"/>
                </a:solidFill>
              </a:rPr>
              <a:t>с помощью других </a:t>
            </a:r>
            <a:r>
              <a:rPr lang="ru-RU" sz="2000" dirty="0" smtClean="0">
                <a:solidFill>
                  <a:srgbClr val="002060"/>
                </a:solidFill>
              </a:rPr>
              <a:t>лиц.</a:t>
            </a:r>
          </a:p>
          <a:p>
            <a:pPr algn="just"/>
            <a:endParaRPr lang="ru-RU" sz="2000" dirty="0">
              <a:solidFill>
                <a:srgbClr val="002060"/>
              </a:solidFill>
            </a:endParaRPr>
          </a:p>
          <a:p>
            <a:pPr algn="just"/>
            <a:r>
              <a:rPr lang="ru-RU" sz="2000" b="1" dirty="0">
                <a:solidFill>
                  <a:srgbClr val="002060"/>
                </a:solidFill>
              </a:rPr>
              <a:t>Для инвалидов, в ИПРА которых</a:t>
            </a:r>
            <a:r>
              <a:rPr lang="ru-RU" sz="2000" dirty="0">
                <a:solidFill>
                  <a:srgbClr val="002060"/>
                </a:solidFill>
              </a:rPr>
              <a:t>:</a:t>
            </a:r>
            <a:endParaRPr lang="ru-RU" sz="2000" b="1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</a:rPr>
              <a:t>заключение о возможности инвалида осуществлять трудовую деятельность с помощью других лиц,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рекомендации по </a:t>
            </a:r>
            <a:r>
              <a:rPr lang="ru-RU" sz="2000" dirty="0">
                <a:solidFill>
                  <a:srgbClr val="002060"/>
                </a:solidFill>
              </a:rPr>
              <a:t>оснащению (оборудованию) специального рабочего места для трудоустройства инвалида, 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</a:rPr>
              <a:t>рекомендации по производственной адаптации </a:t>
            </a:r>
            <a:r>
              <a:rPr lang="ru-RU" sz="2000" dirty="0" smtClean="0">
                <a:solidFill>
                  <a:srgbClr val="002060"/>
                </a:solidFill>
              </a:rPr>
              <a:t>инвалида</a:t>
            </a:r>
          </a:p>
          <a:p>
            <a:pPr algn="just"/>
            <a:endParaRPr lang="ru-RU" sz="20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3 </a:t>
            </a:r>
            <a:r>
              <a:rPr lang="ru-RU" sz="2000" b="1" dirty="0">
                <a:solidFill>
                  <a:srgbClr val="002060"/>
                </a:solidFill>
              </a:rPr>
              <a:t>степень </a:t>
            </a:r>
            <a:r>
              <a:rPr lang="ru-RU" sz="2000" dirty="0" smtClean="0">
                <a:solidFill>
                  <a:srgbClr val="002060"/>
                </a:solidFill>
              </a:rPr>
              <a:t>ограничения способности к трудовой деятельности: </a:t>
            </a:r>
            <a:r>
              <a:rPr lang="ru-RU" sz="2000" dirty="0">
                <a:solidFill>
                  <a:srgbClr val="002060"/>
                </a:solidFill>
              </a:rPr>
              <a:t>способность к </a:t>
            </a:r>
            <a:r>
              <a:rPr lang="ru-RU" sz="2000" b="1" dirty="0">
                <a:solidFill>
                  <a:srgbClr val="002060"/>
                </a:solidFill>
              </a:rPr>
              <a:t>выполнению элементарной трудовой деятельности со значительной помощью других лиц</a:t>
            </a:r>
            <a:r>
              <a:rPr lang="ru-RU" sz="2000" dirty="0">
                <a:solidFill>
                  <a:srgbClr val="002060"/>
                </a:solidFill>
              </a:rPr>
              <a:t> или невозможность (противопоказанность) ее осуществления в связи с имеющимися значительно выраженными нарушениями функций организма.</a:t>
            </a:r>
          </a:p>
          <a:p>
            <a:endParaRPr lang="ru-RU" sz="2000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b="1" dirty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272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086" y="171613"/>
            <a:ext cx="10206904" cy="391529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>Форма ИПРА инвалида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b="0" dirty="0" smtClean="0">
                <a:solidFill>
                  <a:srgbClr val="002060"/>
                </a:solidFill>
              </a:rPr>
              <a:t>(приказ Минтруда России </a:t>
            </a:r>
            <a:r>
              <a:rPr lang="ru-RU" sz="1800" b="0" dirty="0">
                <a:solidFill>
                  <a:srgbClr val="002060"/>
                </a:solidFill>
              </a:rPr>
              <a:t>от 18.09.2024 N 466н</a:t>
            </a:r>
            <a:br>
              <a:rPr lang="ru-RU" sz="1800" b="0" dirty="0">
                <a:solidFill>
                  <a:srgbClr val="002060"/>
                </a:solidFill>
              </a:rPr>
            </a:br>
            <a:r>
              <a:rPr lang="ru-RU" sz="1800" b="0" dirty="0">
                <a:solidFill>
                  <a:srgbClr val="002060"/>
                </a:solidFill>
              </a:rPr>
              <a:t>(ред. от 29.09.2025)</a:t>
            </a:r>
            <a:br>
              <a:rPr lang="ru-RU" sz="1800" b="0" dirty="0">
                <a:solidFill>
                  <a:srgbClr val="002060"/>
                </a:solidFill>
              </a:rPr>
            </a:br>
            <a:endParaRPr lang="ru-RU" sz="1800" b="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3"/>
            <p:extLst/>
          </p:nvPr>
        </p:nvGraphicFramePr>
        <p:xfrm>
          <a:off x="114301" y="861695"/>
          <a:ext cx="6032976" cy="20836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32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Рекомендуемые условия труда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доступны виды трудовой деятельности в обычных условиях труда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доступны виды трудовой деятельности </a:t>
                      </a:r>
                      <a:r>
                        <a:rPr lang="ru-RU" sz="1600" b="1" dirty="0">
                          <a:effectLst/>
                        </a:rPr>
                        <a:t>в специально созданных условиях труда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b="1" dirty="0">
                          <a:effectLst/>
                        </a:rPr>
                        <a:t>трудовая деятельность возможна при значительной помощи других лиц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6266811" y="0"/>
          <a:ext cx="5751790" cy="63045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3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2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50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50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50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356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0978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Рекомендации по оснащению (оборудованию) специального рабочего места для трудоустройства инвалида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0255" marR="20255" marT="33323" marB="3332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992">
                <a:tc gridSpan="7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нуждается: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0255" marR="20255" marT="33323" marB="3332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9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0255" marR="20255" marT="33323" marB="33323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по зрению: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0255" marR="20255" marT="33323" marB="33323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0255" marR="20255" marT="33323" marB="3332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9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0255" marR="20255" marT="33323" marB="33323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0255" marR="20255" marT="33323" marB="3332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9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0255" marR="20255" marT="33323" marB="3332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по слуху: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0255" marR="20255" marT="33323" marB="33323" anchor="b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0255" marR="20255" marT="33323" marB="3332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9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0255" marR="20255" marT="33323" marB="33323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0255" marR="20255" marT="33323" marB="3332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09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0255" marR="20255" marT="33323" marB="33323"/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с одновременным нарушением функций зрения и слуха: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0255" marR="20255" marT="33323" marB="33323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0255" marR="20255" marT="33323" marB="3332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9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0255" marR="20255" marT="33323" marB="33323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0255" marR="20255" marT="33323" marB="3332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09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0255" marR="20255" marT="33323" marB="33323"/>
                </a:tc>
                <a:tc gridSpan="6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с нарушением нейромышечных, скелетных и связанных с движением (статодинамических) функций: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0255" marR="20255" marT="33323" marB="3332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69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0255" marR="20255" marT="33323" marB="33323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0255" marR="20255" marT="33323" marB="3332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27971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0255" marR="20255" marT="33323" marB="33323"/>
                </a:tc>
                <a:tc gridSpan="6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с нарушением нейромышечных, скелетных и связанных с движением (статодинамических) функций, в том числе передвигающегося с использованием кресла-коляски: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0255" marR="20255" marT="33323" marB="33323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69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0255" marR="20255" marT="33323" marB="3332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0255" marR="20255" marT="33323" marB="3332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3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0255" marR="20255" marT="33323" marB="33323"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b="1" dirty="0">
                          <a:effectLst/>
                        </a:rPr>
                        <a:t>с прочими нарушениями</a:t>
                      </a:r>
                      <a:r>
                        <a:rPr lang="ru-RU" sz="1600" dirty="0">
                          <a:effectLst/>
                        </a:rPr>
                        <a:t>: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0255" marR="20255" marT="33323" marB="33323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0255" marR="20255" marT="33323" marB="3332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69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0255" marR="20255" marT="33323" marB="33323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0255" marR="20255" marT="33323" marB="3332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6992">
                <a:tc gridSpan="7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не нуждается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0255" marR="20255" marT="33323" marB="3332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513" y="1463675"/>
            <a:ext cx="20002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513" y="1463675"/>
            <a:ext cx="20002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513" y="1463675"/>
            <a:ext cx="20002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513" y="1463675"/>
            <a:ext cx="20002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018" y="627646"/>
            <a:ext cx="20002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1931987"/>
            <a:ext cx="20002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043" y="5884676"/>
            <a:ext cx="20002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Консультант Плю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53" y="1347787"/>
            <a:ext cx="20002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5243513" y="14636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6" y="2688210"/>
            <a:ext cx="20002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65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Объект 4"/>
          <p:cNvSpPr>
            <a:spLocks noGrp="1"/>
          </p:cNvSpPr>
          <p:nvPr>
            <p:ph idx="13"/>
          </p:nvPr>
        </p:nvSpPr>
        <p:spPr>
          <a:xfrm>
            <a:off x="495301" y="393700"/>
            <a:ext cx="11379200" cy="5981701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</a:rPr>
              <a:t>Сопровождение может включать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содействие </a:t>
            </a:r>
            <a:r>
              <a:rPr lang="ru-RU" sz="2000" b="1" dirty="0">
                <a:solidFill>
                  <a:srgbClr val="002060"/>
                </a:solidFill>
              </a:rPr>
              <a:t>в трудоустройстве</a:t>
            </a:r>
            <a:r>
              <a:rPr lang="ru-RU" sz="2000" dirty="0">
                <a:solidFill>
                  <a:srgbClr val="002060"/>
                </a:solidFill>
              </a:rPr>
              <a:t>, в том числе в общении с работодателем, 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и</a:t>
            </a:r>
            <a:r>
              <a:rPr lang="ru-RU" sz="2000" dirty="0">
                <a:solidFill>
                  <a:srgbClr val="002060"/>
                </a:solidFill>
              </a:rPr>
              <a:t> </a:t>
            </a:r>
            <a:r>
              <a:rPr lang="ru-RU" sz="2000" b="1" dirty="0">
                <a:solidFill>
                  <a:srgbClr val="002060"/>
                </a:solidFill>
              </a:rPr>
              <a:t>после трудоустройства</a:t>
            </a:r>
            <a:r>
              <a:rPr lang="ru-RU" sz="2000" dirty="0">
                <a:solidFill>
                  <a:srgbClr val="002060"/>
                </a:solidFill>
              </a:rPr>
              <a:t>: </a:t>
            </a:r>
            <a:r>
              <a:rPr lang="ru-RU" sz="2000" dirty="0" smtClean="0">
                <a:solidFill>
                  <a:srgbClr val="002060"/>
                </a:solidFill>
              </a:rPr>
              <a:t>  </a:t>
            </a:r>
            <a:r>
              <a:rPr lang="ru-RU" sz="2000" dirty="0" smtClean="0"/>
              <a:t> </a:t>
            </a:r>
            <a:endParaRPr lang="ru-RU" sz="2000" dirty="0"/>
          </a:p>
          <a:p>
            <a:r>
              <a:rPr lang="ru-RU" sz="2000" dirty="0">
                <a:solidFill>
                  <a:srgbClr val="002060"/>
                </a:solidFill>
              </a:rPr>
              <a:t>а) содействие инвалидам в выборе сферы деятельности (профессии) и трудоустройстве;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б) содействие в создании условий для осуществления инвалидом трудовой деятельности, в том числе на специальных рабочих местах;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в) предоставление инвалиду наставника для оказания индивидуальной помощи в процессе освоения и выполнения инвалидом трудовых функций, включая взаимодействие инвалида с работодателем и трудовым коллективом;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г) создание (адаптация) рабочего места для трудоустройства инвалида с учетом индивидуальных возможностей инвалида и рекомендаций в ИПРА инвалида;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д) обеспечение доступности производственных и непроизводственных помещений для инвалида с учетом нарушенных функций и ограничений его жизнедеятельности.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91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Объект 4"/>
          <p:cNvSpPr>
            <a:spLocks noGrp="1"/>
          </p:cNvSpPr>
          <p:nvPr>
            <p:ph idx="13"/>
          </p:nvPr>
        </p:nvSpPr>
        <p:spPr>
          <a:xfrm>
            <a:off x="457200" y="1985049"/>
            <a:ext cx="11442699" cy="2507671"/>
          </a:xfrm>
        </p:spPr>
        <p:txBody>
          <a:bodyPr/>
          <a:lstStyle/>
          <a:p>
            <a:pPr algn="just"/>
            <a:r>
              <a:rPr lang="ru-RU" sz="2000" dirty="0">
                <a:solidFill>
                  <a:srgbClr val="002060"/>
                </a:solidFill>
              </a:rPr>
              <a:t>Приказ Минтруда России от 12.12.2024 N 692н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"Об утверждении Стандарта деятельности по осуществлению полномочия в сфере занятости населения по организации сопровождения при содействии занятости </a:t>
            </a:r>
            <a:r>
              <a:rPr lang="ru-RU" sz="2000" dirty="0" smtClean="0">
                <a:solidFill>
                  <a:srgbClr val="002060"/>
                </a:solidFill>
              </a:rPr>
              <a:t>инвалидов»</a:t>
            </a:r>
          </a:p>
          <a:p>
            <a:pPr algn="just"/>
            <a:endParaRPr lang="ru-RU" sz="2000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Приказ </a:t>
            </a:r>
            <a:r>
              <a:rPr lang="ru-RU" sz="2000" dirty="0">
                <a:solidFill>
                  <a:srgbClr val="002060"/>
                </a:solidFill>
              </a:rPr>
              <a:t>Министерства труда и социальной защиты РФ от 9 августа 2023 г. № 652н «Об утверждении порядка организации сопровождаемой трудовой деятельности инвалидов» (в ред. от 17.06.2025 г.)</a:t>
            </a:r>
          </a:p>
          <a:p>
            <a:pPr algn="just"/>
            <a:endParaRPr lang="ru-RU" sz="20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1156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Объект 4"/>
          <p:cNvSpPr>
            <a:spLocks noGrp="1"/>
          </p:cNvSpPr>
          <p:nvPr>
            <p:ph idx="13"/>
          </p:nvPr>
        </p:nvSpPr>
        <p:spPr>
          <a:xfrm>
            <a:off x="913287" y="850901"/>
            <a:ext cx="10821513" cy="3641820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Сопровождаемая </a:t>
            </a:r>
            <a:r>
              <a:rPr lang="ru-RU" sz="2000" b="1" dirty="0">
                <a:solidFill>
                  <a:srgbClr val="002060"/>
                </a:solidFill>
              </a:rPr>
              <a:t>трудовая деятельность может быть организована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 на </a:t>
            </a:r>
            <a:r>
              <a:rPr lang="ru-RU" sz="2000" dirty="0">
                <a:solidFill>
                  <a:srgbClr val="002060"/>
                </a:solidFill>
              </a:rPr>
              <a:t>рабочих местах, предлагаемых работодателями на открытом рынке труда, 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на </a:t>
            </a:r>
            <a:r>
              <a:rPr lang="ru-RU" sz="2000" dirty="0">
                <a:solidFill>
                  <a:srgbClr val="002060"/>
                </a:solidFill>
              </a:rPr>
              <a:t>рабочих местах, создаваемых для сопровождаемой трудовой деятельности инвалидов, в том числе на специализированных предприятиях для труда инвалидов, на базе социально ориентированных некоммерческих </a:t>
            </a:r>
            <a:r>
              <a:rPr lang="ru-RU" sz="2000" dirty="0" smtClean="0">
                <a:solidFill>
                  <a:srgbClr val="002060"/>
                </a:solidFill>
              </a:rPr>
              <a:t>организаций,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в </a:t>
            </a:r>
            <a:r>
              <a:rPr lang="ru-RU" sz="2000" dirty="0">
                <a:solidFill>
                  <a:srgbClr val="002060"/>
                </a:solidFill>
              </a:rPr>
              <a:t>организациях, уполномоченных на реализацию социальной занятости инвалидов.</a:t>
            </a:r>
          </a:p>
          <a:p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303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Объект 4"/>
          <p:cNvSpPr>
            <a:spLocks noGrp="1"/>
          </p:cNvSpPr>
          <p:nvPr>
            <p:ph idx="13"/>
          </p:nvPr>
        </p:nvSpPr>
        <p:spPr>
          <a:xfrm>
            <a:off x="469901" y="812801"/>
            <a:ext cx="11493500" cy="5397500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Мероприятия по </a:t>
            </a:r>
            <a:r>
              <a:rPr lang="ru-RU" b="1" dirty="0">
                <a:solidFill>
                  <a:srgbClr val="002060"/>
                </a:solidFill>
              </a:rPr>
              <a:t>организации сопровождаемой трудовой деятельности предоставляются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работодателями 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и </a:t>
            </a:r>
            <a:r>
              <a:rPr lang="ru-RU" b="1" dirty="0">
                <a:solidFill>
                  <a:srgbClr val="002060"/>
                </a:solidFill>
              </a:rPr>
              <a:t>негосударственными организациями</a:t>
            </a:r>
            <a:r>
              <a:rPr lang="ru-RU" dirty="0">
                <a:solidFill>
                  <a:srgbClr val="002060"/>
                </a:solidFill>
              </a:rPr>
              <a:t>, осуществляющими деятельность по содействию в трудоустройстве граждан и (или) подбору работников, включая общероссийские, межрегиональные, региональные и местные общественные объединения инвалидов.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  <a:hlinkClick r:id="rId2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</a:rPr>
              <a:t>Работодатели на возмездной основе за счет собственных средств могут привлекать в соответствии с трудовым законодательством Российской </a:t>
            </a:r>
            <a:r>
              <a:rPr lang="ru-RU" dirty="0" smtClean="0">
                <a:solidFill>
                  <a:srgbClr val="002060"/>
                </a:solidFill>
              </a:rPr>
              <a:t>Федерации </a:t>
            </a:r>
            <a:r>
              <a:rPr lang="ru-RU" dirty="0">
                <a:solidFill>
                  <a:srgbClr val="002060"/>
                </a:solidFill>
              </a:rPr>
              <a:t>в качестве наставников, в том числе работников соответствующих общероссийских, межрегиональных, региональных и местных общественных объединений инвалидов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ru-RU" dirty="0">
              <a:solidFill>
                <a:srgbClr val="002060"/>
              </a:solidFill>
            </a:endParaRPr>
          </a:p>
          <a:p>
            <a:pPr algn="just"/>
            <a:r>
              <a:rPr lang="ru-RU" dirty="0">
                <a:solidFill>
                  <a:srgbClr val="002060"/>
                </a:solidFill>
              </a:rPr>
              <a:t>Сопровождение может оказываться весь период трудовой деятельности – столько, сколько гражданин в нем нуждается.</a:t>
            </a:r>
          </a:p>
          <a:p>
            <a:pPr algn="just"/>
            <a:endParaRPr lang="ru-RU" dirty="0">
              <a:solidFill>
                <a:srgbClr val="002060"/>
              </a:solidFill>
            </a:endParaRPr>
          </a:p>
          <a:p>
            <a:pPr algn="just"/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251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Объект 4"/>
          <p:cNvSpPr>
            <a:spLocks noGrp="1"/>
          </p:cNvSpPr>
          <p:nvPr>
            <p:ph idx="13"/>
          </p:nvPr>
        </p:nvSpPr>
        <p:spPr>
          <a:xfrm>
            <a:off x="292100" y="139700"/>
            <a:ext cx="11658599" cy="6134099"/>
          </a:xfrm>
        </p:spPr>
        <p:txBody>
          <a:bodyPr>
            <a:noAutofit/>
          </a:bodyPr>
          <a:lstStyle/>
          <a:p>
            <a:pPr algn="just"/>
            <a:r>
              <a:rPr lang="ru-RU" sz="1400" b="1" dirty="0">
                <a:solidFill>
                  <a:srgbClr val="002060"/>
                </a:solidFill>
                <a:latin typeface="+mj-lt"/>
              </a:rPr>
              <a:t>Наставник осуществляет следующие функции: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+mj-lt"/>
              </a:rPr>
              <a:t>а) формирует и оказывает помощь инвалиду в освоении доступного маршрута передвижения до места работы и обратно и по территории работодателя, либо принимает участие в данном виде помощи;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+mj-lt"/>
              </a:rPr>
              <a:t>б) оказывает помощь инвалиду при освоении трудовых (профессиональных) навыков, адаптации на рабочем месте, выполнении функциональных обязанностей;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+mj-lt"/>
              </a:rPr>
              <a:t>в) содействует социальной адаптации инвалида в трудовом коллективе, оказывает сопровождение социального взаимодействия;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+mj-lt"/>
              </a:rPr>
              <a:t>г) сопровождает инвалида при проведении инструктажей по охране труда, мерам пожарной безопасности и антитеррористической защищенности;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+mj-lt"/>
              </a:rPr>
              <a:t>д) содействует ознакомлению инвалида с правилами внутреннего трудового распорядка, локальными нормативными актами, непосредственно связанными с его трудовой деятельностью, и иными документами;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+mj-lt"/>
              </a:rPr>
              <a:t>е) способствует формированию у инвалида навыков и правил служебного поведения и дисциплинированности;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+mj-lt"/>
              </a:rPr>
              <a:t>ж) оказывает персональную помощь инвалиду в передвижении, в получении информации, в ориентации и коммуникации, в самообслуживании;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+mj-lt"/>
              </a:rPr>
              <a:t>з) взаимодействует с работодателем при предоставлении рабочего места инвалиду, вносит работодателю предложения по вопросам, связанным с созданием инвалиду условий доступности рабочего места и его дополнительного оснащения с учетом имеющихся у инвалида ограничений основных категорий жизнедеятельности и нарушений функций организма, контролирует обеспеченность инвалида соответствующим рабочим местом и оборудованием, необходимым для выполнения трудовых обязанностей, контролирует созданные для инвалида показанные в соответствии с ИПРА инвалида условия труда, способствует его ознакомлению с картой специальной оценки условий труда должности, которую планирует замещать или замещает инвалид;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+mj-lt"/>
              </a:rPr>
              <a:t>и) оказывает работодателю методическую помощь по организации рабочего процесса инвалида;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+mj-lt"/>
              </a:rPr>
              <a:t>к) содействует формированию толерантного отношения к инвалиду со стороны других взаимодействующих с ним работников</a:t>
            </a:r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.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550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Объект 4"/>
          <p:cNvSpPr>
            <a:spLocks noGrp="1"/>
          </p:cNvSpPr>
          <p:nvPr>
            <p:ph idx="13"/>
          </p:nvPr>
        </p:nvSpPr>
        <p:spPr>
          <a:xfrm>
            <a:off x="228600" y="736601"/>
            <a:ext cx="11595099" cy="548640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Для </a:t>
            </a:r>
            <a:r>
              <a:rPr lang="ru-RU" sz="2000" dirty="0">
                <a:solidFill>
                  <a:srgbClr val="002060"/>
                </a:solidFill>
              </a:rPr>
              <a:t>привлечения наставника при организации сопровождаемой трудовой деятельности следует использовать нормы </a:t>
            </a:r>
            <a:r>
              <a:rPr lang="ru-RU" sz="2000" i="1" u="sng" dirty="0" smtClean="0">
                <a:solidFill>
                  <a:srgbClr val="002060"/>
                </a:solidFill>
                <a:hlinkClick r:id="rId2"/>
              </a:rPr>
              <a:t>статьи </a:t>
            </a:r>
            <a:r>
              <a:rPr lang="ru-RU" sz="2000" i="1" u="sng" dirty="0">
                <a:solidFill>
                  <a:srgbClr val="002060"/>
                </a:solidFill>
                <a:hlinkClick r:id="rId2"/>
              </a:rPr>
              <a:t>351.8. Трудового кодекса </a:t>
            </a:r>
            <a:r>
              <a:rPr lang="ru-RU" sz="2000" i="1" u="sng" dirty="0" smtClean="0">
                <a:solidFill>
                  <a:srgbClr val="002060"/>
                </a:solidFill>
                <a:hlinkClick r:id="rId2"/>
              </a:rPr>
              <a:t>РФ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endParaRPr lang="ru-RU" sz="2000" dirty="0">
              <a:solidFill>
                <a:srgbClr val="002060"/>
              </a:solidFill>
            </a:endParaRP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Наставничество включает оказание другому работнику помощи в овладении навыками работы на производстве или рабочем месте.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Наставником может быть работник организации, которая организует для человека с инвалидностью сопровождаемую трудовую деятельность, то есть принимает человека с инвалидностью на работу на условиях сопровождаемой трудовой деятельности. Этот работник выполняет свои трудовые обязанности и дополнительно осуществляет наставничество.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84348" y="3731328"/>
            <a:ext cx="1003935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На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специализированных предприятиях, в организациях, уполномоченных на реализацию социальной занятости,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функции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наставника могут предоставляться соответствующими общероссийскими, межрегиональными, региональными и местными общественными объединениями инвалидов.</a:t>
            </a:r>
          </a:p>
        </p:txBody>
      </p:sp>
    </p:spTree>
    <p:extLst>
      <p:ext uri="{BB962C8B-B14F-4D97-AF65-F5344CB8AC3E}">
        <p14:creationId xmlns:p14="http://schemas.microsoft.com/office/powerpoint/2010/main" val="273562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CCP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0F9AAB"/>
      </a:accent1>
      <a:accent2>
        <a:srgbClr val="E5024E"/>
      </a:accent2>
      <a:accent3>
        <a:srgbClr val="F29002"/>
      </a:accent3>
      <a:accent4>
        <a:srgbClr val="12A535"/>
      </a:accent4>
      <a:accent5>
        <a:srgbClr val="85307A"/>
      </a:accent5>
      <a:accent6>
        <a:srgbClr val="968C8C"/>
      </a:accent6>
      <a:hlink>
        <a:srgbClr val="0F9AAB"/>
      </a:hlink>
      <a:folHlink>
        <a:srgbClr val="52535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ЦЛП" id="{FA535337-3EE9-47AB-8D7D-85709F9DC200}" vid="{12D769A3-C11F-4582-ACDE-3986EEC860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ЦЛП</Template>
  <TotalTime>211</TotalTime>
  <Words>782</Words>
  <Application>Microsoft Office PowerPoint</Application>
  <PresentationFormat>Широкоэкранный</PresentationFormat>
  <Paragraphs>142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Avenir Next Medium</vt:lpstr>
      <vt:lpstr>Calibri</vt:lpstr>
      <vt:lpstr>Times New Roman</vt:lpstr>
      <vt:lpstr>Tw Cen MT</vt:lpstr>
      <vt:lpstr>Verdana</vt:lpstr>
      <vt:lpstr>Wingdings 3</vt:lpstr>
      <vt:lpstr>Интеграл</vt:lpstr>
      <vt:lpstr>Сопровождаемая трудовая деятельность инвалидов</vt:lpstr>
      <vt:lpstr>Презентация PowerPoint</vt:lpstr>
      <vt:lpstr>Форма ИПРА инвалида (приказ Минтруда России от 18.09.2024 N 466н (ред. от 29.09.2025)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Сопровождаемая трудовая деятельность инвалидов</dc:title>
  <dc:creator>Elena Zablotskis</dc:creator>
  <cp:lastModifiedBy>Наталья Валерьевна Хасанова</cp:lastModifiedBy>
  <cp:revision>31</cp:revision>
  <cp:lastPrinted>2017-11-02T09:33:51Z</cp:lastPrinted>
  <dcterms:created xsi:type="dcterms:W3CDTF">2026-04-24T10:00:55Z</dcterms:created>
  <dcterms:modified xsi:type="dcterms:W3CDTF">2026-05-07T12:58:05Z</dcterms:modified>
</cp:coreProperties>
</file>