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13"/>
  </p:notesMasterIdLst>
  <p:handoutMasterIdLst>
    <p:handoutMasterId r:id="rId14"/>
  </p:handoutMasterIdLst>
  <p:sldIdLst>
    <p:sldId id="272" r:id="rId2"/>
    <p:sldId id="283" r:id="rId3"/>
    <p:sldId id="279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77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EBE"/>
    <a:srgbClr val="0E93B6"/>
    <a:srgbClr val="333399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5462"/>
  </p:normalViewPr>
  <p:slideViewPr>
    <p:cSldViewPr snapToGrid="0" snapToObjects="1">
      <p:cViewPr varScale="1">
        <p:scale>
          <a:sx n="69" d="100"/>
          <a:sy n="69" d="100"/>
        </p:scale>
        <p:origin x="5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A475-F3D7-CC40-A710-0429BA63D47B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9CD7-0AFC-8C4E-AC65-8BA883842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A8F4A-BDA1-8A4F-AB77-4B2FBED9476E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5E7F-10EF-734A-9E3F-BA2C7CA32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1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5E7F-10EF-734A-9E3F-BA2C7CA32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45127"/>
            <a:ext cx="6601690" cy="1005317"/>
          </a:xfrm>
        </p:spPr>
        <p:txBody>
          <a:bodyPr anchor="t" anchorCtr="0">
            <a:normAutofit/>
          </a:bodyPr>
          <a:lstStyle>
            <a:lvl1pPr algn="l">
              <a:defRPr sz="5000" spc="20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52254"/>
            <a:ext cx="3200400" cy="964386"/>
          </a:xfrm>
        </p:spPr>
        <p:txBody>
          <a:bodyPr lIns="91440" rIns="9144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908"/>
            <a:ext cx="1767803" cy="38729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A5308FB-BFC6-42E5-A2BE-365B06110A90}" type="datetime1">
              <a:rPr lang="en-US" smtClean="0"/>
              <a:pPr/>
              <a:t>8/27/2025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927144"/>
            <a:ext cx="12192000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823" y="1850444"/>
            <a:ext cx="4051300" cy="40767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0" y="585216"/>
            <a:ext cx="7559574" cy="81409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0" y="1454729"/>
            <a:ext cx="7559574" cy="4378035"/>
          </a:xfrm>
        </p:spPr>
        <p:txBody>
          <a:bodyPr>
            <a:normAutofit/>
          </a:bodyPr>
          <a:lstStyle>
            <a:lvl1pPr>
              <a:defRPr sz="1800"/>
            </a:lvl1pPr>
            <a:lvl2pPr marL="413766" indent="-285750">
              <a:buClr>
                <a:schemeClr val="accent1"/>
              </a:buClr>
              <a:buFont typeface="Arial" charset="0"/>
              <a:buChar char="•"/>
              <a:defRPr sz="1600"/>
            </a:lvl2pPr>
            <a:lvl3pPr marL="596646" indent="-285750">
              <a:buClr>
                <a:schemeClr val="accent1"/>
              </a:buClr>
              <a:buFont typeface="Arial" charset="0"/>
              <a:buChar char="•"/>
              <a:defRPr sz="1600"/>
            </a:lvl3pPr>
            <a:lvl4pPr marL="742950" indent="-285750">
              <a:buClr>
                <a:schemeClr val="accent1"/>
              </a:buClr>
              <a:buFont typeface="Arial" charset="0"/>
              <a:buChar char="•"/>
              <a:defRPr sz="1600"/>
            </a:lvl4pPr>
            <a:lvl5pPr marL="925830" indent="-285750">
              <a:buClr>
                <a:schemeClr val="accent1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0618" y="6470704"/>
            <a:ext cx="6580332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55388"/>
            <a:ext cx="12192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99" y="4844088"/>
            <a:ext cx="25781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164" y="1454729"/>
            <a:ext cx="3235036" cy="26877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913288" y="599071"/>
            <a:ext cx="10206904" cy="814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/>
              <a:t>Click to edit Master title style</a:t>
            </a:r>
            <a:endParaRPr lang="en-US" sz="36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7366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55388"/>
            <a:ext cx="12192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99" y="4844088"/>
            <a:ext cx="2578100" cy="15113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913287" y="1454729"/>
            <a:ext cx="6166385" cy="2507671"/>
          </a:xfrm>
        </p:spPr>
        <p:txBody>
          <a:bodyPr>
            <a:normAutofit/>
          </a:bodyPr>
          <a:lstStyle>
            <a:lvl1pPr>
              <a:defRPr sz="1800"/>
            </a:lvl1pPr>
            <a:lvl2pPr marL="413766" indent="-285750">
              <a:buClr>
                <a:schemeClr val="accent1"/>
              </a:buClr>
              <a:buFont typeface="Arial" charset="0"/>
              <a:buChar char="•"/>
              <a:defRPr sz="1600"/>
            </a:lvl2pPr>
            <a:lvl3pPr marL="596646" indent="-285750">
              <a:buClr>
                <a:schemeClr val="accent1"/>
              </a:buClr>
              <a:buFont typeface="Arial" charset="0"/>
              <a:buChar char="•"/>
              <a:defRPr sz="1600"/>
            </a:lvl3pPr>
            <a:lvl4pPr marL="742950" indent="-285750">
              <a:buClr>
                <a:schemeClr val="accent1"/>
              </a:buClr>
              <a:buFont typeface="Arial" charset="0"/>
              <a:buChar char="•"/>
              <a:defRPr sz="1600"/>
            </a:lvl4pPr>
            <a:lvl5pPr marL="925830" indent="-285750">
              <a:buClr>
                <a:schemeClr val="accent1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4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433" y="599071"/>
            <a:ext cx="10206904" cy="957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058" y="1501171"/>
            <a:ext cx="7733178" cy="42461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55388"/>
            <a:ext cx="12192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99" y="4844088"/>
            <a:ext cx="2578100" cy="15113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13287" y="1985049"/>
            <a:ext cx="7731949" cy="2507671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defRPr sz="1800"/>
            </a:lvl1pPr>
            <a:lvl2pPr marL="413766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2pPr>
            <a:lvl3pPr marL="596646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3pPr>
            <a:lvl4pPr marL="7429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4pPr>
            <a:lvl5pPr marL="92583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06904" cy="814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579418"/>
            <a:ext cx="10206904" cy="321425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7366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4" r:id="rId2"/>
    <p:sldLayoutId id="2147483916" r:id="rId3"/>
    <p:sldLayoutId id="2147483917" r:id="rId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spc="100" baseline="0">
          <a:solidFill>
            <a:schemeClr val="tx1">
              <a:lumMod val="90000"/>
              <a:lumOff val="10000"/>
            </a:schemeClr>
          </a:solidFill>
          <a:latin typeface="Calibri" charset="0"/>
          <a:ea typeface="Calibri" charset="0"/>
          <a:cs typeface="Calibri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p.org.ru/" TargetMode="External"/><Relationship Id="rId2" Type="http://schemas.openxmlformats.org/officeDocument/2006/relationships/hyperlink" Target="mailto:ccpmain@ccp.org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soboedetstvo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29" y="614018"/>
            <a:ext cx="7508168" cy="19630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w Cen MT" charset="0"/>
                <a:cs typeface="Tw Cen MT" charset="0"/>
              </a:rPr>
              <a:t>Система долговременного ухода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Tw Cen MT" charset="0"/>
              <a:cs typeface="Tw Cen MT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6202680"/>
            <a:ext cx="5126182" cy="4059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Москва, </a:t>
            </a:r>
            <a:r>
              <a:rPr lang="is-IS" sz="25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20</a:t>
            </a:r>
            <a:r>
              <a:rPr lang="ru-RU" sz="25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25</a:t>
            </a:r>
            <a:endParaRPr lang="en-US" sz="2500" dirty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300" y="6036317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4123187"/>
            <a:ext cx="7970520" cy="964386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0E93B6"/>
                </a:solidFill>
              </a:rPr>
              <a:t>Павел Кантор</a:t>
            </a:r>
            <a:r>
              <a:rPr lang="ru-RU" sz="2200" dirty="0" smtClean="0"/>
              <a:t>, юрист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37" y="1990087"/>
            <a:ext cx="4661174" cy="23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396" y="585216"/>
            <a:ext cx="10399178" cy="814093"/>
          </a:xfrm>
        </p:spPr>
        <p:txBody>
          <a:bodyPr>
            <a:normAutofit/>
          </a:bodyPr>
          <a:lstStyle/>
          <a:p>
            <a:r>
              <a:rPr lang="ru-RU" dirty="0" smtClean="0"/>
              <a:t>ВАЖНЫЕ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550" y="1399309"/>
            <a:ext cx="7559574" cy="38474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- Гражданам, нуждающимся в уходе, которым назначен социальный пакет долговременного ухода, иные социальные услуги и социальное сопровождение предоставляются в форме социального обслуживания на дому, полустационарной форме социального обслуживания или в их сочетании в соответствии с индивидуальной потребностью граждан на условиях, </a:t>
            </a:r>
            <a:r>
              <a:rPr lang="ru-RU" dirty="0" smtClean="0"/>
              <a:t>установленных </a:t>
            </a:r>
            <a:r>
              <a:rPr lang="ru-RU" i="1" dirty="0" smtClean="0"/>
              <a:t>ФЗ № 442-ФЗ</a:t>
            </a:r>
            <a:endParaRPr lang="ru-RU" i="1" dirty="0"/>
          </a:p>
          <a:p>
            <a:pPr algn="just"/>
            <a:r>
              <a:rPr lang="ru-RU" dirty="0"/>
              <a:t>- Дополнение к индивидуальной программе </a:t>
            </a:r>
            <a:r>
              <a:rPr lang="ru-RU" i="1" dirty="0" smtClean="0"/>
              <a:t>(ИППСУ) </a:t>
            </a:r>
            <a:r>
              <a:rPr lang="ru-RU" dirty="0" smtClean="0"/>
              <a:t>- </a:t>
            </a:r>
            <a:r>
              <a:rPr lang="ru-RU" dirty="0"/>
              <a:t>документ, составляемый для гражданина, которому при определении индивидуальной потребности в социальном обслуживании, в том числе в социальных услугах по уходу, установлен первый, второй или третий уровень нуждаемости в уходе.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Контроль </a:t>
            </a:r>
            <a:r>
              <a:rPr lang="ru-RU" dirty="0"/>
              <a:t>качества предоставления </a:t>
            </a:r>
            <a:r>
              <a:rPr lang="ru-RU" dirty="0" smtClean="0"/>
              <a:t>гражданам услуг, </a:t>
            </a:r>
            <a:r>
              <a:rPr lang="ru-RU" dirty="0"/>
              <a:t>включенных в социальный пакет долговременного ухода, - система мероприятий, проводимых на постоянной </a:t>
            </a:r>
            <a:r>
              <a:rPr lang="ru-RU" dirty="0" smtClean="0"/>
              <a:t>основе Фондом </a:t>
            </a:r>
            <a:r>
              <a:rPr lang="ru-RU" dirty="0"/>
              <a:t>пенсионного и социального страхования Российской Федерации, исполнительным органом субъекта Российской Федерации в сфере социального обслуживания, территориальным координационным центром, поставщиком социальных услуг.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" y="1073727"/>
            <a:ext cx="6601690" cy="1005317"/>
          </a:xfrm>
        </p:spPr>
        <p:txBody>
          <a:bodyPr/>
          <a:lstStyle/>
          <a:p>
            <a:r>
              <a:rPr lang="ru-RU" dirty="0" smtClean="0">
                <a:solidFill>
                  <a:srgbClr val="2A9EBE"/>
                </a:solidFill>
              </a:rPr>
              <a:t>Спасибо!</a:t>
            </a:r>
            <a:endParaRPr lang="en-US" dirty="0">
              <a:solidFill>
                <a:srgbClr val="2A9EBE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579120" y="2079044"/>
            <a:ext cx="6903719" cy="36224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РБОО «Центр лечебной педагогики»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Москва, ул. Строителей, 17Б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solidFill>
                  <a:schemeClr val="accent4">
                    <a:satOff val="-1335"/>
                    <a:lumOff val="-10274"/>
                  </a:schemeClr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Тел.: (499)131-06-83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Эл.почта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: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  <a:hlinkClick r:id="rId2"/>
              </a:rPr>
              <a:t>ccpmain@ccp.org.ru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venir Next Medium"/>
              <a:cs typeface="Avenir Next Medium"/>
              <a:sym typeface="Avenir Next Medium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Телеграмм: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</a:rPr>
              <a:t>@PAD11267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venir Next Medium"/>
              <a:cs typeface="Avenir Next Medium"/>
              <a:sym typeface="Avenir Next Medium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  <a:hlinkClick r:id="rId3"/>
              </a:rPr>
              <a:t>www.ccp.org.ru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defRPr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Calibri" panose="020F0502020204030204" pitchFamily="34" charset="0"/>
                <a:ea typeface="Avenir Next Medium"/>
                <a:cs typeface="Avenir Next Medium"/>
                <a:sym typeface="Avenir Next Medium"/>
                <a:hlinkClick r:id="rId4"/>
              </a:rPr>
              <a:t>www.osoboedetstvo.ru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409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054" y="585216"/>
            <a:ext cx="9841520" cy="814093"/>
          </a:xfrm>
        </p:spPr>
        <p:txBody>
          <a:bodyPr>
            <a:noAutofit/>
          </a:bodyPr>
          <a:lstStyle/>
          <a:p>
            <a:r>
              <a:rPr lang="ru-RU" cap="none" dirty="0" smtClean="0"/>
              <a:t>СИСТЕМА ДОЛГОВРЕМЕННОГО УХОДА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8054" y="1804086"/>
            <a:ext cx="9841520" cy="4028678"/>
          </a:xfrm>
        </p:spPr>
        <p:txBody>
          <a:bodyPr/>
          <a:lstStyle/>
          <a:p>
            <a:r>
              <a:rPr lang="ru-RU" sz="2400" b="1" dirty="0" smtClean="0"/>
              <a:t>Система </a:t>
            </a:r>
            <a:r>
              <a:rPr lang="ru-RU" sz="2400" b="1" dirty="0"/>
              <a:t>долговременного ухода</a:t>
            </a:r>
            <a:r>
              <a:rPr lang="ru-RU" sz="2400" dirty="0"/>
              <a:t> - система организации и предоставления органами и организациями социальных, медицинских, реабилитационных и </a:t>
            </a:r>
            <a:r>
              <a:rPr lang="ru-RU" sz="2400" dirty="0" err="1"/>
              <a:t>абилитационных</a:t>
            </a:r>
            <a:r>
              <a:rPr lang="ru-RU" sz="2400" dirty="0"/>
              <a:t> услуг гражданам, нуждающимся в уходе, основанная на межведомственном </a:t>
            </a:r>
            <a:r>
              <a:rPr lang="ru-RU" sz="2400" dirty="0" smtClean="0"/>
              <a:t>взаимодействии</a:t>
            </a:r>
          </a:p>
          <a:p>
            <a:r>
              <a:rPr lang="ru-RU" sz="2400" dirty="0" smtClean="0"/>
              <a:t>Приказ </a:t>
            </a:r>
            <a:r>
              <a:rPr lang="ru-RU" sz="2400" dirty="0"/>
              <a:t>Минтруда России от 27.12.2024 </a:t>
            </a:r>
            <a:r>
              <a:rPr lang="ru-RU" sz="2400" dirty="0" smtClean="0"/>
              <a:t>№ 732</a:t>
            </a:r>
            <a:endParaRPr lang="ru-RU" sz="2400" dirty="0"/>
          </a:p>
          <a:p>
            <a:r>
              <a:rPr lang="ru-RU" sz="2400" dirty="0"/>
              <a:t>"О реализации в Российской Федерации в 2025 году Типовой модели системы долговременного ухода за гражданами пожилого возраста и инвалидами, нуждающимися в уходе"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719" y="585216"/>
            <a:ext cx="9783855" cy="814093"/>
          </a:xfrm>
        </p:spPr>
        <p:txBody>
          <a:bodyPr>
            <a:normAutofit/>
          </a:bodyPr>
          <a:lstStyle/>
          <a:p>
            <a:r>
              <a:rPr lang="ru-RU" dirty="0" smtClean="0"/>
              <a:t>АЛГОРИТМ ПРЕДОСТАВЛЕНИЯ УСЛУГ СДУ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5719" y="1454729"/>
            <a:ext cx="9783855" cy="4378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0854" y="1582156"/>
            <a:ext cx="2973860" cy="56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Обращение с заявлением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0854" y="2657952"/>
            <a:ext cx="2973860" cy="56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нуждаемости и социального пакета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0854" y="3725513"/>
            <a:ext cx="2973860" cy="56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графика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0854" y="4852086"/>
            <a:ext cx="2973860" cy="56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Предоставление услуг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004035" y="2235383"/>
            <a:ext cx="354227" cy="337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98566" y="3325399"/>
            <a:ext cx="354227" cy="337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998567" y="4486625"/>
            <a:ext cx="354227" cy="337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919" y="585216"/>
            <a:ext cx="10088655" cy="814093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СОЦИАЛЬНЫЙ ПАКЕТ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19" y="1454729"/>
            <a:ext cx="10088655" cy="4378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7081" y="1993557"/>
            <a:ext cx="2726724" cy="708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уровень нуждаемости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7080" y="3307985"/>
            <a:ext cx="2726725" cy="708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I </a:t>
            </a:r>
            <a:r>
              <a:rPr lang="ru-RU" dirty="0"/>
              <a:t>уровень нуждаемости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7081" y="4654379"/>
            <a:ext cx="2726724" cy="708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 </a:t>
            </a:r>
            <a:r>
              <a:rPr lang="ru-RU" dirty="0"/>
              <a:t>уровень нуждаемости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066270" y="2240692"/>
            <a:ext cx="1935892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147300" y="3528416"/>
            <a:ext cx="1935892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147300" y="4893276"/>
            <a:ext cx="1935892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97578" y="2107168"/>
            <a:ext cx="3488595" cy="57733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14 часов в неделю (840 мин)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97579" y="3396005"/>
            <a:ext cx="3488594" cy="57733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 </a:t>
            </a:r>
            <a:r>
              <a:rPr lang="ru-RU" dirty="0" smtClean="0"/>
              <a:t>21 часа </a:t>
            </a:r>
            <a:r>
              <a:rPr lang="ru-RU" dirty="0"/>
              <a:t>в неделю </a:t>
            </a:r>
            <a:r>
              <a:rPr lang="ru-RU" dirty="0" smtClean="0"/>
              <a:t>(1260 </a:t>
            </a:r>
            <a:r>
              <a:rPr lang="ru-RU" dirty="0"/>
              <a:t>мин)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97579" y="4719936"/>
            <a:ext cx="3488594" cy="57733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 </a:t>
            </a:r>
            <a:r>
              <a:rPr lang="ru-RU" dirty="0" smtClean="0"/>
              <a:t>28 </a:t>
            </a:r>
            <a:r>
              <a:rPr lang="ru-RU" dirty="0"/>
              <a:t>часов в неделю </a:t>
            </a:r>
            <a:r>
              <a:rPr lang="ru-RU" dirty="0" smtClean="0"/>
              <a:t>(1680 </a:t>
            </a:r>
            <a:r>
              <a:rPr lang="ru-RU" dirty="0"/>
              <a:t>мин)</a:t>
            </a:r>
          </a:p>
        </p:txBody>
      </p:sp>
    </p:spTree>
    <p:extLst>
      <p:ext uri="{BB962C8B-B14F-4D97-AF65-F5344CB8AC3E}">
        <p14:creationId xmlns:p14="http://schemas.microsoft.com/office/powerpoint/2010/main" val="6354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154" y="585216"/>
            <a:ext cx="10110420" cy="814093"/>
          </a:xfrm>
        </p:spPr>
        <p:txBody>
          <a:bodyPr>
            <a:normAutofit/>
          </a:bodyPr>
          <a:lstStyle/>
          <a:p>
            <a:r>
              <a:rPr lang="ru-RU" dirty="0" smtClean="0"/>
              <a:t>ГРАФИК ОКАЗАНИЯ СОЦИАЛЬНЫХ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032" y="1454729"/>
            <a:ext cx="10004542" cy="4378035"/>
          </a:xfrm>
        </p:spPr>
        <p:txBody>
          <a:bodyPr/>
          <a:lstStyle/>
          <a:p>
            <a:endParaRPr lang="ru-RU" b="1" dirty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9154" y="1936933"/>
            <a:ext cx="3480443" cy="708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или </a:t>
            </a:r>
            <a:r>
              <a:rPr lang="en-US" dirty="0" smtClean="0"/>
              <a:t>II </a:t>
            </a:r>
            <a:r>
              <a:rPr lang="ru-RU" dirty="0" smtClean="0"/>
              <a:t>уровень нуждаемости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9153" y="3625146"/>
            <a:ext cx="3480443" cy="708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I </a:t>
            </a:r>
            <a:r>
              <a:rPr lang="ru-RU" dirty="0" smtClean="0"/>
              <a:t>или </a:t>
            </a:r>
            <a:r>
              <a:rPr lang="en-US" dirty="0" smtClean="0"/>
              <a:t>III </a:t>
            </a:r>
            <a:r>
              <a:rPr lang="ru-RU" dirty="0" smtClean="0"/>
              <a:t>уровень нуждаемости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136418" y="2125362"/>
            <a:ext cx="1418386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08124" y="3863733"/>
            <a:ext cx="1546680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78317" y="1952022"/>
            <a:ext cx="4071486" cy="57733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до 2 раз в день 3 - 7 дней в неделю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78317" y="3690704"/>
            <a:ext cx="4181257" cy="57733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 </a:t>
            </a:r>
            <a:r>
              <a:rPr lang="en-US" dirty="0"/>
              <a:t>3</a:t>
            </a:r>
            <a:r>
              <a:rPr lang="ru-RU" dirty="0" smtClean="0"/>
              <a:t> </a:t>
            </a:r>
            <a:r>
              <a:rPr lang="ru-RU" dirty="0"/>
              <a:t>раз в день 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- 7 дней в неделю</a:t>
            </a:r>
          </a:p>
        </p:txBody>
      </p:sp>
    </p:spTree>
    <p:extLst>
      <p:ext uri="{BB962C8B-B14F-4D97-AF65-F5344CB8AC3E}">
        <p14:creationId xmlns:p14="http://schemas.microsoft.com/office/powerpoint/2010/main" val="2772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897" y="585216"/>
            <a:ext cx="10360677" cy="814093"/>
          </a:xfrm>
        </p:spPr>
        <p:txBody>
          <a:bodyPr>
            <a:normAutofit/>
          </a:bodyPr>
          <a:lstStyle/>
          <a:p>
            <a:r>
              <a:rPr lang="ru-RU" dirty="0" smtClean="0"/>
              <a:t>УСЛУГИ ПО УХОДУ (Примеры)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5331" y="1399309"/>
            <a:ext cx="8214243" cy="44334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Приготовление </a:t>
            </a:r>
            <a:r>
              <a:rPr lang="ru-RU" dirty="0"/>
              <a:t>пищи.</a:t>
            </a:r>
          </a:p>
          <a:p>
            <a:r>
              <a:rPr lang="ru-RU" dirty="0" smtClean="0"/>
              <a:t>- Гигиеническая </a:t>
            </a:r>
            <a:r>
              <a:rPr lang="ru-RU" dirty="0"/>
              <a:t>обработка ног и ногтей.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Смена абсорбирующего белья, включая гигиеническую обработку.</a:t>
            </a:r>
          </a:p>
          <a:p>
            <a:r>
              <a:rPr lang="ru-RU" dirty="0" smtClean="0"/>
              <a:t>- </a:t>
            </a:r>
            <a:r>
              <a:rPr lang="ru-RU" dirty="0"/>
              <a:t>Замена мочеприемника и (или) калоприемника, включая гигиеническую обработку.</a:t>
            </a:r>
          </a:p>
          <a:p>
            <a:r>
              <a:rPr lang="ru-RU" dirty="0" smtClean="0"/>
              <a:t>- </a:t>
            </a:r>
            <a:r>
              <a:rPr lang="ru-RU" dirty="0"/>
              <a:t>Позиционирование.</a:t>
            </a:r>
          </a:p>
          <a:p>
            <a:r>
              <a:rPr lang="ru-RU" dirty="0" smtClean="0"/>
              <a:t>- </a:t>
            </a:r>
            <a:r>
              <a:rPr lang="ru-RU" dirty="0"/>
              <a:t>Пересаживание.</a:t>
            </a:r>
          </a:p>
          <a:p>
            <a:r>
              <a:rPr lang="ru-RU" dirty="0" smtClean="0"/>
              <a:t>- </a:t>
            </a:r>
            <a:r>
              <a:rPr lang="ru-RU" dirty="0"/>
              <a:t>Измерение температуры тела, артериального давления, пульса, сатурации (в соответствии с медицинскими рекомендациями).</a:t>
            </a:r>
          </a:p>
          <a:p>
            <a:r>
              <a:rPr lang="ru-RU" dirty="0" smtClean="0"/>
              <a:t>- </a:t>
            </a:r>
            <a:r>
              <a:rPr lang="ru-RU" dirty="0"/>
              <a:t>Помощь в соблюдении приема лекарственных препаратов.</a:t>
            </a:r>
          </a:p>
          <a:p>
            <a:r>
              <a:rPr lang="ru-RU" dirty="0" smtClean="0"/>
              <a:t>- </a:t>
            </a:r>
            <a:r>
              <a:rPr lang="ru-RU" dirty="0"/>
              <a:t>Помощь в поддержании посильной физической активности, включая прогулки.</a:t>
            </a:r>
          </a:p>
          <a:p>
            <a:r>
              <a:rPr lang="ru-RU" dirty="0" smtClean="0"/>
              <a:t>- </a:t>
            </a:r>
            <a:r>
              <a:rPr lang="ru-RU" dirty="0"/>
              <a:t>Помощь в поддержании когнитивных функций.</a:t>
            </a: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149" y="585216"/>
            <a:ext cx="10264425" cy="814093"/>
          </a:xfrm>
        </p:spPr>
        <p:txBody>
          <a:bodyPr>
            <a:normAutofit/>
          </a:bodyPr>
          <a:lstStyle/>
          <a:p>
            <a:r>
              <a:rPr lang="ru-RU" dirty="0" smtClean="0"/>
              <a:t>ИНФРАСТРУКТУРА СДУ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916" y="1985319"/>
            <a:ext cx="9667658" cy="384744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- пункт </a:t>
            </a:r>
            <a:r>
              <a:rPr lang="ru-RU" dirty="0"/>
              <a:t>проката технических средств реабилитации</a:t>
            </a:r>
          </a:p>
          <a:p>
            <a:pPr algn="just"/>
            <a:r>
              <a:rPr lang="ru-RU" dirty="0" smtClean="0"/>
              <a:t>- школа </a:t>
            </a:r>
            <a:r>
              <a:rPr lang="ru-RU" dirty="0"/>
              <a:t>ухода, основной целью которой является обучение граждан, осуществляющих уход, практическим навыкам ухода</a:t>
            </a:r>
          </a:p>
          <a:p>
            <a:pPr algn="just"/>
            <a:r>
              <a:rPr lang="ru-RU" dirty="0" smtClean="0"/>
              <a:t>- центры </a:t>
            </a:r>
            <a:r>
              <a:rPr lang="ru-RU" dirty="0"/>
              <a:t>дневного пребывания, основной целью которых является поддержка граждан, нуждающихся в социальном обслуживании, в том числе в социальных услугах по уходу, при этом в центрах дневного пребывания социальные услуги по уходу, включаемые в социальный пакет долговременного ухода, </a:t>
            </a:r>
            <a:r>
              <a:rPr lang="ru-RU" b="1" dirty="0"/>
              <a:t>не предоставляются.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396" y="585216"/>
            <a:ext cx="10399178" cy="814093"/>
          </a:xfrm>
        </p:spPr>
        <p:txBody>
          <a:bodyPr>
            <a:normAutofit/>
          </a:bodyPr>
          <a:lstStyle/>
          <a:p>
            <a:r>
              <a:rPr lang="ru-RU" dirty="0" smtClean="0"/>
              <a:t>ВАЖНЫЕ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550" y="1399309"/>
            <a:ext cx="7559574" cy="384744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- В </a:t>
            </a:r>
            <a:r>
              <a:rPr lang="ru-RU" dirty="0"/>
              <a:t>систему долговременного ухода включаются граждане, признанные нуждающимися в социальном </a:t>
            </a:r>
            <a:r>
              <a:rPr lang="ru-RU" dirty="0" smtClean="0"/>
              <a:t>обслуживании, в </a:t>
            </a:r>
            <a:r>
              <a:rPr lang="ru-RU" dirty="0"/>
              <a:t>том числе граждане с психическими </a:t>
            </a:r>
            <a:r>
              <a:rPr lang="ru-RU" dirty="0" smtClean="0"/>
              <a:t>расстройствами</a:t>
            </a:r>
          </a:p>
          <a:p>
            <a:pPr algn="just"/>
            <a:r>
              <a:rPr lang="ru-RU" dirty="0" smtClean="0"/>
              <a:t>- При </a:t>
            </a:r>
            <a:r>
              <a:rPr lang="ru-RU" dirty="0"/>
              <a:t>определении индивидуальной потребности гражданина в социальном обслуживании, в том числе в социальных услугах по уходу, используется анкета-опросник по определению индивидуальной потребности в социальном обслуживании, в том числе в социальных услугах по уходу</a:t>
            </a:r>
          </a:p>
          <a:p>
            <a:pPr algn="just"/>
            <a:r>
              <a:rPr lang="ru-RU" dirty="0" smtClean="0"/>
              <a:t>- Предоставление </a:t>
            </a:r>
            <a:r>
              <a:rPr lang="ru-RU" dirty="0"/>
              <a:t>социальных услуг по уходу, включенных в социальный пакет долговременного ухода, осуществляется по месту жительства или месту пребывания гражданина, нуждающегося в </a:t>
            </a:r>
            <a:r>
              <a:rPr lang="ru-RU" dirty="0" smtClean="0"/>
              <a:t>уходе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396" y="585216"/>
            <a:ext cx="10399178" cy="814093"/>
          </a:xfrm>
        </p:spPr>
        <p:txBody>
          <a:bodyPr>
            <a:normAutofit/>
          </a:bodyPr>
          <a:lstStyle/>
          <a:p>
            <a:r>
              <a:rPr lang="ru-RU" dirty="0" smtClean="0"/>
              <a:t>ВАЖНЫЕ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550" y="1399309"/>
            <a:ext cx="7559574" cy="384744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- В случае, </a:t>
            </a:r>
            <a:r>
              <a:rPr lang="ru-RU" dirty="0" smtClean="0"/>
              <a:t>если потребность </a:t>
            </a:r>
            <a:r>
              <a:rPr lang="ru-RU" dirty="0"/>
              <a:t>гражданина, нуждающегося в уходе, превышает максимальный объем социальных услуг по уходу, включенных в социальный пакет долговременного ухода </a:t>
            </a:r>
            <a:r>
              <a:rPr lang="ru-RU" dirty="0" smtClean="0"/>
              <a:t>и </a:t>
            </a:r>
            <a:r>
              <a:rPr lang="ru-RU" dirty="0"/>
              <a:t>при этом гражданин отказывается от иных социальных услуг, предоставление которых будет способствовать его дальнейшему проживанию </a:t>
            </a:r>
            <a:r>
              <a:rPr lang="ru-RU" dirty="0" smtClean="0"/>
              <a:t>дома, рекомендуется </a:t>
            </a:r>
            <a:r>
              <a:rPr lang="ru-RU" dirty="0"/>
              <a:t>предлагать гражданину стационарную форму социального </a:t>
            </a:r>
            <a:r>
              <a:rPr lang="ru-RU" dirty="0" smtClean="0"/>
              <a:t>обслуживания</a:t>
            </a:r>
            <a:endParaRPr lang="ru-RU" dirty="0"/>
          </a:p>
          <a:p>
            <a:pPr algn="just"/>
            <a:r>
              <a:rPr lang="ru-RU" dirty="0" smtClean="0"/>
              <a:t>- </a:t>
            </a:r>
            <a:r>
              <a:rPr lang="ru-RU" dirty="0"/>
              <a:t>Социальный пакет долговременного ухода предоставляется бесплатно в форме социального обслуживания на дому гражданам, которым установлен первый, второй или третий уровень нуждаемости в </a:t>
            </a:r>
            <a:r>
              <a:rPr lang="ru-RU" dirty="0" smtClean="0"/>
              <a:t>уходе</a:t>
            </a:r>
            <a:endParaRPr lang="ru-RU" dirty="0"/>
          </a:p>
          <a:p>
            <a:pPr algn="just"/>
            <a:r>
              <a:rPr lang="ru-RU" dirty="0"/>
              <a:t>- Поставщик социальных услуг не может предоставлять иные социальные услуги взамен социальных услуг по уходу, включенных в социальный пакет долговременного ухода, предусмотренных дополнением к индивидуальной программе.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CCP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0F9AAB"/>
      </a:accent1>
      <a:accent2>
        <a:srgbClr val="E5024E"/>
      </a:accent2>
      <a:accent3>
        <a:srgbClr val="F29002"/>
      </a:accent3>
      <a:accent4>
        <a:srgbClr val="12A535"/>
      </a:accent4>
      <a:accent5>
        <a:srgbClr val="85307A"/>
      </a:accent5>
      <a:accent6>
        <a:srgbClr val="968C8C"/>
      </a:accent6>
      <a:hlink>
        <a:srgbClr val="0F9AAB"/>
      </a:hlink>
      <a:folHlink>
        <a:srgbClr val="52535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Шаблон презентации ЦЛП ОД" id="{74E3ADA8-0ADA-4CB9-BB07-7871180D97A0}" vid="{C03EFB70-F128-4F28-9C2E-D52F79F85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Шаблон презентации ЦЛП ОД</Template>
  <TotalTime>1230</TotalTime>
  <Words>702</Words>
  <Application>Microsoft Office PowerPoint</Application>
  <PresentationFormat>Широкоэкранный</PresentationFormat>
  <Paragraphs>73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Avenir Next Medium</vt:lpstr>
      <vt:lpstr>Calibri</vt:lpstr>
      <vt:lpstr>Tw Cen MT</vt:lpstr>
      <vt:lpstr>Wingdings 3</vt:lpstr>
      <vt:lpstr>Интеграл</vt:lpstr>
      <vt:lpstr>Система долговременного ухода</vt:lpstr>
      <vt:lpstr>СИСТЕМА ДОЛГОВРЕМЕННОГО УХОДА</vt:lpstr>
      <vt:lpstr>АЛГОРИТМ ПРЕДОСТАВЛЕНИЯ УСЛУГ СДУ</vt:lpstr>
      <vt:lpstr>СОЦИАЛЬНЫЙ ПАКЕТ</vt:lpstr>
      <vt:lpstr>ГРАФИК ОКАЗАНИЯ СОЦИАЛЬНЫХ УСЛУГ</vt:lpstr>
      <vt:lpstr>УСЛУГИ ПО УХОДУ (Примеры)</vt:lpstr>
      <vt:lpstr>ИНФРАСТРУКТУРА СДУ</vt:lpstr>
      <vt:lpstr>ВАЖНЫЕ ПОЛОЖЕНИЯ</vt:lpstr>
      <vt:lpstr>ВАЖНЫЕ ПОЛОЖЕНИЯ</vt:lpstr>
      <vt:lpstr>ВАЖНЫЕ ПОЛОЖЕНИЯ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законодательства в вопросе трудоустройства лиц с ОВЗ. Социальные гарантии инвалидам при трудоустройстве</dc:title>
  <dc:creator>Павел Кантор</dc:creator>
  <cp:lastModifiedBy>work_all</cp:lastModifiedBy>
  <cp:revision>27</cp:revision>
  <cp:lastPrinted>2017-11-02T09:33:51Z</cp:lastPrinted>
  <dcterms:created xsi:type="dcterms:W3CDTF">2024-09-23T15:33:57Z</dcterms:created>
  <dcterms:modified xsi:type="dcterms:W3CDTF">2025-08-27T19:11:38Z</dcterms:modified>
</cp:coreProperties>
</file>