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09" autoAdjust="0"/>
  </p:normalViewPr>
  <p:slideViewPr>
    <p:cSldViewPr snapToGrid="0">
      <p:cViewPr varScale="1">
        <p:scale>
          <a:sx n="74" d="100"/>
          <a:sy n="74" d="100"/>
        </p:scale>
        <p:origin x="3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39498-7FF4-472A-AFFF-A2C71F87DF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828FAC-D03A-46BD-9E16-FD2147FF7C8B}">
      <dgm:prSet/>
      <dgm:spPr/>
      <dgm:t>
        <a:bodyPr/>
        <a:lstStyle/>
        <a:p>
          <a:pPr rtl="0"/>
          <a:r>
            <a:rPr lang="ru-RU" b="1" i="1" u="sng" baseline="0" dirty="0" smtClean="0"/>
            <a:t>Высокий уровень </a:t>
          </a:r>
          <a:r>
            <a:rPr lang="ru-RU" b="1" i="1" u="sng" baseline="0" dirty="0" err="1" smtClean="0"/>
            <a:t>эмпатии</a:t>
          </a:r>
          <a:r>
            <a:rPr lang="ru-RU" b="1" i="1" u="sng" baseline="0" dirty="0" smtClean="0"/>
            <a:t> и толерантности: </a:t>
          </a:r>
        </a:p>
        <a:p>
          <a:pPr rtl="0"/>
          <a:r>
            <a:rPr lang="ru-RU" b="0" i="0" baseline="0" dirty="0" smtClean="0"/>
            <a:t>Способность понимать и принимать людей с различными нарушениями и жизненными историями, а также терпеливо относиться к персоналу, который может испытывать сопротивление изменениям.</a:t>
          </a:r>
          <a:endParaRPr lang="ru-RU" dirty="0"/>
        </a:p>
      </dgm:t>
    </dgm:pt>
    <dgm:pt modelId="{DC54CDC4-E683-4322-B4E8-5FA77B149CCF}" type="parTrans" cxnId="{7B14F60C-DD14-42EC-8328-D692B3C1D37B}">
      <dgm:prSet/>
      <dgm:spPr/>
      <dgm:t>
        <a:bodyPr/>
        <a:lstStyle/>
        <a:p>
          <a:endParaRPr lang="ru-RU"/>
        </a:p>
      </dgm:t>
    </dgm:pt>
    <dgm:pt modelId="{E096A8E3-0764-4088-8F47-6D8E76F6061E}" type="sibTrans" cxnId="{7B14F60C-DD14-42EC-8328-D692B3C1D37B}">
      <dgm:prSet/>
      <dgm:spPr/>
      <dgm:t>
        <a:bodyPr/>
        <a:lstStyle/>
        <a:p>
          <a:endParaRPr lang="ru-RU"/>
        </a:p>
      </dgm:t>
    </dgm:pt>
    <dgm:pt modelId="{F45BA9BB-A94F-40D3-93DC-A7D9BB328172}">
      <dgm:prSet/>
      <dgm:spPr/>
      <dgm:t>
        <a:bodyPr/>
        <a:lstStyle/>
        <a:p>
          <a:pPr rtl="0"/>
          <a:r>
            <a:rPr lang="ru-RU" b="1" i="1" u="sng" baseline="0" dirty="0" smtClean="0"/>
            <a:t>Коммуникабельность и открытость: </a:t>
          </a:r>
        </a:p>
        <a:p>
          <a:pPr rtl="0"/>
          <a:r>
            <a:rPr lang="ru-RU" b="0" i="0" baseline="0" dirty="0" smtClean="0"/>
            <a:t>Тренер должен уметь устанавливать контакт, быть доступным для вопросов и создавать атмосферу доверия.</a:t>
          </a:r>
          <a:endParaRPr lang="ru-RU" dirty="0"/>
        </a:p>
      </dgm:t>
    </dgm:pt>
    <dgm:pt modelId="{61CE3E5D-37DB-4C21-9AF0-CD800CD7A666}" type="parTrans" cxnId="{EB619FE0-575B-4C2D-8627-8B2B650CA053}">
      <dgm:prSet/>
      <dgm:spPr/>
      <dgm:t>
        <a:bodyPr/>
        <a:lstStyle/>
        <a:p>
          <a:endParaRPr lang="ru-RU"/>
        </a:p>
      </dgm:t>
    </dgm:pt>
    <dgm:pt modelId="{BF323B8B-E275-4B9C-A325-1F38F169DD41}" type="sibTrans" cxnId="{EB619FE0-575B-4C2D-8627-8B2B650CA053}">
      <dgm:prSet/>
      <dgm:spPr/>
      <dgm:t>
        <a:bodyPr/>
        <a:lstStyle/>
        <a:p>
          <a:endParaRPr lang="ru-RU"/>
        </a:p>
      </dgm:t>
    </dgm:pt>
    <dgm:pt modelId="{7556D349-D999-4D9B-BB6F-22AA5CED7A71}">
      <dgm:prSet/>
      <dgm:spPr/>
      <dgm:t>
        <a:bodyPr/>
        <a:lstStyle/>
        <a:p>
          <a:pPr rtl="0"/>
          <a:r>
            <a:rPr lang="ru-RU" b="1" i="1" u="sng" baseline="0" dirty="0" smtClean="0"/>
            <a:t>Стрессоустойчивость и эмоциональная стабильность:</a:t>
          </a:r>
          <a:r>
            <a:rPr lang="ru-RU" b="0" i="0" baseline="0" dirty="0" smtClean="0"/>
            <a:t> </a:t>
          </a:r>
        </a:p>
        <a:p>
          <a:pPr rtl="0"/>
          <a:r>
            <a:rPr lang="ru-RU" b="0" i="0" baseline="0" dirty="0" smtClean="0"/>
            <a:t>Работа в ПНИ эмоционально </a:t>
          </a:r>
          <a:r>
            <a:rPr lang="ru-RU" b="0" i="0" baseline="0" dirty="0" err="1" smtClean="0"/>
            <a:t>истощительна</a:t>
          </a:r>
          <a:r>
            <a:rPr lang="ru-RU" b="0" i="0" baseline="0" dirty="0" smtClean="0"/>
            <a:t>. Тренер должен уметь сохранять спокойствие и профессионализм в сложных ситуациях.</a:t>
          </a:r>
          <a:endParaRPr lang="ru-RU" dirty="0"/>
        </a:p>
      </dgm:t>
    </dgm:pt>
    <dgm:pt modelId="{22024883-B7A0-4F42-A321-8C1FA7676679}" type="parTrans" cxnId="{7E4857D1-4ED2-46A1-B945-7A0D1B9096B3}">
      <dgm:prSet/>
      <dgm:spPr/>
      <dgm:t>
        <a:bodyPr/>
        <a:lstStyle/>
        <a:p>
          <a:endParaRPr lang="ru-RU"/>
        </a:p>
      </dgm:t>
    </dgm:pt>
    <dgm:pt modelId="{DBF612EF-15DB-42E5-92F3-7CD7C3D6E74E}" type="sibTrans" cxnId="{7E4857D1-4ED2-46A1-B945-7A0D1B9096B3}">
      <dgm:prSet/>
      <dgm:spPr/>
      <dgm:t>
        <a:bodyPr/>
        <a:lstStyle/>
        <a:p>
          <a:endParaRPr lang="ru-RU"/>
        </a:p>
      </dgm:t>
    </dgm:pt>
    <dgm:pt modelId="{A1604DA0-2B6A-4028-8294-F4EB0DEA427A}">
      <dgm:prSet/>
      <dgm:spPr/>
      <dgm:t>
        <a:bodyPr/>
        <a:lstStyle/>
        <a:p>
          <a:pPr rtl="0"/>
          <a:r>
            <a:rPr lang="ru-RU" b="1" i="1" u="sng" baseline="0" dirty="0" smtClean="0"/>
            <a:t>Лидерские качества и организаторские способности:</a:t>
          </a:r>
          <a:r>
            <a:rPr lang="ru-RU" b="0" i="0" baseline="0" dirty="0" smtClean="0"/>
            <a:t> </a:t>
          </a:r>
        </a:p>
        <a:p>
          <a:pPr rtl="0"/>
          <a:r>
            <a:rPr lang="ru-RU" b="0" i="0" baseline="0" dirty="0" smtClean="0"/>
            <a:t>Способность вести за собой группу, поддерживать дисциплину и мотивировать людей к действию.</a:t>
          </a:r>
          <a:endParaRPr lang="ru-RU" dirty="0"/>
        </a:p>
      </dgm:t>
    </dgm:pt>
    <dgm:pt modelId="{193C2199-27F0-49BA-8C0C-CD3075E92CA0}" type="parTrans" cxnId="{15929E7D-82CE-4025-B81A-4FFFF67632F2}">
      <dgm:prSet/>
      <dgm:spPr/>
      <dgm:t>
        <a:bodyPr/>
        <a:lstStyle/>
        <a:p>
          <a:endParaRPr lang="ru-RU"/>
        </a:p>
      </dgm:t>
    </dgm:pt>
    <dgm:pt modelId="{5232EA1A-4774-4B54-BA1B-6CEB73D6573A}" type="sibTrans" cxnId="{15929E7D-82CE-4025-B81A-4FFFF67632F2}">
      <dgm:prSet/>
      <dgm:spPr/>
      <dgm:t>
        <a:bodyPr/>
        <a:lstStyle/>
        <a:p>
          <a:endParaRPr lang="ru-RU"/>
        </a:p>
      </dgm:t>
    </dgm:pt>
    <dgm:pt modelId="{087D05F9-FFFE-4FD1-83E4-D64416B22FD7}">
      <dgm:prSet/>
      <dgm:spPr/>
      <dgm:t>
        <a:bodyPr/>
        <a:lstStyle/>
        <a:p>
          <a:pPr rtl="0"/>
          <a:r>
            <a:rPr lang="ru-RU" b="1" i="1" u="sng" baseline="0" dirty="0" smtClean="0"/>
            <a:t>Креативность и гибкость:</a:t>
          </a:r>
          <a:r>
            <a:rPr lang="ru-RU" b="0" i="1" u="sng" baseline="0" dirty="0" smtClean="0"/>
            <a:t> </a:t>
          </a:r>
        </a:p>
        <a:p>
          <a:pPr rtl="0"/>
          <a:r>
            <a:rPr lang="ru-RU" b="0" i="0" baseline="0" dirty="0" smtClean="0"/>
            <a:t>Умение адаптировать программу "на ходу" под нужды конкретной группы, использовать нестандартные подходы к обучению.</a:t>
          </a:r>
          <a:endParaRPr lang="ru-RU" dirty="0"/>
        </a:p>
      </dgm:t>
    </dgm:pt>
    <dgm:pt modelId="{5D6129A6-41E9-4B91-9C0F-19302A6BF7AE}" type="parTrans" cxnId="{A2E98382-DAB0-4FF2-9688-C4A129C933D8}">
      <dgm:prSet/>
      <dgm:spPr/>
      <dgm:t>
        <a:bodyPr/>
        <a:lstStyle/>
        <a:p>
          <a:endParaRPr lang="ru-RU"/>
        </a:p>
      </dgm:t>
    </dgm:pt>
    <dgm:pt modelId="{19DEC402-88EF-45AB-8D56-697C80F52225}" type="sibTrans" cxnId="{A2E98382-DAB0-4FF2-9688-C4A129C933D8}">
      <dgm:prSet/>
      <dgm:spPr/>
      <dgm:t>
        <a:bodyPr/>
        <a:lstStyle/>
        <a:p>
          <a:endParaRPr lang="ru-RU"/>
        </a:p>
      </dgm:t>
    </dgm:pt>
    <dgm:pt modelId="{856A9B36-5E4D-47F2-8207-2EDD2C7C1A4B}" type="pres">
      <dgm:prSet presAssocID="{D7539498-7FF4-472A-AFFF-A2C71F87DF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AE952A-F3FE-4C8D-BD9E-15E6F3DB87B0}" type="pres">
      <dgm:prSet presAssocID="{05828FAC-D03A-46BD-9E16-FD2147FF7C8B}" presName="linNode" presStyleCnt="0"/>
      <dgm:spPr/>
    </dgm:pt>
    <dgm:pt modelId="{9A825419-D0E3-4C4B-89C1-800AABD1F0E4}" type="pres">
      <dgm:prSet presAssocID="{05828FAC-D03A-46BD-9E16-FD2147FF7C8B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84E49-5897-41DA-9301-8512EA8A78EC}" type="pres">
      <dgm:prSet presAssocID="{E096A8E3-0764-4088-8F47-6D8E76F6061E}" presName="sp" presStyleCnt="0"/>
      <dgm:spPr/>
    </dgm:pt>
    <dgm:pt modelId="{6456CEDA-7EBA-45B2-9C4F-A48F62A239C5}" type="pres">
      <dgm:prSet presAssocID="{F45BA9BB-A94F-40D3-93DC-A7D9BB328172}" presName="linNode" presStyleCnt="0"/>
      <dgm:spPr/>
    </dgm:pt>
    <dgm:pt modelId="{E0C4FD26-A75D-4446-B449-34E5263B4F43}" type="pres">
      <dgm:prSet presAssocID="{F45BA9BB-A94F-40D3-93DC-A7D9BB328172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F1629-C034-42A9-9280-CE04B3B65E8D}" type="pres">
      <dgm:prSet presAssocID="{BF323B8B-E275-4B9C-A325-1F38F169DD41}" presName="sp" presStyleCnt="0"/>
      <dgm:spPr/>
    </dgm:pt>
    <dgm:pt modelId="{76D7544D-4990-4CB5-B906-9C415D2A8E9E}" type="pres">
      <dgm:prSet presAssocID="{7556D349-D999-4D9B-BB6F-22AA5CED7A71}" presName="linNode" presStyleCnt="0"/>
      <dgm:spPr/>
    </dgm:pt>
    <dgm:pt modelId="{8E6C4441-AF0E-4199-A0F9-CD9358A304D7}" type="pres">
      <dgm:prSet presAssocID="{7556D349-D999-4D9B-BB6F-22AA5CED7A71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F2760A-34FF-4003-A8D3-74B1582E5678}" type="pres">
      <dgm:prSet presAssocID="{DBF612EF-15DB-42E5-92F3-7CD7C3D6E74E}" presName="sp" presStyleCnt="0"/>
      <dgm:spPr/>
    </dgm:pt>
    <dgm:pt modelId="{B4815DF6-4C51-4C19-A4AD-CC3DBC85AA36}" type="pres">
      <dgm:prSet presAssocID="{A1604DA0-2B6A-4028-8294-F4EB0DEA427A}" presName="linNode" presStyleCnt="0"/>
      <dgm:spPr/>
    </dgm:pt>
    <dgm:pt modelId="{04E0BCE6-F38D-4E77-874A-42AEAABAE618}" type="pres">
      <dgm:prSet presAssocID="{A1604DA0-2B6A-4028-8294-F4EB0DEA427A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342512-E751-4C7F-B62F-F6C4236F2080}" type="pres">
      <dgm:prSet presAssocID="{5232EA1A-4774-4B54-BA1B-6CEB73D6573A}" presName="sp" presStyleCnt="0"/>
      <dgm:spPr/>
    </dgm:pt>
    <dgm:pt modelId="{A845C71F-599B-4575-BAE6-2EE220CFCCBD}" type="pres">
      <dgm:prSet presAssocID="{087D05F9-FFFE-4FD1-83E4-D64416B22FD7}" presName="linNode" presStyleCnt="0"/>
      <dgm:spPr/>
    </dgm:pt>
    <dgm:pt modelId="{766EC809-1FED-4B55-A99A-BE9A1918BA1A}" type="pres">
      <dgm:prSet presAssocID="{087D05F9-FFFE-4FD1-83E4-D64416B22FD7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FCC6E1-E48D-45C4-8895-910D7E064C10}" type="presOf" srcId="{087D05F9-FFFE-4FD1-83E4-D64416B22FD7}" destId="{766EC809-1FED-4B55-A99A-BE9A1918BA1A}" srcOrd="0" destOrd="0" presId="urn:microsoft.com/office/officeart/2005/8/layout/vList5"/>
    <dgm:cxn modelId="{E4BB0996-505B-4FA7-B578-69687C7C1D46}" type="presOf" srcId="{F45BA9BB-A94F-40D3-93DC-A7D9BB328172}" destId="{E0C4FD26-A75D-4446-B449-34E5263B4F43}" srcOrd="0" destOrd="0" presId="urn:microsoft.com/office/officeart/2005/8/layout/vList5"/>
    <dgm:cxn modelId="{7E4857D1-4ED2-46A1-B945-7A0D1B9096B3}" srcId="{D7539498-7FF4-472A-AFFF-A2C71F87DF8D}" destId="{7556D349-D999-4D9B-BB6F-22AA5CED7A71}" srcOrd="2" destOrd="0" parTransId="{22024883-B7A0-4F42-A321-8C1FA7676679}" sibTransId="{DBF612EF-15DB-42E5-92F3-7CD7C3D6E74E}"/>
    <dgm:cxn modelId="{EB619FE0-575B-4C2D-8627-8B2B650CA053}" srcId="{D7539498-7FF4-472A-AFFF-A2C71F87DF8D}" destId="{F45BA9BB-A94F-40D3-93DC-A7D9BB328172}" srcOrd="1" destOrd="0" parTransId="{61CE3E5D-37DB-4C21-9AF0-CD800CD7A666}" sibTransId="{BF323B8B-E275-4B9C-A325-1F38F169DD41}"/>
    <dgm:cxn modelId="{15929E7D-82CE-4025-B81A-4FFFF67632F2}" srcId="{D7539498-7FF4-472A-AFFF-A2C71F87DF8D}" destId="{A1604DA0-2B6A-4028-8294-F4EB0DEA427A}" srcOrd="3" destOrd="0" parTransId="{193C2199-27F0-49BA-8C0C-CD3075E92CA0}" sibTransId="{5232EA1A-4774-4B54-BA1B-6CEB73D6573A}"/>
    <dgm:cxn modelId="{2331EBE1-8AFB-4618-BB9B-8417FE64B37F}" type="presOf" srcId="{A1604DA0-2B6A-4028-8294-F4EB0DEA427A}" destId="{04E0BCE6-F38D-4E77-874A-42AEAABAE618}" srcOrd="0" destOrd="0" presId="urn:microsoft.com/office/officeart/2005/8/layout/vList5"/>
    <dgm:cxn modelId="{A2E98382-DAB0-4FF2-9688-C4A129C933D8}" srcId="{D7539498-7FF4-472A-AFFF-A2C71F87DF8D}" destId="{087D05F9-FFFE-4FD1-83E4-D64416B22FD7}" srcOrd="4" destOrd="0" parTransId="{5D6129A6-41E9-4B91-9C0F-19302A6BF7AE}" sibTransId="{19DEC402-88EF-45AB-8D56-697C80F52225}"/>
    <dgm:cxn modelId="{B2888257-D5E9-4F45-A73C-D94D87611B11}" type="presOf" srcId="{D7539498-7FF4-472A-AFFF-A2C71F87DF8D}" destId="{856A9B36-5E4D-47F2-8207-2EDD2C7C1A4B}" srcOrd="0" destOrd="0" presId="urn:microsoft.com/office/officeart/2005/8/layout/vList5"/>
    <dgm:cxn modelId="{CE9A5A7C-2A6D-47F3-8561-8FA04713E300}" type="presOf" srcId="{7556D349-D999-4D9B-BB6F-22AA5CED7A71}" destId="{8E6C4441-AF0E-4199-A0F9-CD9358A304D7}" srcOrd="0" destOrd="0" presId="urn:microsoft.com/office/officeart/2005/8/layout/vList5"/>
    <dgm:cxn modelId="{7B14F60C-DD14-42EC-8328-D692B3C1D37B}" srcId="{D7539498-7FF4-472A-AFFF-A2C71F87DF8D}" destId="{05828FAC-D03A-46BD-9E16-FD2147FF7C8B}" srcOrd="0" destOrd="0" parTransId="{DC54CDC4-E683-4322-B4E8-5FA77B149CCF}" sibTransId="{E096A8E3-0764-4088-8F47-6D8E76F6061E}"/>
    <dgm:cxn modelId="{EC87BC02-E505-48F5-8213-407FD3478077}" type="presOf" srcId="{05828FAC-D03A-46BD-9E16-FD2147FF7C8B}" destId="{9A825419-D0E3-4C4B-89C1-800AABD1F0E4}" srcOrd="0" destOrd="0" presId="urn:microsoft.com/office/officeart/2005/8/layout/vList5"/>
    <dgm:cxn modelId="{00F38D89-96BC-4A0B-89B4-9271F7D7E6FE}" type="presParOf" srcId="{856A9B36-5E4D-47F2-8207-2EDD2C7C1A4B}" destId="{F5AE952A-F3FE-4C8D-BD9E-15E6F3DB87B0}" srcOrd="0" destOrd="0" presId="urn:microsoft.com/office/officeart/2005/8/layout/vList5"/>
    <dgm:cxn modelId="{DCDE2206-7FC6-4584-8C8B-0C4C88CD5161}" type="presParOf" srcId="{F5AE952A-F3FE-4C8D-BD9E-15E6F3DB87B0}" destId="{9A825419-D0E3-4C4B-89C1-800AABD1F0E4}" srcOrd="0" destOrd="0" presId="urn:microsoft.com/office/officeart/2005/8/layout/vList5"/>
    <dgm:cxn modelId="{91A4EF43-815D-4909-AB8E-512DF1FDAF69}" type="presParOf" srcId="{856A9B36-5E4D-47F2-8207-2EDD2C7C1A4B}" destId="{47284E49-5897-41DA-9301-8512EA8A78EC}" srcOrd="1" destOrd="0" presId="urn:microsoft.com/office/officeart/2005/8/layout/vList5"/>
    <dgm:cxn modelId="{DB8C0B8A-011E-4092-B61E-F0F79460A946}" type="presParOf" srcId="{856A9B36-5E4D-47F2-8207-2EDD2C7C1A4B}" destId="{6456CEDA-7EBA-45B2-9C4F-A48F62A239C5}" srcOrd="2" destOrd="0" presId="urn:microsoft.com/office/officeart/2005/8/layout/vList5"/>
    <dgm:cxn modelId="{085C9C91-53B0-48B3-A6BE-1016B2BAE94D}" type="presParOf" srcId="{6456CEDA-7EBA-45B2-9C4F-A48F62A239C5}" destId="{E0C4FD26-A75D-4446-B449-34E5263B4F43}" srcOrd="0" destOrd="0" presId="urn:microsoft.com/office/officeart/2005/8/layout/vList5"/>
    <dgm:cxn modelId="{CE36E2C3-BC74-484D-B870-9A26F20DA297}" type="presParOf" srcId="{856A9B36-5E4D-47F2-8207-2EDD2C7C1A4B}" destId="{360F1629-C034-42A9-9280-CE04B3B65E8D}" srcOrd="3" destOrd="0" presId="urn:microsoft.com/office/officeart/2005/8/layout/vList5"/>
    <dgm:cxn modelId="{ACCB4546-5D7B-464A-97B4-26BF1B6E694A}" type="presParOf" srcId="{856A9B36-5E4D-47F2-8207-2EDD2C7C1A4B}" destId="{76D7544D-4990-4CB5-B906-9C415D2A8E9E}" srcOrd="4" destOrd="0" presId="urn:microsoft.com/office/officeart/2005/8/layout/vList5"/>
    <dgm:cxn modelId="{649D8DAC-8378-44A6-83A2-90D05A8044BF}" type="presParOf" srcId="{76D7544D-4990-4CB5-B906-9C415D2A8E9E}" destId="{8E6C4441-AF0E-4199-A0F9-CD9358A304D7}" srcOrd="0" destOrd="0" presId="urn:microsoft.com/office/officeart/2005/8/layout/vList5"/>
    <dgm:cxn modelId="{459DB067-9142-4CA1-B3B8-02696849E7F5}" type="presParOf" srcId="{856A9B36-5E4D-47F2-8207-2EDD2C7C1A4B}" destId="{D1F2760A-34FF-4003-A8D3-74B1582E5678}" srcOrd="5" destOrd="0" presId="urn:microsoft.com/office/officeart/2005/8/layout/vList5"/>
    <dgm:cxn modelId="{0294B678-336C-4C02-8A9F-EF45D1BA4B8A}" type="presParOf" srcId="{856A9B36-5E4D-47F2-8207-2EDD2C7C1A4B}" destId="{B4815DF6-4C51-4C19-A4AD-CC3DBC85AA36}" srcOrd="6" destOrd="0" presId="urn:microsoft.com/office/officeart/2005/8/layout/vList5"/>
    <dgm:cxn modelId="{B8EB4AA4-2221-4AC8-81D8-E245832A7445}" type="presParOf" srcId="{B4815DF6-4C51-4C19-A4AD-CC3DBC85AA36}" destId="{04E0BCE6-F38D-4E77-874A-42AEAABAE618}" srcOrd="0" destOrd="0" presId="urn:microsoft.com/office/officeart/2005/8/layout/vList5"/>
    <dgm:cxn modelId="{6FE3E630-8B72-4666-BA9C-EB585818D264}" type="presParOf" srcId="{856A9B36-5E4D-47F2-8207-2EDD2C7C1A4B}" destId="{6A342512-E751-4C7F-B62F-F6C4236F2080}" srcOrd="7" destOrd="0" presId="urn:microsoft.com/office/officeart/2005/8/layout/vList5"/>
    <dgm:cxn modelId="{DF86CFF4-2B22-40FA-A2D1-D38D541E97BE}" type="presParOf" srcId="{856A9B36-5E4D-47F2-8207-2EDD2C7C1A4B}" destId="{A845C71F-599B-4575-BAE6-2EE220CFCCBD}" srcOrd="8" destOrd="0" presId="urn:microsoft.com/office/officeart/2005/8/layout/vList5"/>
    <dgm:cxn modelId="{A041E4BD-CA45-41C7-AAF2-821669B15FF0}" type="presParOf" srcId="{A845C71F-599B-4575-BAE6-2EE220CFCCBD}" destId="{766EC809-1FED-4B55-A99A-BE9A1918BA1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BD1708-0D0A-4EA1-B54E-CD728DBD62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9BE0A-824D-474E-ACC9-67018748F132}">
      <dgm:prSet/>
      <dgm:spPr/>
      <dgm:t>
        <a:bodyPr/>
        <a:lstStyle/>
        <a:p>
          <a:pPr rtl="0"/>
          <a:r>
            <a:rPr lang="ru-RU" b="1" i="0" baseline="0" dirty="0" smtClean="0"/>
            <a:t>Желание изменить систему к лучшему:</a:t>
          </a:r>
          <a:r>
            <a:rPr lang="ru-RU" b="0" i="0" baseline="0" dirty="0" smtClean="0"/>
            <a:t> </a:t>
          </a:r>
        </a:p>
        <a:p>
          <a:pPr rtl="0"/>
          <a:r>
            <a:rPr lang="ru-RU" b="0" i="0" baseline="0" dirty="0" smtClean="0"/>
            <a:t>Самая сильная мотивация — это искренняя вера в </a:t>
          </a:r>
          <a:r>
            <a:rPr lang="ru-RU" b="0" i="0" baseline="0" dirty="0" err="1" smtClean="0"/>
            <a:t>гуманизацию</a:t>
          </a:r>
          <a:r>
            <a:rPr lang="ru-RU" b="0" i="0" baseline="0" dirty="0" smtClean="0"/>
            <a:t> системы интернатов, улучшение качества жизни проживающих и повышение квалификации коллег.</a:t>
          </a:r>
          <a:endParaRPr lang="ru-RU" dirty="0"/>
        </a:p>
      </dgm:t>
    </dgm:pt>
    <dgm:pt modelId="{BA54269B-0FEF-423E-8C26-EDE11DFDDC7F}" type="parTrans" cxnId="{AC3A05F4-CEEB-4298-B38A-0CAA7391B2A6}">
      <dgm:prSet/>
      <dgm:spPr/>
      <dgm:t>
        <a:bodyPr/>
        <a:lstStyle/>
        <a:p>
          <a:endParaRPr lang="ru-RU"/>
        </a:p>
      </dgm:t>
    </dgm:pt>
    <dgm:pt modelId="{F6A60FDC-AE3D-442D-9ABC-BADF9D93AE9B}" type="sibTrans" cxnId="{AC3A05F4-CEEB-4298-B38A-0CAA7391B2A6}">
      <dgm:prSet/>
      <dgm:spPr/>
      <dgm:t>
        <a:bodyPr/>
        <a:lstStyle/>
        <a:p>
          <a:endParaRPr lang="ru-RU"/>
        </a:p>
      </dgm:t>
    </dgm:pt>
    <dgm:pt modelId="{036DB1CC-12EF-43F1-96B0-4591678EB872}">
      <dgm:prSet/>
      <dgm:spPr/>
      <dgm:t>
        <a:bodyPr/>
        <a:lstStyle/>
        <a:p>
          <a:pPr rtl="0"/>
          <a:r>
            <a:rPr lang="ru-RU" b="1" i="0" baseline="0" dirty="0" smtClean="0"/>
            <a:t>Ориентация на развитие:</a:t>
          </a:r>
          <a:r>
            <a:rPr lang="ru-RU" b="0" i="0" baseline="0" dirty="0" smtClean="0"/>
            <a:t> </a:t>
          </a:r>
        </a:p>
        <a:p>
          <a:pPr rtl="0"/>
          <a:r>
            <a:rPr lang="ru-RU" b="0" i="0" baseline="0" dirty="0" smtClean="0"/>
            <a:t>Стремление к постоянному самообразованию и внедрению лучших мировых практик.</a:t>
          </a:r>
          <a:endParaRPr lang="ru-RU" dirty="0"/>
        </a:p>
      </dgm:t>
    </dgm:pt>
    <dgm:pt modelId="{C4562723-F81E-40B4-B4E2-DF96D89C9019}" type="parTrans" cxnId="{D4D24724-48C5-422B-8E17-80B8DB026BC4}">
      <dgm:prSet/>
      <dgm:spPr/>
      <dgm:t>
        <a:bodyPr/>
        <a:lstStyle/>
        <a:p>
          <a:endParaRPr lang="ru-RU"/>
        </a:p>
      </dgm:t>
    </dgm:pt>
    <dgm:pt modelId="{1011DDF7-E3A7-454C-8AD9-A32662D4B4FB}" type="sibTrans" cxnId="{D4D24724-48C5-422B-8E17-80B8DB026BC4}">
      <dgm:prSet/>
      <dgm:spPr/>
      <dgm:t>
        <a:bodyPr/>
        <a:lstStyle/>
        <a:p>
          <a:endParaRPr lang="ru-RU"/>
        </a:p>
      </dgm:t>
    </dgm:pt>
    <dgm:pt modelId="{59236D53-C141-417D-8A9E-1564A61A773B}">
      <dgm:prSet/>
      <dgm:spPr/>
      <dgm:t>
        <a:bodyPr/>
        <a:lstStyle/>
        <a:p>
          <a:pPr rtl="0"/>
          <a:r>
            <a:rPr lang="ru-RU" b="1" i="0" baseline="0" dirty="0" smtClean="0"/>
            <a:t>Удовлетворение от помощи другим:</a:t>
          </a:r>
          <a:r>
            <a:rPr lang="ru-RU" b="0" i="0" baseline="0" dirty="0" smtClean="0"/>
            <a:t> </a:t>
          </a:r>
        </a:p>
        <a:p>
          <a:pPr rtl="0"/>
          <a:r>
            <a:rPr lang="ru-RU" b="0" i="0" baseline="0" dirty="0" smtClean="0"/>
            <a:t>Глубокая личная мотивация видеть конкретные результаты своей работы — улучшение состояния подопечных и повышение профессионализма коллег.</a:t>
          </a:r>
          <a:endParaRPr lang="ru-RU" dirty="0"/>
        </a:p>
      </dgm:t>
    </dgm:pt>
    <dgm:pt modelId="{1F33ABFC-AB5F-4792-A069-EE90B4E3A5B9}" type="parTrans" cxnId="{5FD2995E-D8C1-4284-85C8-DFE73C97D705}">
      <dgm:prSet/>
      <dgm:spPr/>
      <dgm:t>
        <a:bodyPr/>
        <a:lstStyle/>
        <a:p>
          <a:endParaRPr lang="ru-RU"/>
        </a:p>
      </dgm:t>
    </dgm:pt>
    <dgm:pt modelId="{35DA5A86-9F04-413C-936E-9816E6BF264E}" type="sibTrans" cxnId="{5FD2995E-D8C1-4284-85C8-DFE73C97D705}">
      <dgm:prSet/>
      <dgm:spPr/>
      <dgm:t>
        <a:bodyPr/>
        <a:lstStyle/>
        <a:p>
          <a:endParaRPr lang="ru-RU"/>
        </a:p>
      </dgm:t>
    </dgm:pt>
    <dgm:pt modelId="{7BE1C08C-3EA5-4DD5-9C73-04410B7AC817}" type="pres">
      <dgm:prSet presAssocID="{20BD1708-0D0A-4EA1-B54E-CD728DBD62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DE4444-2595-41DA-AAC0-DEB4F8AC3D04}" type="pres">
      <dgm:prSet presAssocID="{1579BE0A-824D-474E-ACC9-67018748F132}" presName="linNode" presStyleCnt="0"/>
      <dgm:spPr/>
    </dgm:pt>
    <dgm:pt modelId="{4D1D81A1-5F47-463E-82AE-61C06616988F}" type="pres">
      <dgm:prSet presAssocID="{1579BE0A-824D-474E-ACC9-67018748F13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88376-B59E-4B63-B68F-FC2C83B18971}" type="pres">
      <dgm:prSet presAssocID="{F6A60FDC-AE3D-442D-9ABC-BADF9D93AE9B}" presName="sp" presStyleCnt="0"/>
      <dgm:spPr/>
    </dgm:pt>
    <dgm:pt modelId="{A1586B13-CA1A-46D9-8DE6-2F32C8DF3266}" type="pres">
      <dgm:prSet presAssocID="{036DB1CC-12EF-43F1-96B0-4591678EB872}" presName="linNode" presStyleCnt="0"/>
      <dgm:spPr/>
    </dgm:pt>
    <dgm:pt modelId="{8F91A5BE-1100-41DF-8935-D57B9BDB0C64}" type="pres">
      <dgm:prSet presAssocID="{036DB1CC-12EF-43F1-96B0-4591678EB87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98832F-320A-4262-9EA3-CDEFB68DF17F}" type="pres">
      <dgm:prSet presAssocID="{1011DDF7-E3A7-454C-8AD9-A32662D4B4FB}" presName="sp" presStyleCnt="0"/>
      <dgm:spPr/>
    </dgm:pt>
    <dgm:pt modelId="{C7E32927-F6BE-4BBE-8FDB-A1935B3C3F7D}" type="pres">
      <dgm:prSet presAssocID="{59236D53-C141-417D-8A9E-1564A61A773B}" presName="linNode" presStyleCnt="0"/>
      <dgm:spPr/>
    </dgm:pt>
    <dgm:pt modelId="{3CFAD1A4-7E24-44F5-A8E7-4B0F9376B8E1}" type="pres">
      <dgm:prSet presAssocID="{59236D53-C141-417D-8A9E-1564A61A773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3A05F4-CEEB-4298-B38A-0CAA7391B2A6}" srcId="{20BD1708-0D0A-4EA1-B54E-CD728DBD6293}" destId="{1579BE0A-824D-474E-ACC9-67018748F132}" srcOrd="0" destOrd="0" parTransId="{BA54269B-0FEF-423E-8C26-EDE11DFDDC7F}" sibTransId="{F6A60FDC-AE3D-442D-9ABC-BADF9D93AE9B}"/>
    <dgm:cxn modelId="{D4D24724-48C5-422B-8E17-80B8DB026BC4}" srcId="{20BD1708-0D0A-4EA1-B54E-CD728DBD6293}" destId="{036DB1CC-12EF-43F1-96B0-4591678EB872}" srcOrd="1" destOrd="0" parTransId="{C4562723-F81E-40B4-B4E2-DF96D89C9019}" sibTransId="{1011DDF7-E3A7-454C-8AD9-A32662D4B4FB}"/>
    <dgm:cxn modelId="{66FA3C4F-7C56-4035-96D6-3E47CE00C3BF}" type="presOf" srcId="{036DB1CC-12EF-43F1-96B0-4591678EB872}" destId="{8F91A5BE-1100-41DF-8935-D57B9BDB0C64}" srcOrd="0" destOrd="0" presId="urn:microsoft.com/office/officeart/2005/8/layout/vList5"/>
    <dgm:cxn modelId="{0740CCF8-2CE8-4C89-BF17-B5F93AB1C23F}" type="presOf" srcId="{59236D53-C141-417D-8A9E-1564A61A773B}" destId="{3CFAD1A4-7E24-44F5-A8E7-4B0F9376B8E1}" srcOrd="0" destOrd="0" presId="urn:microsoft.com/office/officeart/2005/8/layout/vList5"/>
    <dgm:cxn modelId="{D8A48865-7638-4D06-8446-A57964ACBFDA}" type="presOf" srcId="{1579BE0A-824D-474E-ACC9-67018748F132}" destId="{4D1D81A1-5F47-463E-82AE-61C06616988F}" srcOrd="0" destOrd="0" presId="urn:microsoft.com/office/officeart/2005/8/layout/vList5"/>
    <dgm:cxn modelId="{5FD2995E-D8C1-4284-85C8-DFE73C97D705}" srcId="{20BD1708-0D0A-4EA1-B54E-CD728DBD6293}" destId="{59236D53-C141-417D-8A9E-1564A61A773B}" srcOrd="2" destOrd="0" parTransId="{1F33ABFC-AB5F-4792-A069-EE90B4E3A5B9}" sibTransId="{35DA5A86-9F04-413C-936E-9816E6BF264E}"/>
    <dgm:cxn modelId="{C6DBE8B8-BFBE-409C-84F3-519458283FDB}" type="presOf" srcId="{20BD1708-0D0A-4EA1-B54E-CD728DBD6293}" destId="{7BE1C08C-3EA5-4DD5-9C73-04410B7AC817}" srcOrd="0" destOrd="0" presId="urn:microsoft.com/office/officeart/2005/8/layout/vList5"/>
    <dgm:cxn modelId="{5EEB8EF7-1841-415C-86FA-F17A3A4A1275}" type="presParOf" srcId="{7BE1C08C-3EA5-4DD5-9C73-04410B7AC817}" destId="{9DDE4444-2595-41DA-AAC0-DEB4F8AC3D04}" srcOrd="0" destOrd="0" presId="urn:microsoft.com/office/officeart/2005/8/layout/vList5"/>
    <dgm:cxn modelId="{CBEA0A20-A286-4085-B589-932CB2C17D59}" type="presParOf" srcId="{9DDE4444-2595-41DA-AAC0-DEB4F8AC3D04}" destId="{4D1D81A1-5F47-463E-82AE-61C06616988F}" srcOrd="0" destOrd="0" presId="urn:microsoft.com/office/officeart/2005/8/layout/vList5"/>
    <dgm:cxn modelId="{CE02C014-2A74-4C7D-A5FF-4D3E4F7617D2}" type="presParOf" srcId="{7BE1C08C-3EA5-4DD5-9C73-04410B7AC817}" destId="{2B488376-B59E-4B63-B68F-FC2C83B18971}" srcOrd="1" destOrd="0" presId="urn:microsoft.com/office/officeart/2005/8/layout/vList5"/>
    <dgm:cxn modelId="{EAD35E93-7C50-49A7-8EBB-4931E96CF7E6}" type="presParOf" srcId="{7BE1C08C-3EA5-4DD5-9C73-04410B7AC817}" destId="{A1586B13-CA1A-46D9-8DE6-2F32C8DF3266}" srcOrd="2" destOrd="0" presId="urn:microsoft.com/office/officeart/2005/8/layout/vList5"/>
    <dgm:cxn modelId="{6E7FF69C-3500-4F32-BB03-4117C202B861}" type="presParOf" srcId="{A1586B13-CA1A-46D9-8DE6-2F32C8DF3266}" destId="{8F91A5BE-1100-41DF-8935-D57B9BDB0C64}" srcOrd="0" destOrd="0" presId="urn:microsoft.com/office/officeart/2005/8/layout/vList5"/>
    <dgm:cxn modelId="{DC9EADE9-E65B-46AC-8B62-BCFE1F3E34C1}" type="presParOf" srcId="{7BE1C08C-3EA5-4DD5-9C73-04410B7AC817}" destId="{4F98832F-320A-4262-9EA3-CDEFB68DF17F}" srcOrd="3" destOrd="0" presId="urn:microsoft.com/office/officeart/2005/8/layout/vList5"/>
    <dgm:cxn modelId="{639E4E91-E786-401D-97D8-0B37173AB4C7}" type="presParOf" srcId="{7BE1C08C-3EA5-4DD5-9C73-04410B7AC817}" destId="{C7E32927-F6BE-4BBE-8FDB-A1935B3C3F7D}" srcOrd="4" destOrd="0" presId="urn:microsoft.com/office/officeart/2005/8/layout/vList5"/>
    <dgm:cxn modelId="{5376531E-43D1-4754-8914-B4E13F09BDEE}" type="presParOf" srcId="{C7E32927-F6BE-4BBE-8FDB-A1935B3C3F7D}" destId="{3CFAD1A4-7E24-44F5-A8E7-4B0F9376B8E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3E278E-59BA-47B6-BF45-5356FBBCF14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549A037-FB6F-4D89-ABDC-C76E353E2CF8}">
      <dgm:prSet/>
      <dgm:spPr/>
      <dgm:t>
        <a:bodyPr/>
        <a:lstStyle/>
        <a:p>
          <a:pPr rtl="0"/>
          <a:r>
            <a:rPr lang="ru-RU" dirty="0" smtClean="0"/>
            <a:t>Особенно полезным оказалось использование ролевых игр, разбор реальных кейсов из практики вместо классических лекций. </a:t>
          </a:r>
          <a:endParaRPr lang="ru-RU" dirty="0"/>
        </a:p>
      </dgm:t>
    </dgm:pt>
    <dgm:pt modelId="{EE8FA180-3013-455A-BE6E-9C132A872CAA}" type="parTrans" cxnId="{4C6303E3-C172-4593-B889-B0EC71A85D27}">
      <dgm:prSet/>
      <dgm:spPr/>
      <dgm:t>
        <a:bodyPr/>
        <a:lstStyle/>
        <a:p>
          <a:endParaRPr lang="ru-RU"/>
        </a:p>
      </dgm:t>
    </dgm:pt>
    <dgm:pt modelId="{A55C5227-1A9C-49D5-B0A3-D6D4BAA60E20}" type="sibTrans" cxnId="{4C6303E3-C172-4593-B889-B0EC71A85D27}">
      <dgm:prSet/>
      <dgm:spPr/>
      <dgm:t>
        <a:bodyPr/>
        <a:lstStyle/>
        <a:p>
          <a:endParaRPr lang="ru-RU"/>
        </a:p>
      </dgm:t>
    </dgm:pt>
    <dgm:pt modelId="{57A44260-84EC-44CF-BFC9-B808B73359F5}">
      <dgm:prSet/>
      <dgm:spPr/>
      <dgm:t>
        <a:bodyPr/>
        <a:lstStyle/>
        <a:p>
          <a:pPr rtl="0"/>
          <a:r>
            <a:rPr lang="ru-RU" dirty="0" smtClean="0"/>
            <a:t>Мы столкнулись со скепсисом некоторых сотрудников относительно возможности изменений у подопечных, необходимости перестройки привычных рабочих схем. </a:t>
          </a:r>
          <a:endParaRPr lang="ru-RU" dirty="0"/>
        </a:p>
      </dgm:t>
    </dgm:pt>
    <dgm:pt modelId="{315173C4-7687-4CCA-881E-0D6DB19DD782}" type="parTrans" cxnId="{6A474C31-7F43-41C5-AD9B-E2305B0CF810}">
      <dgm:prSet/>
      <dgm:spPr/>
      <dgm:t>
        <a:bodyPr/>
        <a:lstStyle/>
        <a:p>
          <a:endParaRPr lang="ru-RU"/>
        </a:p>
      </dgm:t>
    </dgm:pt>
    <dgm:pt modelId="{B5BFEB90-A2F8-420B-8AE3-DBE0E4C39308}" type="sibTrans" cxnId="{6A474C31-7F43-41C5-AD9B-E2305B0CF810}">
      <dgm:prSet/>
      <dgm:spPr/>
      <dgm:t>
        <a:bodyPr/>
        <a:lstStyle/>
        <a:p>
          <a:endParaRPr lang="ru-RU"/>
        </a:p>
      </dgm:t>
    </dgm:pt>
    <dgm:pt modelId="{51D641C5-654F-4430-82B6-C6773ADAE6BF}" type="pres">
      <dgm:prSet presAssocID="{023E278E-59BA-47B6-BF45-5356FBBCF14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B1A6C4-EE2A-459D-8B7B-456BD7B44DB7}" type="pres">
      <dgm:prSet presAssocID="{2549A037-FB6F-4D89-ABDC-C76E353E2CF8}" presName="circ1" presStyleLbl="vennNode1" presStyleIdx="0" presStyleCnt="2"/>
      <dgm:spPr/>
      <dgm:t>
        <a:bodyPr/>
        <a:lstStyle/>
        <a:p>
          <a:endParaRPr lang="ru-RU"/>
        </a:p>
      </dgm:t>
    </dgm:pt>
    <dgm:pt modelId="{1F8C1324-0985-4D9E-8979-C50AB51EBD6B}" type="pres">
      <dgm:prSet presAssocID="{2549A037-FB6F-4D89-ABDC-C76E353E2C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F47811-8931-4ED6-84E6-2F7055D7FB4B}" type="pres">
      <dgm:prSet presAssocID="{57A44260-84EC-44CF-BFC9-B808B73359F5}" presName="circ2" presStyleLbl="vennNode1" presStyleIdx="1" presStyleCnt="2"/>
      <dgm:spPr/>
      <dgm:t>
        <a:bodyPr/>
        <a:lstStyle/>
        <a:p>
          <a:endParaRPr lang="ru-RU"/>
        </a:p>
      </dgm:t>
    </dgm:pt>
    <dgm:pt modelId="{01BD243F-AA8F-4516-8E83-A85525C45409}" type="pres">
      <dgm:prSet presAssocID="{57A44260-84EC-44CF-BFC9-B808B73359F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6303E3-C172-4593-B889-B0EC71A85D27}" srcId="{023E278E-59BA-47B6-BF45-5356FBBCF144}" destId="{2549A037-FB6F-4D89-ABDC-C76E353E2CF8}" srcOrd="0" destOrd="0" parTransId="{EE8FA180-3013-455A-BE6E-9C132A872CAA}" sibTransId="{A55C5227-1A9C-49D5-B0A3-D6D4BAA60E20}"/>
    <dgm:cxn modelId="{A99E4E35-7654-44F0-AF7E-DF3B5AA56A18}" type="presOf" srcId="{2549A037-FB6F-4D89-ABDC-C76E353E2CF8}" destId="{C1B1A6C4-EE2A-459D-8B7B-456BD7B44DB7}" srcOrd="0" destOrd="0" presId="urn:microsoft.com/office/officeart/2005/8/layout/venn1"/>
    <dgm:cxn modelId="{8F0C725E-BC6A-45DA-95F6-5C6DE556AA4F}" type="presOf" srcId="{57A44260-84EC-44CF-BFC9-B808B73359F5}" destId="{01BD243F-AA8F-4516-8E83-A85525C45409}" srcOrd="1" destOrd="0" presId="urn:microsoft.com/office/officeart/2005/8/layout/venn1"/>
    <dgm:cxn modelId="{50161099-87F0-4986-9DA0-4E543DDA491C}" type="presOf" srcId="{023E278E-59BA-47B6-BF45-5356FBBCF144}" destId="{51D641C5-654F-4430-82B6-C6773ADAE6BF}" srcOrd="0" destOrd="0" presId="urn:microsoft.com/office/officeart/2005/8/layout/venn1"/>
    <dgm:cxn modelId="{6A474C31-7F43-41C5-AD9B-E2305B0CF810}" srcId="{023E278E-59BA-47B6-BF45-5356FBBCF144}" destId="{57A44260-84EC-44CF-BFC9-B808B73359F5}" srcOrd="1" destOrd="0" parTransId="{315173C4-7687-4CCA-881E-0D6DB19DD782}" sibTransId="{B5BFEB90-A2F8-420B-8AE3-DBE0E4C39308}"/>
    <dgm:cxn modelId="{A7214D89-21E6-43A6-B1CB-B697BF873EDA}" type="presOf" srcId="{2549A037-FB6F-4D89-ABDC-C76E353E2CF8}" destId="{1F8C1324-0985-4D9E-8979-C50AB51EBD6B}" srcOrd="1" destOrd="0" presId="urn:microsoft.com/office/officeart/2005/8/layout/venn1"/>
    <dgm:cxn modelId="{3C1D71F1-BE81-455D-873D-9FCCFF2B235C}" type="presOf" srcId="{57A44260-84EC-44CF-BFC9-B808B73359F5}" destId="{D9F47811-8931-4ED6-84E6-2F7055D7FB4B}" srcOrd="0" destOrd="0" presId="urn:microsoft.com/office/officeart/2005/8/layout/venn1"/>
    <dgm:cxn modelId="{B5AF64A2-6AC4-4B7F-A5B8-837983F1B5F9}" type="presParOf" srcId="{51D641C5-654F-4430-82B6-C6773ADAE6BF}" destId="{C1B1A6C4-EE2A-459D-8B7B-456BD7B44DB7}" srcOrd="0" destOrd="0" presId="urn:microsoft.com/office/officeart/2005/8/layout/venn1"/>
    <dgm:cxn modelId="{CB80BE62-3099-42A8-AE84-40D133A9EC27}" type="presParOf" srcId="{51D641C5-654F-4430-82B6-C6773ADAE6BF}" destId="{1F8C1324-0985-4D9E-8979-C50AB51EBD6B}" srcOrd="1" destOrd="0" presId="urn:microsoft.com/office/officeart/2005/8/layout/venn1"/>
    <dgm:cxn modelId="{1584F5ED-6A78-4DFA-A788-07A12A0DB9C1}" type="presParOf" srcId="{51D641C5-654F-4430-82B6-C6773ADAE6BF}" destId="{D9F47811-8931-4ED6-84E6-2F7055D7FB4B}" srcOrd="2" destOrd="0" presId="urn:microsoft.com/office/officeart/2005/8/layout/venn1"/>
    <dgm:cxn modelId="{4DA6D93E-F937-473A-A705-4D473CE7D022}" type="presParOf" srcId="{51D641C5-654F-4430-82B6-C6773ADAE6BF}" destId="{01BD243F-AA8F-4516-8E83-A85525C45409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A7E2C7-B6FE-4CB8-9EDA-1733791869F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C98144-E0B0-4D0E-8493-2AD53E82D83B}">
      <dgm:prSet custT="1"/>
      <dgm:spPr/>
      <dgm:t>
        <a:bodyPr/>
        <a:lstStyle/>
        <a:p>
          <a:pPr rtl="0"/>
          <a:r>
            <a:rPr lang="ru-RU" sz="1600" b="1" i="0" baseline="0" dirty="0" smtClean="0"/>
            <a:t>Высокий уровень мотивации к самостоятельности:</a:t>
          </a:r>
          <a:r>
            <a:rPr lang="ru-RU" sz="1400" b="0" i="0" baseline="0" dirty="0" smtClean="0"/>
            <a:t> </a:t>
          </a:r>
        </a:p>
        <a:p>
          <a:pPr rtl="0"/>
          <a:r>
            <a:rPr lang="ru-RU" sz="1400" b="0" i="0" baseline="0" dirty="0" smtClean="0"/>
            <a:t>Многие жители, которых мы привыкли считать пассивными, проявили огромное желание участвовать в обсуждениях, касающихся их прав и бытовых навыков. Они хотят контролировать свою жизнь гораздо больше, чем мы предполагали.</a:t>
          </a:r>
          <a:endParaRPr lang="ru-RU" sz="1400" dirty="0"/>
        </a:p>
      </dgm:t>
    </dgm:pt>
    <dgm:pt modelId="{3744B886-535B-43ED-A9EE-56806B7D8137}" type="parTrans" cxnId="{3FC1C685-FACC-47F3-9BED-36F3E9350437}">
      <dgm:prSet/>
      <dgm:spPr/>
      <dgm:t>
        <a:bodyPr/>
        <a:lstStyle/>
        <a:p>
          <a:endParaRPr lang="ru-RU"/>
        </a:p>
      </dgm:t>
    </dgm:pt>
    <dgm:pt modelId="{166C85DE-8065-4F81-A542-D5A701195EFE}" type="sibTrans" cxnId="{3FC1C685-FACC-47F3-9BED-36F3E9350437}">
      <dgm:prSet/>
      <dgm:spPr/>
      <dgm:t>
        <a:bodyPr/>
        <a:lstStyle/>
        <a:p>
          <a:endParaRPr lang="ru-RU"/>
        </a:p>
      </dgm:t>
    </dgm:pt>
    <dgm:pt modelId="{3B093F44-840B-4DB2-AA3C-73ECA119E733}">
      <dgm:prSet custT="1"/>
      <dgm:spPr/>
      <dgm:t>
        <a:bodyPr/>
        <a:lstStyle/>
        <a:p>
          <a:pPr rtl="0"/>
          <a:r>
            <a:rPr lang="ru-RU" sz="1600" b="1" i="0" baseline="0" dirty="0" smtClean="0"/>
            <a:t>Сохранность когнитивных функций:</a:t>
          </a:r>
          <a:r>
            <a:rPr lang="ru-RU" sz="1600" b="0" i="0" baseline="0" dirty="0" smtClean="0"/>
            <a:t> </a:t>
          </a:r>
        </a:p>
        <a:p>
          <a:pPr rtl="0"/>
          <a:r>
            <a:rPr lang="ru-RU" sz="1400" b="0" i="0" baseline="0" dirty="0" smtClean="0"/>
            <a:t>Даже у подопечных с серьезными диагнозами были "островки" сохранного мышления. Когда материал подавался в адаптированной, визуальной и игровой форме, они демонстрировали способность к усвоению новой информации и принятию решений.</a:t>
          </a:r>
          <a:endParaRPr lang="ru-RU" sz="1400" dirty="0"/>
        </a:p>
      </dgm:t>
    </dgm:pt>
    <dgm:pt modelId="{472076B2-F30C-44E1-B037-2D622A69727F}" type="parTrans" cxnId="{F0CBD3C0-F2BD-409E-9598-E542D61DC360}">
      <dgm:prSet/>
      <dgm:spPr/>
      <dgm:t>
        <a:bodyPr/>
        <a:lstStyle/>
        <a:p>
          <a:endParaRPr lang="ru-RU"/>
        </a:p>
      </dgm:t>
    </dgm:pt>
    <dgm:pt modelId="{E3EF25CF-AA33-4D8A-A358-F39D79A2AE0F}" type="sibTrans" cxnId="{F0CBD3C0-F2BD-409E-9598-E542D61DC360}">
      <dgm:prSet/>
      <dgm:spPr/>
      <dgm:t>
        <a:bodyPr/>
        <a:lstStyle/>
        <a:p>
          <a:endParaRPr lang="ru-RU"/>
        </a:p>
      </dgm:t>
    </dgm:pt>
    <dgm:pt modelId="{07CFD65A-87BD-4DB3-B023-AE849DEC3FDB}">
      <dgm:prSet custT="1"/>
      <dgm:spPr/>
      <dgm:t>
        <a:bodyPr/>
        <a:lstStyle/>
        <a:p>
          <a:pPr rtl="0"/>
          <a:r>
            <a:rPr lang="ru-RU" sz="1600" b="1" i="0" baseline="0" dirty="0" smtClean="0"/>
            <a:t>Потребность в общении «на равных»:</a:t>
          </a:r>
          <a:r>
            <a:rPr lang="ru-RU" sz="1600" b="0" i="0" baseline="0" dirty="0" smtClean="0"/>
            <a:t> </a:t>
          </a:r>
        </a:p>
        <a:p>
          <a:pPr rtl="0"/>
          <a:r>
            <a:rPr lang="ru-RU" sz="1400" b="0" i="0" baseline="0" dirty="0" smtClean="0"/>
            <a:t>Они остро реагировали на формат "тренинга", а не "занятия" или "урока". Для них было важно, что с ними общаются как со взрослыми людьми, а не как с детьми.</a:t>
          </a:r>
          <a:endParaRPr lang="ru-RU" sz="1400" dirty="0"/>
        </a:p>
      </dgm:t>
    </dgm:pt>
    <dgm:pt modelId="{124DA847-509C-4BD8-9A27-BD98182A6E1D}" type="parTrans" cxnId="{670AAA8A-CB55-48A6-A5D3-25CF3625DCD6}">
      <dgm:prSet/>
      <dgm:spPr/>
      <dgm:t>
        <a:bodyPr/>
        <a:lstStyle/>
        <a:p>
          <a:endParaRPr lang="ru-RU"/>
        </a:p>
      </dgm:t>
    </dgm:pt>
    <dgm:pt modelId="{5446F16F-3F09-4B87-9C68-D7A856A6FD17}" type="sibTrans" cxnId="{670AAA8A-CB55-48A6-A5D3-25CF3625DCD6}">
      <dgm:prSet/>
      <dgm:spPr/>
      <dgm:t>
        <a:bodyPr/>
        <a:lstStyle/>
        <a:p>
          <a:endParaRPr lang="ru-RU"/>
        </a:p>
      </dgm:t>
    </dgm:pt>
    <dgm:pt modelId="{CF13266A-6229-40C5-872C-96CFA1EEAE5D}" type="pres">
      <dgm:prSet presAssocID="{ABA7E2C7-B6FE-4CB8-9EDA-1733791869F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3F8F17-6642-4755-9316-7184F034ADE5}" type="pres">
      <dgm:prSet presAssocID="{ABA7E2C7-B6FE-4CB8-9EDA-1733791869F1}" presName="arrow" presStyleLbl="bgShp" presStyleIdx="0" presStyleCnt="1"/>
      <dgm:spPr/>
    </dgm:pt>
    <dgm:pt modelId="{B75DAEA3-3AE5-4BE8-93E1-556B17F40DF3}" type="pres">
      <dgm:prSet presAssocID="{ABA7E2C7-B6FE-4CB8-9EDA-1733791869F1}" presName="linearProcess" presStyleCnt="0"/>
      <dgm:spPr/>
    </dgm:pt>
    <dgm:pt modelId="{1A61BDCB-58BC-45B7-8CC8-111B463DF894}" type="pres">
      <dgm:prSet presAssocID="{5FC98144-E0B0-4D0E-8493-2AD53E82D83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3F19C-0560-43DF-8647-6E8FDF8573B3}" type="pres">
      <dgm:prSet presAssocID="{166C85DE-8065-4F81-A542-D5A701195EFE}" presName="sibTrans" presStyleCnt="0"/>
      <dgm:spPr/>
    </dgm:pt>
    <dgm:pt modelId="{3FE4B743-422F-4F05-99C5-9E6DF2F2C6F7}" type="pres">
      <dgm:prSet presAssocID="{3B093F44-840B-4DB2-AA3C-73ECA119E73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CCBB0-CBD8-4B79-8B99-B3EA48C8E5B9}" type="pres">
      <dgm:prSet presAssocID="{E3EF25CF-AA33-4D8A-A358-F39D79A2AE0F}" presName="sibTrans" presStyleCnt="0"/>
      <dgm:spPr/>
    </dgm:pt>
    <dgm:pt modelId="{26B73212-30BE-4B79-B23A-3ADCD3A6F43C}" type="pres">
      <dgm:prSet presAssocID="{07CFD65A-87BD-4DB3-B023-AE849DEC3FD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EA31D8-B4D8-4F9B-A738-3C604C30F3AB}" type="presOf" srcId="{07CFD65A-87BD-4DB3-B023-AE849DEC3FDB}" destId="{26B73212-30BE-4B79-B23A-3ADCD3A6F43C}" srcOrd="0" destOrd="0" presId="urn:microsoft.com/office/officeart/2005/8/layout/hProcess9"/>
    <dgm:cxn modelId="{63916A1F-14F5-4DC3-863E-18316D383DB4}" type="presOf" srcId="{3B093F44-840B-4DB2-AA3C-73ECA119E733}" destId="{3FE4B743-422F-4F05-99C5-9E6DF2F2C6F7}" srcOrd="0" destOrd="0" presId="urn:microsoft.com/office/officeart/2005/8/layout/hProcess9"/>
    <dgm:cxn modelId="{0507D09E-B974-4FE4-88D6-329AA08BB006}" type="presOf" srcId="{5FC98144-E0B0-4D0E-8493-2AD53E82D83B}" destId="{1A61BDCB-58BC-45B7-8CC8-111B463DF894}" srcOrd="0" destOrd="0" presId="urn:microsoft.com/office/officeart/2005/8/layout/hProcess9"/>
    <dgm:cxn modelId="{670AAA8A-CB55-48A6-A5D3-25CF3625DCD6}" srcId="{ABA7E2C7-B6FE-4CB8-9EDA-1733791869F1}" destId="{07CFD65A-87BD-4DB3-B023-AE849DEC3FDB}" srcOrd="2" destOrd="0" parTransId="{124DA847-509C-4BD8-9A27-BD98182A6E1D}" sibTransId="{5446F16F-3F09-4B87-9C68-D7A856A6FD17}"/>
    <dgm:cxn modelId="{3FC1C685-FACC-47F3-9BED-36F3E9350437}" srcId="{ABA7E2C7-B6FE-4CB8-9EDA-1733791869F1}" destId="{5FC98144-E0B0-4D0E-8493-2AD53E82D83B}" srcOrd="0" destOrd="0" parTransId="{3744B886-535B-43ED-A9EE-56806B7D8137}" sibTransId="{166C85DE-8065-4F81-A542-D5A701195EFE}"/>
    <dgm:cxn modelId="{BF5BA0DF-7502-4599-B3A8-B5CA43C5407C}" type="presOf" srcId="{ABA7E2C7-B6FE-4CB8-9EDA-1733791869F1}" destId="{CF13266A-6229-40C5-872C-96CFA1EEAE5D}" srcOrd="0" destOrd="0" presId="urn:microsoft.com/office/officeart/2005/8/layout/hProcess9"/>
    <dgm:cxn modelId="{F0CBD3C0-F2BD-409E-9598-E542D61DC360}" srcId="{ABA7E2C7-B6FE-4CB8-9EDA-1733791869F1}" destId="{3B093F44-840B-4DB2-AA3C-73ECA119E733}" srcOrd="1" destOrd="0" parTransId="{472076B2-F30C-44E1-B037-2D622A69727F}" sibTransId="{E3EF25CF-AA33-4D8A-A358-F39D79A2AE0F}"/>
    <dgm:cxn modelId="{6FF3F872-BEDD-4B15-9262-FF89819FADC3}" type="presParOf" srcId="{CF13266A-6229-40C5-872C-96CFA1EEAE5D}" destId="{7D3F8F17-6642-4755-9316-7184F034ADE5}" srcOrd="0" destOrd="0" presId="urn:microsoft.com/office/officeart/2005/8/layout/hProcess9"/>
    <dgm:cxn modelId="{44353CD1-6E58-4A70-83BF-A6B3B77961BF}" type="presParOf" srcId="{CF13266A-6229-40C5-872C-96CFA1EEAE5D}" destId="{B75DAEA3-3AE5-4BE8-93E1-556B17F40DF3}" srcOrd="1" destOrd="0" presId="urn:microsoft.com/office/officeart/2005/8/layout/hProcess9"/>
    <dgm:cxn modelId="{FD7FA995-5A7D-42F8-8B5C-BC999AABDC35}" type="presParOf" srcId="{B75DAEA3-3AE5-4BE8-93E1-556B17F40DF3}" destId="{1A61BDCB-58BC-45B7-8CC8-111B463DF894}" srcOrd="0" destOrd="0" presId="urn:microsoft.com/office/officeart/2005/8/layout/hProcess9"/>
    <dgm:cxn modelId="{A543E37B-FDF9-4124-B6AA-BA1308E1A26F}" type="presParOf" srcId="{B75DAEA3-3AE5-4BE8-93E1-556B17F40DF3}" destId="{E953F19C-0560-43DF-8647-6E8FDF8573B3}" srcOrd="1" destOrd="0" presId="urn:microsoft.com/office/officeart/2005/8/layout/hProcess9"/>
    <dgm:cxn modelId="{E58E301E-DD15-47D3-8B43-569D16853C4C}" type="presParOf" srcId="{B75DAEA3-3AE5-4BE8-93E1-556B17F40DF3}" destId="{3FE4B743-422F-4F05-99C5-9E6DF2F2C6F7}" srcOrd="2" destOrd="0" presId="urn:microsoft.com/office/officeart/2005/8/layout/hProcess9"/>
    <dgm:cxn modelId="{D4B7977B-249A-42E4-A2E8-056ED6226A97}" type="presParOf" srcId="{B75DAEA3-3AE5-4BE8-93E1-556B17F40DF3}" destId="{768CCBB0-CBD8-4B79-8B99-B3EA48C8E5B9}" srcOrd="3" destOrd="0" presId="urn:microsoft.com/office/officeart/2005/8/layout/hProcess9"/>
    <dgm:cxn modelId="{618FA121-F2A7-4A2A-95A7-0C88A6C3DFDE}" type="presParOf" srcId="{B75DAEA3-3AE5-4BE8-93E1-556B17F40DF3}" destId="{26B73212-30BE-4B79-B23A-3ADCD3A6F43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25419-D0E3-4C4B-89C1-800AABD1F0E4}">
      <dsp:nvSpPr>
        <dsp:cNvPr id="0" name=""/>
        <dsp:cNvSpPr/>
      </dsp:nvSpPr>
      <dsp:spPr>
        <a:xfrm>
          <a:off x="3801090" y="2553"/>
          <a:ext cx="4276226" cy="111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sng" kern="1200" baseline="0" dirty="0" smtClean="0"/>
            <a:t>Высокий уровень </a:t>
          </a:r>
          <a:r>
            <a:rPr lang="ru-RU" sz="1200" b="1" i="1" u="sng" kern="1200" baseline="0" dirty="0" err="1" smtClean="0"/>
            <a:t>эмпатии</a:t>
          </a:r>
          <a:r>
            <a:rPr lang="ru-RU" sz="1200" b="1" i="1" u="sng" kern="1200" baseline="0" dirty="0" smtClean="0"/>
            <a:t> и толерантности: 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baseline="0" dirty="0" smtClean="0"/>
            <a:t>Способность понимать и принимать людей с различными нарушениями и жизненными историями, а также терпеливо относиться к персоналу, который может испытывать сопротивление изменениям.</a:t>
          </a:r>
          <a:endParaRPr lang="ru-RU" sz="1200" kern="1200" dirty="0"/>
        </a:p>
      </dsp:txBody>
      <dsp:txXfrm>
        <a:off x="3855601" y="57064"/>
        <a:ext cx="4167204" cy="1007633"/>
      </dsp:txXfrm>
    </dsp:sp>
    <dsp:sp modelId="{E0C4FD26-A75D-4446-B449-34E5263B4F43}">
      <dsp:nvSpPr>
        <dsp:cNvPr id="0" name=""/>
        <dsp:cNvSpPr/>
      </dsp:nvSpPr>
      <dsp:spPr>
        <a:xfrm>
          <a:off x="3801090" y="1175042"/>
          <a:ext cx="4276226" cy="111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sng" kern="1200" baseline="0" dirty="0" smtClean="0"/>
            <a:t>Коммуникабельность и открытость: 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baseline="0" dirty="0" smtClean="0"/>
            <a:t>Тренер должен уметь устанавливать контакт, быть доступным для вопросов и создавать атмосферу доверия.</a:t>
          </a:r>
          <a:endParaRPr lang="ru-RU" sz="1200" kern="1200" dirty="0"/>
        </a:p>
      </dsp:txBody>
      <dsp:txXfrm>
        <a:off x="3855601" y="1229553"/>
        <a:ext cx="4167204" cy="1007633"/>
      </dsp:txXfrm>
    </dsp:sp>
    <dsp:sp modelId="{8E6C4441-AF0E-4199-A0F9-CD9358A304D7}">
      <dsp:nvSpPr>
        <dsp:cNvPr id="0" name=""/>
        <dsp:cNvSpPr/>
      </dsp:nvSpPr>
      <dsp:spPr>
        <a:xfrm>
          <a:off x="3801090" y="2347530"/>
          <a:ext cx="4276226" cy="111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sng" kern="1200" baseline="0" dirty="0" smtClean="0"/>
            <a:t>Стрессоустойчивость и эмоциональная стабильность:</a:t>
          </a:r>
          <a:r>
            <a:rPr lang="ru-RU" sz="1200" b="0" i="0" kern="1200" baseline="0" dirty="0" smtClean="0"/>
            <a:t> 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baseline="0" dirty="0" smtClean="0"/>
            <a:t>Работа в ПНИ эмоционально </a:t>
          </a:r>
          <a:r>
            <a:rPr lang="ru-RU" sz="1200" b="0" i="0" kern="1200" baseline="0" dirty="0" err="1" smtClean="0"/>
            <a:t>истощительна</a:t>
          </a:r>
          <a:r>
            <a:rPr lang="ru-RU" sz="1200" b="0" i="0" kern="1200" baseline="0" dirty="0" smtClean="0"/>
            <a:t>. Тренер должен уметь сохранять спокойствие и профессионализм в сложных ситуациях.</a:t>
          </a:r>
          <a:endParaRPr lang="ru-RU" sz="1200" kern="1200" dirty="0"/>
        </a:p>
      </dsp:txBody>
      <dsp:txXfrm>
        <a:off x="3855601" y="2402041"/>
        <a:ext cx="4167204" cy="1007633"/>
      </dsp:txXfrm>
    </dsp:sp>
    <dsp:sp modelId="{04E0BCE6-F38D-4E77-874A-42AEAABAE618}">
      <dsp:nvSpPr>
        <dsp:cNvPr id="0" name=""/>
        <dsp:cNvSpPr/>
      </dsp:nvSpPr>
      <dsp:spPr>
        <a:xfrm>
          <a:off x="3801090" y="3520018"/>
          <a:ext cx="4276226" cy="111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sng" kern="1200" baseline="0" dirty="0" smtClean="0"/>
            <a:t>Лидерские качества и организаторские способности:</a:t>
          </a:r>
          <a:r>
            <a:rPr lang="ru-RU" sz="1200" b="0" i="0" kern="1200" baseline="0" dirty="0" smtClean="0"/>
            <a:t> 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baseline="0" dirty="0" smtClean="0"/>
            <a:t>Способность вести за собой группу, поддерживать дисциплину и мотивировать людей к действию.</a:t>
          </a:r>
          <a:endParaRPr lang="ru-RU" sz="1200" kern="1200" dirty="0"/>
        </a:p>
      </dsp:txBody>
      <dsp:txXfrm>
        <a:off x="3855601" y="3574529"/>
        <a:ext cx="4167204" cy="1007633"/>
      </dsp:txXfrm>
    </dsp:sp>
    <dsp:sp modelId="{766EC809-1FED-4B55-A99A-BE9A1918BA1A}">
      <dsp:nvSpPr>
        <dsp:cNvPr id="0" name=""/>
        <dsp:cNvSpPr/>
      </dsp:nvSpPr>
      <dsp:spPr>
        <a:xfrm>
          <a:off x="3801090" y="4692506"/>
          <a:ext cx="4276226" cy="111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sng" kern="1200" baseline="0" dirty="0" smtClean="0"/>
            <a:t>Креативность и гибкость:</a:t>
          </a:r>
          <a:r>
            <a:rPr lang="ru-RU" sz="1200" b="0" i="1" u="sng" kern="1200" baseline="0" dirty="0" smtClean="0"/>
            <a:t> 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baseline="0" dirty="0" smtClean="0"/>
            <a:t>Умение адаптировать программу "на ходу" под нужды конкретной группы, использовать нестандартные подходы к обучению.</a:t>
          </a:r>
          <a:endParaRPr lang="ru-RU" sz="1200" kern="1200" dirty="0"/>
        </a:p>
      </dsp:txBody>
      <dsp:txXfrm>
        <a:off x="3855601" y="4747017"/>
        <a:ext cx="4167204" cy="1007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D81A1-5F47-463E-82AE-61C06616988F}">
      <dsp:nvSpPr>
        <dsp:cNvPr id="0" name=""/>
        <dsp:cNvSpPr/>
      </dsp:nvSpPr>
      <dsp:spPr>
        <a:xfrm>
          <a:off x="3298752" y="2599"/>
          <a:ext cx="3711096" cy="1715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baseline="0" dirty="0" smtClean="0"/>
            <a:t>Желание изменить систему к лучшему:</a:t>
          </a:r>
          <a:r>
            <a:rPr lang="ru-RU" sz="1500" b="0" i="0" kern="1200" baseline="0" dirty="0" smtClean="0"/>
            <a:t> 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baseline="0" dirty="0" smtClean="0"/>
            <a:t>Самая сильная мотивация — это искренняя вера в </a:t>
          </a:r>
          <a:r>
            <a:rPr lang="ru-RU" sz="1500" b="0" i="0" kern="1200" baseline="0" dirty="0" err="1" smtClean="0"/>
            <a:t>гуманизацию</a:t>
          </a:r>
          <a:r>
            <a:rPr lang="ru-RU" sz="1500" b="0" i="0" kern="1200" baseline="0" dirty="0" smtClean="0"/>
            <a:t> системы интернатов, улучшение качества жизни проживающих и повышение квалификации коллег.</a:t>
          </a:r>
          <a:endParaRPr lang="ru-RU" sz="1500" kern="1200" dirty="0"/>
        </a:p>
      </dsp:txBody>
      <dsp:txXfrm>
        <a:off x="3382499" y="86346"/>
        <a:ext cx="3543602" cy="1548066"/>
      </dsp:txXfrm>
    </dsp:sp>
    <dsp:sp modelId="{8F91A5BE-1100-41DF-8935-D57B9BDB0C64}">
      <dsp:nvSpPr>
        <dsp:cNvPr id="0" name=""/>
        <dsp:cNvSpPr/>
      </dsp:nvSpPr>
      <dsp:spPr>
        <a:xfrm>
          <a:off x="3298752" y="1803938"/>
          <a:ext cx="3711096" cy="1715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baseline="0" dirty="0" smtClean="0"/>
            <a:t>Ориентация на развитие:</a:t>
          </a:r>
          <a:r>
            <a:rPr lang="ru-RU" sz="1500" b="0" i="0" kern="1200" baseline="0" dirty="0" smtClean="0"/>
            <a:t> 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baseline="0" dirty="0" smtClean="0"/>
            <a:t>Стремление к постоянному самообразованию и внедрению лучших мировых практик.</a:t>
          </a:r>
          <a:endParaRPr lang="ru-RU" sz="1500" kern="1200" dirty="0"/>
        </a:p>
      </dsp:txBody>
      <dsp:txXfrm>
        <a:off x="3382499" y="1887685"/>
        <a:ext cx="3543602" cy="1548066"/>
      </dsp:txXfrm>
    </dsp:sp>
    <dsp:sp modelId="{3CFAD1A4-7E24-44F5-A8E7-4B0F9376B8E1}">
      <dsp:nvSpPr>
        <dsp:cNvPr id="0" name=""/>
        <dsp:cNvSpPr/>
      </dsp:nvSpPr>
      <dsp:spPr>
        <a:xfrm>
          <a:off x="3298752" y="3605276"/>
          <a:ext cx="3711096" cy="1715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baseline="0" dirty="0" smtClean="0"/>
            <a:t>Удовлетворение от помощи другим:</a:t>
          </a:r>
          <a:r>
            <a:rPr lang="ru-RU" sz="1500" b="0" i="0" kern="1200" baseline="0" dirty="0" smtClean="0"/>
            <a:t> 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baseline="0" dirty="0" smtClean="0"/>
            <a:t>Глубокая личная мотивация видеть конкретные результаты своей работы — улучшение состояния подопечных и повышение профессионализма коллег.</a:t>
          </a:r>
          <a:endParaRPr lang="ru-RU" sz="1500" kern="1200" dirty="0"/>
        </a:p>
      </dsp:txBody>
      <dsp:txXfrm>
        <a:off x="3382499" y="3689023"/>
        <a:ext cx="3543602" cy="15480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B1A6C4-EE2A-459D-8B7B-456BD7B44DB7}">
      <dsp:nvSpPr>
        <dsp:cNvPr id="0" name=""/>
        <dsp:cNvSpPr/>
      </dsp:nvSpPr>
      <dsp:spPr>
        <a:xfrm>
          <a:off x="234665" y="269974"/>
          <a:ext cx="5788423" cy="578842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Особенно полезным оказалось использование ролевых игр, разбор реальных кейсов из практики вместо классических лекций. </a:t>
          </a:r>
          <a:endParaRPr lang="ru-RU" sz="2700" kern="1200" dirty="0"/>
        </a:p>
      </dsp:txBody>
      <dsp:txXfrm>
        <a:off x="1042959" y="952554"/>
        <a:ext cx="3337469" cy="4423264"/>
      </dsp:txXfrm>
    </dsp:sp>
    <dsp:sp modelId="{D9F47811-8931-4ED6-84E6-2F7055D7FB4B}">
      <dsp:nvSpPr>
        <dsp:cNvPr id="0" name=""/>
        <dsp:cNvSpPr/>
      </dsp:nvSpPr>
      <dsp:spPr>
        <a:xfrm>
          <a:off x="4406502" y="269974"/>
          <a:ext cx="5788423" cy="578842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Мы столкнулись со скепсисом некоторых сотрудников относительно возможности изменений у подопечных, необходимости перестройки привычных рабочих схем. </a:t>
          </a:r>
          <a:endParaRPr lang="ru-RU" sz="2700" kern="1200" dirty="0"/>
        </a:p>
      </dsp:txBody>
      <dsp:txXfrm>
        <a:off x="6049163" y="952554"/>
        <a:ext cx="3337469" cy="44232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F8F17-6642-4755-9316-7184F034ADE5}">
      <dsp:nvSpPr>
        <dsp:cNvPr id="0" name=""/>
        <dsp:cNvSpPr/>
      </dsp:nvSpPr>
      <dsp:spPr>
        <a:xfrm>
          <a:off x="892218" y="0"/>
          <a:ext cx="10111814" cy="477821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61BDCB-58BC-45B7-8CC8-111B463DF894}">
      <dsp:nvSpPr>
        <dsp:cNvPr id="0" name=""/>
        <dsp:cNvSpPr/>
      </dsp:nvSpPr>
      <dsp:spPr>
        <a:xfrm>
          <a:off x="653" y="1433465"/>
          <a:ext cx="3650923" cy="191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baseline="0" dirty="0" smtClean="0"/>
            <a:t>Высокий уровень мотивации к самостоятельности:</a:t>
          </a:r>
          <a:r>
            <a:rPr lang="ru-RU" sz="1400" b="0" i="0" kern="1200" baseline="0" dirty="0" smtClean="0"/>
            <a:t> 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baseline="0" dirty="0" smtClean="0"/>
            <a:t>Многие жители, которых мы привыкли считать пассивными, проявили огромное желание участвовать в обсуждениях, касающихся их прав и бытовых навыков. Они хотят контролировать свою жизнь гораздо больше, чем мы предполагали.</a:t>
          </a:r>
          <a:endParaRPr lang="ru-RU" sz="1400" kern="1200" dirty="0"/>
        </a:p>
      </dsp:txBody>
      <dsp:txXfrm>
        <a:off x="93954" y="1526766"/>
        <a:ext cx="3464321" cy="1724685"/>
      </dsp:txXfrm>
    </dsp:sp>
    <dsp:sp modelId="{3FE4B743-422F-4F05-99C5-9E6DF2F2C6F7}">
      <dsp:nvSpPr>
        <dsp:cNvPr id="0" name=""/>
        <dsp:cNvSpPr/>
      </dsp:nvSpPr>
      <dsp:spPr>
        <a:xfrm>
          <a:off x="4122664" y="1433465"/>
          <a:ext cx="3650923" cy="191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baseline="0" dirty="0" smtClean="0"/>
            <a:t>Сохранность когнитивных функций:</a:t>
          </a:r>
          <a:r>
            <a:rPr lang="ru-RU" sz="1600" b="0" i="0" kern="1200" baseline="0" dirty="0" smtClean="0"/>
            <a:t> 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baseline="0" dirty="0" smtClean="0"/>
            <a:t>Даже у подопечных с серьезными диагнозами были "островки" сохранного мышления. Когда материал подавался в адаптированной, визуальной и игровой форме, они демонстрировали способность к усвоению новой информации и принятию решений.</a:t>
          </a:r>
          <a:endParaRPr lang="ru-RU" sz="1400" kern="1200" dirty="0"/>
        </a:p>
      </dsp:txBody>
      <dsp:txXfrm>
        <a:off x="4215965" y="1526766"/>
        <a:ext cx="3464321" cy="1724685"/>
      </dsp:txXfrm>
    </dsp:sp>
    <dsp:sp modelId="{26B73212-30BE-4B79-B23A-3ADCD3A6F43C}">
      <dsp:nvSpPr>
        <dsp:cNvPr id="0" name=""/>
        <dsp:cNvSpPr/>
      </dsp:nvSpPr>
      <dsp:spPr>
        <a:xfrm>
          <a:off x="8244674" y="1433465"/>
          <a:ext cx="3650923" cy="191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baseline="0" dirty="0" smtClean="0"/>
            <a:t>Потребность в общении «на равных»:</a:t>
          </a:r>
          <a:r>
            <a:rPr lang="ru-RU" sz="1600" b="0" i="0" kern="1200" baseline="0" dirty="0" smtClean="0"/>
            <a:t> 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baseline="0" dirty="0" smtClean="0"/>
            <a:t>Они остро реагировали на формат "тренинга", а не "занятия" или "урока". Для них было важно, что с ними общаются как со взрослыми людьми, а не как с детьми.</a:t>
          </a:r>
          <a:endParaRPr lang="ru-RU" sz="1400" kern="1200" dirty="0"/>
        </a:p>
      </dsp:txBody>
      <dsp:txXfrm>
        <a:off x="8337975" y="1526766"/>
        <a:ext cx="3464321" cy="17246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223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63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1697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400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290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160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599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4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27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8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43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46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75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60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16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32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FA065-E35C-4850-B895-811F63D85488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F032D-5297-4BF1-A27D-4340059C70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71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3577" y="237392"/>
            <a:ext cx="9205547" cy="4246684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Социально-психологический тренинг подготовки недееспособных граждан к получению дееспособности: обучение сотрудников, опыт проведения в стационарной организации социального обслуживания.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6931" y="5020408"/>
            <a:ext cx="6620607" cy="1424354"/>
          </a:xfrm>
        </p:spPr>
        <p:txBody>
          <a:bodyPr>
            <a:normAutofit/>
          </a:bodyPr>
          <a:lstStyle/>
          <a:p>
            <a:r>
              <a:rPr lang="ru-RU" sz="20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Бирский</a:t>
            </a:r>
            <a:r>
              <a:rPr lang="ru-RU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психоневрологический интернат</a:t>
            </a:r>
          </a:p>
          <a:p>
            <a:r>
              <a:rPr lang="ru-RU" sz="20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Гизатуллина</a:t>
            </a:r>
            <a:r>
              <a:rPr lang="ru-RU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К.И. психолог в социальной сфере</a:t>
            </a:r>
          </a:p>
          <a:p>
            <a:r>
              <a:rPr lang="ru-RU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Краснова Л.А.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психолог в социальной сфере</a:t>
            </a:r>
          </a:p>
        </p:txBody>
      </p:sp>
    </p:spTree>
    <p:extLst>
      <p:ext uri="{BB962C8B-B14F-4D97-AF65-F5344CB8AC3E}">
        <p14:creationId xmlns:p14="http://schemas.microsoft.com/office/powerpoint/2010/main" val="3150250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727" y="240323"/>
            <a:ext cx="8596668" cy="1320800"/>
          </a:xfrm>
        </p:spPr>
        <p:txBody>
          <a:bodyPr/>
          <a:lstStyle/>
          <a:p>
            <a:pPr lvl="0"/>
            <a:r>
              <a:rPr lang="ru-RU" altLang="ru-RU" b="1" dirty="0">
                <a:solidFill>
                  <a:srgbClr val="0A0A0A"/>
                </a:solidFill>
                <a:latin typeface="Google Sans"/>
              </a:rPr>
              <a:t>Необходимые личностные качества:</a:t>
            </a:r>
            <a:r>
              <a:rPr lang="ru-RU" altLang="ru-RU" sz="1800" dirty="0">
                <a:solidFill>
                  <a:schemeClr val="tx1"/>
                </a:solidFill>
              </a:rPr>
              <a:t/>
            </a:r>
            <a:br>
              <a:rPr lang="ru-RU" altLang="ru-RU" sz="1800" dirty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843324"/>
              </p:ext>
            </p:extLst>
          </p:nvPr>
        </p:nvGraphicFramePr>
        <p:xfrm>
          <a:off x="79131" y="1046284"/>
          <a:ext cx="11878407" cy="5811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423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altLang="ru-RU" b="1" dirty="0">
                <a:solidFill>
                  <a:srgbClr val="0A0A0A"/>
                </a:solidFill>
                <a:latin typeface="Google Sans"/>
              </a:rPr>
              <a:t>Ключевая мотивация:</a:t>
            </a:r>
            <a:r>
              <a:rPr lang="ru-RU" altLang="ru-RU" sz="1800" dirty="0">
                <a:solidFill>
                  <a:schemeClr val="tx1"/>
                </a:solidFill>
              </a:rPr>
              <a:t/>
            </a:r>
            <a:br>
              <a:rPr lang="ru-RU" altLang="ru-RU" sz="1800" dirty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881247"/>
              </p:ext>
            </p:extLst>
          </p:nvPr>
        </p:nvGraphicFramePr>
        <p:xfrm>
          <a:off x="175311" y="1367073"/>
          <a:ext cx="10308602" cy="5323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960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691714"/>
              </p:ext>
            </p:extLst>
          </p:nvPr>
        </p:nvGraphicFramePr>
        <p:xfrm>
          <a:off x="334978" y="181069"/>
          <a:ext cx="10429592" cy="6328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1700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Проведение тренинга в учреждении: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06" y="1437490"/>
            <a:ext cx="6002112" cy="4501584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569" y="1437490"/>
            <a:ext cx="6002112" cy="450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9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18" y="1359601"/>
            <a:ext cx="6258163" cy="397207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446" y="1359601"/>
            <a:ext cx="5939554" cy="39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4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нового мы узнали о своих подопечных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371378"/>
              </p:ext>
            </p:extLst>
          </p:nvPr>
        </p:nvGraphicFramePr>
        <p:xfrm>
          <a:off x="108643" y="1930400"/>
          <a:ext cx="11896252" cy="4778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9760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Сложности во время проведения тренинга и пути их преодоления</a:t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Трудности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с концентрацией внимания (отвлекались, уставали)	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Разный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уровень подготовки и диагнозов в одной группе	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Поведенческие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особенности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Барьеры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в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514961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Google Sans"/>
              </a:rPr>
              <a:t>Профессиональные навыки и личностные качества, которые помогли</a:t>
            </a:r>
            <a:r>
              <a:rPr lang="ru-RU" altLang="ru-RU" sz="1400" dirty="0">
                <a:solidFill>
                  <a:schemeClr val="tx1"/>
                </a:solidFill>
              </a:rPr>
              <a:t/>
            </a:r>
            <a:br>
              <a:rPr lang="ru-RU" altLang="ru-RU" sz="14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2673" y="1958423"/>
            <a:ext cx="10112721" cy="39086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/>
              <a:t>Гибкость и адаптивность:</a:t>
            </a:r>
            <a:r>
              <a:rPr lang="ru-RU" sz="2800" dirty="0"/>
              <a:t> Умение менять план тренинга "на ходу", подстраиваясь под состояние и реакции группы</a:t>
            </a:r>
            <a:r>
              <a:rPr lang="ru-RU" sz="2800" dirty="0" smtClean="0"/>
              <a:t>.</a:t>
            </a:r>
          </a:p>
          <a:p>
            <a:r>
              <a:rPr lang="ru-RU" sz="2800" b="1" dirty="0"/>
              <a:t>Терпение и </a:t>
            </a:r>
            <a:r>
              <a:rPr lang="ru-RU" sz="2800" b="1" dirty="0" err="1"/>
              <a:t>эмпатия</a:t>
            </a:r>
            <a:r>
              <a:rPr lang="ru-RU" sz="2800" b="1" dirty="0"/>
              <a:t>:</a:t>
            </a:r>
            <a:r>
              <a:rPr lang="ru-RU" sz="2800" dirty="0"/>
              <a:t> Бесконечное терпение к медлительности ответов, повторению вопросов, эмоциональным всплескам.</a:t>
            </a:r>
          </a:p>
          <a:p>
            <a:r>
              <a:rPr lang="ru-RU" sz="2800" b="1" dirty="0"/>
              <a:t>Креативность:</a:t>
            </a:r>
            <a:r>
              <a:rPr lang="ru-RU" sz="2800" dirty="0"/>
              <a:t> Придумывание игровых ситуаций и примеров, понятных конкретным участникам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03160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altLang="ru-RU" b="1" dirty="0">
                <a:solidFill>
                  <a:schemeClr val="accent2"/>
                </a:solidFill>
                <a:latin typeface="Google Sans"/>
              </a:rPr>
              <a:t>Отзывы от жителей</a:t>
            </a:r>
            <a:r>
              <a:rPr lang="ru-RU" altLang="ru-RU" sz="1400" dirty="0">
                <a:solidFill>
                  <a:schemeClr val="tx1"/>
                </a:solidFill>
              </a:rPr>
              <a:t/>
            </a:r>
            <a:br>
              <a:rPr lang="ru-RU" altLang="ru-RU" sz="14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80262" y="2171600"/>
            <a:ext cx="8793740" cy="183374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90440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Отзывы были очень теплыми и эмоциональными. Самый частый комментарий: </a:t>
            </a:r>
            <a:r>
              <a:rPr lang="ru-RU" altLang="ru-RU" sz="2000" b="1" dirty="0" smtClean="0">
                <a:solidFill>
                  <a:srgbClr val="0A0A0A"/>
                </a:solidFill>
                <a:latin typeface="Google Sans"/>
              </a:rPr>
              <a:t>«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Приходите еще»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Многие благодарили за то, что им "рассказали про их права человеческим языком». Особенно понравилось, что им выдали «сертификаты участников» — это повысило их самооценку.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5725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Наша оценка </a:t>
            </a:r>
            <a:r>
              <a:rPr lang="ru-RU" b="1" dirty="0"/>
              <a:t>результатов тренинга и примеры успехов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3" y="1787087"/>
            <a:ext cx="9127570" cy="399077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ogle Sans"/>
              </a:rPr>
              <a:t>На протяжении всего обучения мы получали 100 процентную обратную связь.</a:t>
            </a:r>
            <a:r>
              <a:rPr lang="ru-RU" alt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Google Sans"/>
              </a:rPr>
              <a:t> </a:t>
            </a:r>
            <a:endParaRPr lang="ru-RU" altLang="ru-RU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Google Sans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ogle Sans"/>
              </a:rPr>
              <a:t>Мы </a:t>
            </a:r>
            <a:r>
              <a:rPr lang="ru-RU" alt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Google Sans"/>
              </a:rPr>
              <a:t>оцениваем результаты тренинга как очень позитивные и обнадеживающие.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Google Sans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Ребята стали увереннее разбираться в социально- правовых вопросах. Снизился страх перед потенциальной неудачей. Появились планы на будущее. Так Андрей Г. изъявил желание быть помощником тренера в будущем году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718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3254" y="149469"/>
            <a:ext cx="4712676" cy="861646"/>
          </a:xfrm>
        </p:spPr>
        <p:txBody>
          <a:bodyPr/>
          <a:lstStyle/>
          <a:p>
            <a:r>
              <a:rPr lang="ru-RU" dirty="0" smtClean="0"/>
              <a:t>Актуальность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546" y="1230922"/>
            <a:ext cx="12130453" cy="552157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Связано </a:t>
            </a:r>
            <a:r>
              <a:rPr lang="ru-RU" sz="2000" dirty="0"/>
              <a:t>с желанием обрести или возвратить контроль над своей жизнью и решениями. Это может быть признаком стремления к самостоятельности и независимости. Для многих людей потеря права принимать собственные решения может восприниматься как потеря идентичности и автономии. Возможно, такое желание также говорит о внутреннем ощущении готовности или потребности в самостоятельности, даже если внешние обстоятельства таковыми не кажутся, что может быть связана с внутренними желаниями, такими как чувство себя в безопасности и уважение личных границ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Текущая </a:t>
            </a:r>
            <a:r>
              <a:rPr lang="ru-RU" sz="2000" dirty="0"/>
              <a:t>ситуация с недееспособными гражданами в интернатах в России характеризуется продолжающимися дискуссиями о защите их прав и определенными изменениями в законодательстве, направленными на </a:t>
            </a:r>
            <a:r>
              <a:rPr lang="ru-RU" sz="2000" dirty="0" err="1"/>
              <a:t>гуманизацию</a:t>
            </a:r>
            <a:r>
              <a:rPr lang="ru-RU" sz="2000" dirty="0"/>
              <a:t> системы, но также и сохранением ряда системных проблем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Социально-психологическое сопровождение играет критически важную роль в жизни недееспособных граждан в интернатах, поскольку оно направлено не только на поддержание их психического благополучия, но и на сохранение личности, максимальное развитие имеющихся способностей и, в некоторых случаях, подготовку к более самостоятельному проживанию. 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9754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Занятия по цифровой </a:t>
            </a:r>
            <a:r>
              <a:rPr lang="ru-RU" sz="2000" b="1" dirty="0" smtClean="0">
                <a:solidFill>
                  <a:schemeClr val="tx1"/>
                </a:solidFill>
              </a:rPr>
              <a:t>грамотности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Больше "выездных" или </a:t>
            </a:r>
            <a:r>
              <a:rPr lang="ru-RU" sz="2000" b="1" dirty="0" err="1">
                <a:solidFill>
                  <a:schemeClr val="tx1"/>
                </a:solidFill>
              </a:rPr>
              <a:t>симуляционных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занятий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Онлайн-встречи с гражданами, которые восстановили ограниченную дееспособность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</a:rPr>
              <a:t>Масштабирование опыта  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Р</a:t>
            </a:r>
            <a:r>
              <a:rPr lang="ru-RU" sz="2000" dirty="0" smtClean="0">
                <a:solidFill>
                  <a:schemeClr val="tx1"/>
                </a:solidFill>
              </a:rPr>
              <a:t>азработать </a:t>
            </a:r>
            <a:r>
              <a:rPr lang="ru-RU" sz="2000" dirty="0">
                <a:solidFill>
                  <a:schemeClr val="tx1"/>
                </a:solidFill>
              </a:rPr>
              <a:t>методическое пособие, провести обучение для сотрудников других </a:t>
            </a:r>
            <a:r>
              <a:rPr lang="ru-RU" sz="2000" dirty="0" smtClean="0">
                <a:solidFill>
                  <a:schemeClr val="tx1"/>
                </a:solidFill>
              </a:rPr>
              <a:t>филиалов/учреждений.</a:t>
            </a:r>
            <a:r>
              <a:rPr lang="ru-RU" sz="2000" dirty="0" smtClean="0"/>
              <a:t> </a:t>
            </a:r>
            <a:endParaRPr lang="ru-RU" sz="2000" b="1" dirty="0" smtClean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24640" y="302608"/>
            <a:ext cx="8702056" cy="16490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90440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>Что можно добавить в программу тренинга?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/>
            </a:r>
            <a:b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</a:b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Программа оказалась эффективной, но ее можно дополнить для достижения еще лучших результатов: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8036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1481" y="537899"/>
            <a:ext cx="11941521" cy="349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>Мы</a:t>
            </a:r>
            <a:r>
              <a:rPr kumimoji="0" lang="ru-RU" altLang="ru-RU" sz="2400" b="1" i="0" u="none" strike="noStrike" cap="none" normalizeH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>планируем применять полученный опыт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Google Sans"/>
              </a:rPr>
              <a:t>следующим образом: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</a:rPr>
              <a:t>Принцип "Обучение через действие":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</a:rPr>
              <a:t> В повседневной работе мы будем минимизировать лекционный формат и максимизировать практические упражнения и ролевые игры.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ru-RU" altLang="ru-RU" sz="2000" b="1" dirty="0">
                <a:solidFill>
                  <a:schemeClr val="tx1"/>
                </a:solidFill>
                <a:latin typeface="Google Sans"/>
              </a:rPr>
              <a:t>Фокус на </a:t>
            </a:r>
            <a:r>
              <a:rPr lang="ru-RU" altLang="ru-RU" sz="2000" b="1" dirty="0" err="1">
                <a:solidFill>
                  <a:schemeClr val="tx1"/>
                </a:solidFill>
                <a:latin typeface="Google Sans"/>
              </a:rPr>
              <a:t>субъектности</a:t>
            </a:r>
            <a:r>
              <a:rPr lang="ru-RU" altLang="ru-RU" sz="2000" b="1" dirty="0">
                <a:solidFill>
                  <a:schemeClr val="tx1"/>
                </a:solidFill>
                <a:latin typeface="Google Sans"/>
              </a:rPr>
              <a:t>:</a:t>
            </a:r>
            <a:r>
              <a:rPr lang="ru-RU" altLang="ru-RU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ru-RU" altLang="ru-RU" sz="2000" dirty="0" smtClean="0">
                <a:solidFill>
                  <a:schemeClr val="tx1"/>
                </a:solidFill>
                <a:latin typeface="Google Sans"/>
              </a:rPr>
              <a:t>Мы будем </a:t>
            </a:r>
            <a:r>
              <a:rPr lang="ru-RU" altLang="ru-RU" sz="2000" dirty="0">
                <a:solidFill>
                  <a:schemeClr val="tx1"/>
                </a:solidFill>
                <a:latin typeface="Google Sans"/>
              </a:rPr>
              <a:t>активнее поддерживать инициативу жителей, поощрять их к принятию решений (пусть даже мелких, как выбор блюда или одежды), чтобы укрепить их чувство контроля над своей жизнью.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660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868" y="2284491"/>
            <a:ext cx="9018928" cy="3491620"/>
          </a:xfrm>
        </p:spPr>
        <p:txBody>
          <a:bodyPr>
            <a:normAutofit/>
          </a:bodyPr>
          <a:lstStyle/>
          <a:p>
            <a:pPr algn="ctr"/>
            <a:r>
              <a:rPr lang="ru-RU" sz="6600" dirty="0"/>
              <a:t>Спасибо за внимание!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23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770" y="87923"/>
            <a:ext cx="11737730" cy="2233246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О</a:t>
            </a:r>
            <a:r>
              <a:rPr lang="ru-RU" sz="3100" dirty="0" smtClean="0"/>
              <a:t>собенности </a:t>
            </a:r>
            <a:r>
              <a:rPr lang="ru-RU" sz="3100" dirty="0"/>
              <a:t>мышления, поведения, мотивации </a:t>
            </a:r>
            <a:r>
              <a:rPr lang="ru-RU" sz="3100" dirty="0" smtClean="0"/>
              <a:t>характерные </a:t>
            </a:r>
            <a:r>
              <a:rPr lang="ru-RU" sz="3100" dirty="0"/>
              <a:t>для недееспособных граждан, которые могут претендовать на восстановление </a:t>
            </a:r>
            <a:r>
              <a:rPr lang="ru-RU" sz="3100" dirty="0" smtClean="0"/>
              <a:t>дееспособности.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225" y="1512277"/>
            <a:ext cx="11676183" cy="4950069"/>
          </a:xfrm>
        </p:spPr>
        <p:txBody>
          <a:bodyPr/>
          <a:lstStyle/>
          <a:p>
            <a:pPr marL="0" indent="0" algn="ctr">
              <a:buNone/>
            </a:pPr>
            <a:endParaRPr lang="ru-RU" b="1" u="sng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400" b="1" u="sng" dirty="0" smtClean="0">
                <a:solidFill>
                  <a:schemeClr val="bg2">
                    <a:lumMod val="10000"/>
                  </a:schemeClr>
                </a:solidFill>
              </a:rPr>
              <a:t>Особенности мышления: </a:t>
            </a:r>
            <a:endParaRPr lang="ru-RU" sz="2400" b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640293"/>
              </p:ext>
            </p:extLst>
          </p:nvPr>
        </p:nvGraphicFramePr>
        <p:xfrm>
          <a:off x="202223" y="2664068"/>
          <a:ext cx="11989776" cy="419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444">
                  <a:extLst>
                    <a:ext uri="{9D8B030D-6E8A-4147-A177-3AD203B41FA5}">
                      <a16:colId xmlns:a16="http://schemas.microsoft.com/office/drawing/2014/main" val="2702361141"/>
                    </a:ext>
                  </a:extLst>
                </a:gridCol>
                <a:gridCol w="2997444">
                  <a:extLst>
                    <a:ext uri="{9D8B030D-6E8A-4147-A177-3AD203B41FA5}">
                      <a16:colId xmlns:a16="http://schemas.microsoft.com/office/drawing/2014/main" val="3548691403"/>
                    </a:ext>
                  </a:extLst>
                </a:gridCol>
                <a:gridCol w="2997444">
                  <a:extLst>
                    <a:ext uri="{9D8B030D-6E8A-4147-A177-3AD203B41FA5}">
                      <a16:colId xmlns:a16="http://schemas.microsoft.com/office/drawing/2014/main" val="2593595250"/>
                    </a:ext>
                  </a:extLst>
                </a:gridCol>
                <a:gridCol w="2997444">
                  <a:extLst>
                    <a:ext uri="{9D8B030D-6E8A-4147-A177-3AD203B41FA5}">
                      <a16:colId xmlns:a16="http://schemas.microsoft.com/office/drawing/2014/main" val="3352383849"/>
                    </a:ext>
                  </a:extLst>
                </a:gridCol>
              </a:tblGrid>
              <a:tr h="41939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Критичность мышления: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адекватно оценивать свое состояние, понимать наличие заболевания и необходимость лечения.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Логичность и последовательность: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Уменьшение выраженности или отсутствие бредовых идей, галлюцинаций, способности к логическому рассуждению и планированию простых действий.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Понимание причинно-следственных связей:</a:t>
                      </a:r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видеть последствия своих действий и принимать решения с учетом этих последствий, например, в финансовых или бытовых вопросах.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Концентрация внимания и память: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Улучшение способности к сосредоточению на задачах, запоминанию новой информации (например, правил проживания, своих прав), что свидетельствует о более высоком уровне когнитивного функционирования. 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662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61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>
                <a:solidFill>
                  <a:schemeClr val="tx1"/>
                </a:solidFill>
              </a:rPr>
              <a:t>Особенности </a:t>
            </a:r>
            <a:r>
              <a:rPr lang="ru-RU" sz="2400" b="1" u="sng" dirty="0" smtClean="0">
                <a:solidFill>
                  <a:schemeClr val="tx1"/>
                </a:solidFill>
              </a:rPr>
              <a:t>поведения:</a:t>
            </a:r>
            <a:endParaRPr lang="ru-RU" sz="2400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09995"/>
              </p:ext>
            </p:extLst>
          </p:nvPr>
        </p:nvGraphicFramePr>
        <p:xfrm>
          <a:off x="307727" y="1904999"/>
          <a:ext cx="11808072" cy="4820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018">
                  <a:extLst>
                    <a:ext uri="{9D8B030D-6E8A-4147-A177-3AD203B41FA5}">
                      <a16:colId xmlns:a16="http://schemas.microsoft.com/office/drawing/2014/main" val="364516924"/>
                    </a:ext>
                  </a:extLst>
                </a:gridCol>
                <a:gridCol w="2952018">
                  <a:extLst>
                    <a:ext uri="{9D8B030D-6E8A-4147-A177-3AD203B41FA5}">
                      <a16:colId xmlns:a16="http://schemas.microsoft.com/office/drawing/2014/main" val="3641130548"/>
                    </a:ext>
                  </a:extLst>
                </a:gridCol>
                <a:gridCol w="2952018">
                  <a:extLst>
                    <a:ext uri="{9D8B030D-6E8A-4147-A177-3AD203B41FA5}">
                      <a16:colId xmlns:a16="http://schemas.microsoft.com/office/drawing/2014/main" val="4097962229"/>
                    </a:ext>
                  </a:extLst>
                </a:gridCol>
                <a:gridCol w="2952018">
                  <a:extLst>
                    <a:ext uri="{9D8B030D-6E8A-4147-A177-3AD203B41FA5}">
                      <a16:colId xmlns:a16="http://schemas.microsoft.com/office/drawing/2014/main" val="1511232595"/>
                    </a:ext>
                  </a:extLst>
                </a:gridCol>
              </a:tblGrid>
              <a:tr h="48206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Самостоятельное обслуживание: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выполнять повседневные бытовые задачи (гигиена, уборка, приготовление пищи) без постоянного контроля или напоминаний.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Социальная адаптация: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Успешное взаимодействие с другими людьми (персоналом, другими проживающими, внешними специалистами), способность к разрешению конфликтов мирным путем, соблюдение социальных норм и правил.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Целенаправленная деятельность: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в трудовой терапии, образовательных программах, досуговых мероприятиях, способность заниматься продуктивной деятельностью, поддерживать порядок в своих вещах и комнате.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деструктивного поведения: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Снижение или исчезновение агрессии,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самоповреждающего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поведения или других форм социально неприемлемого поведения, которые могли присутствовать ранее.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853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22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 smtClean="0">
                <a:solidFill>
                  <a:schemeClr val="tx1"/>
                </a:solidFill>
              </a:rPr>
              <a:t>Особенности мотивации:</a:t>
            </a:r>
            <a:endParaRPr lang="ru-RU" sz="2400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794626"/>
              </p:ext>
            </p:extLst>
          </p:nvPr>
        </p:nvGraphicFramePr>
        <p:xfrm>
          <a:off x="307730" y="1904999"/>
          <a:ext cx="11737731" cy="4856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577">
                  <a:extLst>
                    <a:ext uri="{9D8B030D-6E8A-4147-A177-3AD203B41FA5}">
                      <a16:colId xmlns:a16="http://schemas.microsoft.com/office/drawing/2014/main" val="1411070563"/>
                    </a:ext>
                  </a:extLst>
                </a:gridCol>
                <a:gridCol w="3912577">
                  <a:extLst>
                    <a:ext uri="{9D8B030D-6E8A-4147-A177-3AD203B41FA5}">
                      <a16:colId xmlns:a16="http://schemas.microsoft.com/office/drawing/2014/main" val="141857565"/>
                    </a:ext>
                  </a:extLst>
                </a:gridCol>
                <a:gridCol w="3912577">
                  <a:extLst>
                    <a:ext uri="{9D8B030D-6E8A-4147-A177-3AD203B41FA5}">
                      <a16:colId xmlns:a16="http://schemas.microsoft.com/office/drawing/2014/main" val="73764280"/>
                    </a:ext>
                  </a:extLst>
                </a:gridCol>
              </a:tblGrid>
              <a:tr h="485628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Наличие внутренней мотивации: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Желание инициировать изменения, стремиться к самостоятельности, а не просто следовать внешним инструкциям. Человек сам выражает желание восстановить дееспособность или хотя бы перейти к сопровождаемому проживанию.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осознанных целей: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Наличие планов на будущее, стремление к конкретным достижениям (например, получение профессии, налаживание контактов с семьей, выход из интерната).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Ответственность:</a:t>
                      </a:r>
                      <a:r>
                        <a:rPr lang="ru-RU" sz="1800" b="0" i="1" u="sng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Проявление ответственности за свои действия и жизнь, понимание необходимости соблюдения режима лечения или приема лекарств, готовность взять на себя часть обязанностей. 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668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0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4196" y="103554"/>
            <a:ext cx="8596668" cy="1320800"/>
          </a:xfrm>
        </p:spPr>
        <p:txBody>
          <a:bodyPr/>
          <a:lstStyle/>
          <a:p>
            <a:pPr algn="ctr"/>
            <a:r>
              <a:rPr lang="ru-RU" b="1" dirty="0"/>
              <a:t>Критерии отбора участников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898823"/>
              </p:ext>
            </p:extLst>
          </p:nvPr>
        </p:nvGraphicFramePr>
        <p:xfrm>
          <a:off x="0" y="861646"/>
          <a:ext cx="12192000" cy="599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864829433"/>
                    </a:ext>
                  </a:extLst>
                </a:gridCol>
              </a:tblGrid>
              <a:tr h="106027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Стабильность психического состояния: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Длительная ремиссия или значительное и устойчивое улучшение психического здоровья, подтвержденное медицинскими документами и наблюдениями специалистов.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215458"/>
                  </a:ext>
                </a:extLst>
              </a:tr>
              <a:tr h="9313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Понимание правового статуса: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Осознание своего текущего статуса недееспособного лица и желание его изменить.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8244"/>
                  </a:ext>
                </a:extLst>
              </a:tr>
              <a:tr h="9313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Наличие социальных связей: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Поддержание отношений с семьей или другими значимыми людьми, которые могут оказать поддержку вне интерната.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922921"/>
                  </a:ext>
                </a:extLst>
              </a:tr>
              <a:tr h="9313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к самообслуживанию и ведению быта: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Навыки, достаточные для самостоятельного проживания или проживания с минимальным сопровождением.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556818"/>
                  </a:ext>
                </a:extLst>
              </a:tr>
              <a:tr h="9313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Понимание финансовых вопросов: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Способность распоряжаться своими средствами, понимать их ценность, осуществлять покупки.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345695"/>
                  </a:ext>
                </a:extLst>
              </a:tr>
              <a:tr h="1210736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риска для себя и окружающих: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Оценка потенциальной опасности действий человека в случае предоставления ему полной самостоятельности.</a:t>
                      </a:r>
                    </a:p>
                    <a:p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8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04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262" y="349624"/>
            <a:ext cx="11834445" cy="6218229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пециальная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подготовка персонала для проведения тренингов необходима,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основные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причины: это обеспечивает 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эффективность обучения, помогает управлять сложной групповой динамикой, позволяет адаптировать материал под специфическую аудиторию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интерната.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rot="10800000" flipV="1">
            <a:off x="1292353" y="1411113"/>
            <a:ext cx="8967809" cy="10796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90440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Почему необходима специальная подготовка персонала для проведения тренингов: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268142" y="2190511"/>
            <a:ext cx="681318" cy="6902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827655"/>
              </p:ext>
            </p:extLst>
          </p:nvPr>
        </p:nvGraphicFramePr>
        <p:xfrm>
          <a:off x="1344589" y="3360226"/>
          <a:ext cx="8502796" cy="1739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699">
                  <a:extLst>
                    <a:ext uri="{9D8B030D-6E8A-4147-A177-3AD203B41FA5}">
                      <a16:colId xmlns:a16="http://schemas.microsoft.com/office/drawing/2014/main" val="2609899421"/>
                    </a:ext>
                  </a:extLst>
                </a:gridCol>
                <a:gridCol w="2287716">
                  <a:extLst>
                    <a:ext uri="{9D8B030D-6E8A-4147-A177-3AD203B41FA5}">
                      <a16:colId xmlns:a16="http://schemas.microsoft.com/office/drawing/2014/main" val="2143383266"/>
                    </a:ext>
                  </a:extLst>
                </a:gridCol>
                <a:gridCol w="1963682">
                  <a:extLst>
                    <a:ext uri="{9D8B030D-6E8A-4147-A177-3AD203B41FA5}">
                      <a16:colId xmlns:a16="http://schemas.microsoft.com/office/drawing/2014/main" val="2405228553"/>
                    </a:ext>
                  </a:extLst>
                </a:gridCol>
                <a:gridCol w="2125699">
                  <a:extLst>
                    <a:ext uri="{9D8B030D-6E8A-4147-A177-3AD203B41FA5}">
                      <a16:colId xmlns:a16="http://schemas.microsoft.com/office/drawing/2014/main" val="1572964589"/>
                    </a:ext>
                  </a:extLst>
                </a:gridCol>
              </a:tblGrid>
              <a:tr h="1739311"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Эффективность обучения и усвоение информации</a:t>
                      </a:r>
                    </a:p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b="0" i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со сложной аудиторией интернатов</a:t>
                      </a:r>
                      <a:endParaRPr lang="ru-RU" b="0" i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 групповой динамикой и конфликтами</a:t>
                      </a:r>
                    </a:p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b="0" i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Проектирование и оценка результатов</a:t>
                      </a:r>
                    </a:p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b="0" i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4440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198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9807" y="1100865"/>
            <a:ext cx="10163907" cy="51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</a:rPr>
              <a:t>Проведение тренингов — это не то же самое, что передача информации в повседневном общении. Это целенаправленный, структурированный процесс изменения знаний, навыков и установок. 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</a:rPr>
              <a:t>Без специальной подготовки персонал не сможет обеспечить высокое качество и эффективность обучения, что в конечном счете негативно скажется на качестве жизни и реабилитации недееспособных граждан в интернатах.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92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562" y="202223"/>
            <a:ext cx="9001440" cy="1728177"/>
          </a:xfrm>
        </p:spPr>
        <p:txBody>
          <a:bodyPr>
            <a:normAutofit/>
          </a:bodyPr>
          <a:lstStyle/>
          <a:p>
            <a:r>
              <a:rPr lang="ru-RU" sz="2400" dirty="0"/>
              <a:t>Для роли внутренних тренеров в системе психоневрологических интернатов лучше всего подходит комбинация специалистов с разным </a:t>
            </a:r>
            <a:r>
              <a:rPr lang="ru-RU" sz="2400" dirty="0" smtClean="0"/>
              <a:t>опытом, </a:t>
            </a:r>
            <a:r>
              <a:rPr lang="ru-RU" sz="2400" dirty="0"/>
              <a:t>которые прошли специальную </a:t>
            </a:r>
            <a:r>
              <a:rPr lang="ru-RU" sz="2400" i="1" dirty="0"/>
              <a:t>тренерскую</a:t>
            </a:r>
            <a:r>
              <a:rPr lang="ru-RU" sz="2400" dirty="0"/>
              <a:t> подготовку.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8262" y="2133786"/>
            <a:ext cx="12033737" cy="436010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Клинические или социальные психологи: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Их базовое образование дает глубокое понимание психических процессов, особенностей мышления и поведения целевой аудитории (как проживающих, так и сотрудников, работающих в стрессовых условиях). Они лучше других способны разрабатывать программы социально-психологического сопровождения.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Специалисты по социальной работе с опытом работы в ПНИ: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Они обладают практическим знанием реалий интерната, законодательной базы и повседневных проблем подопечных. Это позволяет им делать тренинги максимально приближенными к жизни и актуальными.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Опытные руководители или старший персонал: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Зачастую они обладают авторитетом и глубоким пониманием внутренних процессов учреждения, что критически важно при проведении обучения для других сотрудников.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Приглашенные внешние эксперты (наставники):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Для обучения самих внутренних тренеров или для проведения сложных, узкоспециализированных тренингов целесообразно привлекать внешних профессионалов.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89675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</TotalTime>
  <Words>609</Words>
  <Application>Microsoft Office PowerPoint</Application>
  <PresentationFormat>Широкоэкранный</PresentationFormat>
  <Paragraphs>128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Google Sans</vt:lpstr>
      <vt:lpstr>Trebuchet MS</vt:lpstr>
      <vt:lpstr>Wingdings 3</vt:lpstr>
      <vt:lpstr>Аспект</vt:lpstr>
      <vt:lpstr>Социально-психологический тренинг подготовки недееспособных граждан к получению дееспособности: обучение сотрудников, опыт проведения в стационарной организации социального обслуживания. </vt:lpstr>
      <vt:lpstr>Актуальность темы</vt:lpstr>
      <vt:lpstr>Особенности мышления, поведения, мотивации характерные для недееспособных граждан, которые могут претендовать на восстановление дееспособности. </vt:lpstr>
      <vt:lpstr>Особенности поведения:</vt:lpstr>
      <vt:lpstr>Особенности мотивации:</vt:lpstr>
      <vt:lpstr>Критерии отбора участников</vt:lpstr>
      <vt:lpstr>Презентация PowerPoint</vt:lpstr>
      <vt:lpstr>Презентация PowerPoint</vt:lpstr>
      <vt:lpstr>Для роли внутренних тренеров в системе психоневрологических интернатов лучше всего подходит комбинация специалистов с разным опытом, которые прошли специальную тренерскую подготовку.</vt:lpstr>
      <vt:lpstr>Необходимые личностные качества: </vt:lpstr>
      <vt:lpstr>Ключевая мотивация: </vt:lpstr>
      <vt:lpstr>Презентация PowerPoint</vt:lpstr>
      <vt:lpstr>Проведение тренинга в учреждении:  </vt:lpstr>
      <vt:lpstr>Презентация PowerPoint</vt:lpstr>
      <vt:lpstr>Что нового мы узнали о своих подопечных</vt:lpstr>
      <vt:lpstr>Сложности во время проведения тренинга и пути их преодоления </vt:lpstr>
      <vt:lpstr>Профессиональные навыки и личностные качества, которые помогли </vt:lpstr>
      <vt:lpstr>Отзывы от жителей </vt:lpstr>
      <vt:lpstr>Наша оценка результатов тренинга и примеры успехов</vt:lpstr>
      <vt:lpstr>Что можно добавить в программу тренинга?  Программа оказалась эффективной, но ее можно дополнить для достижения еще лучших результатов:</vt:lpstr>
      <vt:lpstr>Презентация PowerPoint</vt:lpstr>
      <vt:lpstr>Спасибо за внимание!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Социально-психологический тренинг подготовки недееспособных граждан к получению дееспособности: обучение сотрудников, опыт проведения в стационарной организации социального обслуживания.</dc:title>
  <dc:creator>Ляйсан</dc:creator>
  <cp:lastModifiedBy>Наталья Валерьевна Хасанова</cp:lastModifiedBy>
  <cp:revision>25</cp:revision>
  <dcterms:created xsi:type="dcterms:W3CDTF">2025-12-04T05:49:32Z</dcterms:created>
  <dcterms:modified xsi:type="dcterms:W3CDTF">2025-12-16T13:16:01Z</dcterms:modified>
</cp:coreProperties>
</file>