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37"/>
  </p:notesMasterIdLst>
  <p:sldIdLst>
    <p:sldId id="256" r:id="rId2"/>
    <p:sldId id="309" r:id="rId3"/>
    <p:sldId id="340" r:id="rId4"/>
    <p:sldId id="310" r:id="rId5"/>
    <p:sldId id="341" r:id="rId6"/>
    <p:sldId id="311" r:id="rId7"/>
    <p:sldId id="312" r:id="rId8"/>
    <p:sldId id="355" r:id="rId9"/>
    <p:sldId id="315" r:id="rId10"/>
    <p:sldId id="316" r:id="rId11"/>
    <p:sldId id="342" r:id="rId12"/>
    <p:sldId id="317" r:id="rId13"/>
    <p:sldId id="318" r:id="rId14"/>
    <p:sldId id="343" r:id="rId15"/>
    <p:sldId id="320" r:id="rId16"/>
    <p:sldId id="344" r:id="rId17"/>
    <p:sldId id="331" r:id="rId18"/>
    <p:sldId id="332" r:id="rId19"/>
    <p:sldId id="346" r:id="rId20"/>
    <p:sldId id="345" r:id="rId21"/>
    <p:sldId id="337" r:id="rId22"/>
    <p:sldId id="347" r:id="rId23"/>
    <p:sldId id="350" r:id="rId24"/>
    <p:sldId id="333" r:id="rId25"/>
    <p:sldId id="348" r:id="rId26"/>
    <p:sldId id="349" r:id="rId27"/>
    <p:sldId id="356" r:id="rId28"/>
    <p:sldId id="357" r:id="rId29"/>
    <p:sldId id="351" r:id="rId30"/>
    <p:sldId id="334" r:id="rId31"/>
    <p:sldId id="352" r:id="rId32"/>
    <p:sldId id="353" r:id="rId33"/>
    <p:sldId id="336" r:id="rId34"/>
    <p:sldId id="354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neva, Maria" initials="SM" lastIdx="0" clrIdx="0">
    <p:extLst>
      <p:ext uri="{19B8F6BF-5375-455C-9EA6-DF929625EA0E}">
        <p15:presenceInfo xmlns:p15="http://schemas.microsoft.com/office/powerpoint/2012/main" userId="S-1-5-21-23921856-1151025022-1586563796-32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99CC"/>
    <a:srgbClr val="99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826DF-8D05-4B05-B26E-EB1FC24371F0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8FAF-631B-4013-9AC1-4D794707B4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8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8FAF-631B-4013-9AC1-4D794707B4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14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C8FAF-631B-4013-9AC1-4D794707B4E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32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A454D-027D-61C8-BDC6-8C9338EE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A2659-BACC-766A-C8CC-D0D85EC93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9E1D5-FED7-767C-40C3-CF743AAA5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03FDC-9E80-391B-D4EC-EF91268C7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C8FAF-631B-4013-9AC1-4D794707B4E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9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4351-0F26-40AB-9198-058357C37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E01AD-6CF7-4FDE-A710-444934F1D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5A2C-223B-414A-94B6-64C27E52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E33AF-8B9D-47F6-8C61-F45C6DBF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73156-5913-4FA9-9B78-D3A48E2A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772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E26D-6F77-4010-8D87-6BC4F596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77149-0E9D-4678-A438-FD52007C5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EEF94-411D-4B43-8ED2-443AC85A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47095-0CEF-4F97-BB5B-8B4227C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0C46D-4845-4AC0-B3AD-2741CBB9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492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55ECE-470E-4AEA-BB7C-3D69867EC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48557-C1C5-4F0E-89E4-4087352B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BFBFC-6AAF-410D-AE88-10C1BCFF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E26D4-C006-4C7A-9938-F444BA50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8A17-A500-43FB-8542-162D6610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1799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7634-3148-441F-A378-9E19E4F3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F176C-BEF1-4408-86EC-70D221FC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71C2-00EA-4EAF-BC6A-958AA4AA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E0FC5-3747-4BBE-AB23-2A55452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CC2C-43EC-45DB-A9F1-126B734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177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F309-8DC7-4766-ABFC-29C6D439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3AE5C-6DE7-4ECC-9CEC-E07D62E1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FF23-A72A-451E-A65E-A0D7D3A9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640-E681-4685-ABDC-D70DA597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5DC6-8EC0-40EF-A668-57B6D78F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4175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39A4-E449-4086-A615-9DEC1F13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097D6-BA14-4BFD-9546-BF7525C17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42C2E-FF87-4C56-84C1-D1B40977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61B93-9104-4D9E-B737-DD732C06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16FF-8A1D-47B0-B7C6-BC68BDAF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F5C76-2973-4B40-922B-DF7F059B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0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DA82-539D-45FE-92EE-9535CBC2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DB89-434E-43CF-8B99-7B087B121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878BC-E73A-427B-B25C-EF6DB0B6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8349-F03A-498E-9F40-599AFA430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28093-232E-4912-8F5D-8ECB11308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03DF9-25CD-46ED-A890-DF3CAB57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8CCA1-448C-44C6-BCC4-4A97E554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E4A3D-6595-44A0-9FC1-98020171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5844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1CFF-21DB-43C9-8398-E3AFD76F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307C8-66C0-42EB-87A3-E16FC56B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AD804-0C11-4F4B-8F95-D4D71A93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0DB5C-02A0-4879-A8A7-141745B5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3200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2D8A4-A1F7-4A6B-B566-BE1A70F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7EBB6-3343-4488-9DE1-FF709C00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D44D3-B83C-4525-BAD8-8D5E9AD9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3955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3A97-22BB-499C-83A0-7395AE29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5381-7A4F-4E15-9AA3-6474D963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5EA4B-EDE3-473B-91BC-3386F1166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93BA7-4E1A-4D86-956C-E71FA055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766E1-6C48-432B-A3DD-5EF16134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66EF-A1FA-4192-8BA6-99916752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6274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20D0-D576-4491-B99A-803E804C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F051E-5903-4D69-97F9-C8DD7AD58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77237-CAE0-43CE-BECA-5A1A1E73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F7D04-CBB3-41E5-AA28-CBEDDDF1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CD17F-9FE2-4427-AB92-F7A4D8E9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F8F6D-CEEE-494B-B7CC-845D258B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584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19436-4F76-4AA5-995C-D01AE342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831CC-6E61-472E-87B0-C007CBD7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5A7B-356C-4B51-81D2-3C598B45B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9CDEF-3EE8-44A1-BBA3-7AA55A87C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F995C-5C2C-4449-9211-7D9636D4E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305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g"/><Relationship Id="rId7" Type="http://schemas.openxmlformats.org/officeDocument/2006/relationships/hyperlink" Target="http://www.google.ru/url?sa=i&amp;rct=j&amp;q=&amp;esrc=s&amp;source=images&amp;cd=&amp;cad=rja&amp;uact=8&amp;ved=2ahUKEwjSqrjU74vaAhXBC5oKHULFDNcQjRx6BAgAEAU&amp;url=http://pni23.ru/news/12&amp;psig=AOvVaw3SY4-KHjDTOsbhk6GbvWDM&amp;ust=152221823573370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2.jpeg"/><Relationship Id="rId4" Type="http://schemas.openxmlformats.org/officeDocument/2006/relationships/image" Target="../media/image28.jpg"/><Relationship Id="rId9" Type="http://schemas.openxmlformats.org/officeDocument/2006/relationships/hyperlink" Target="http://www.google.ru/url?sa=i&amp;rct=j&amp;q=&amp;esrc=s&amp;source=images&amp;cd=&amp;cad=rja&amp;uact=8&amp;ved=2ahUKEwjIpufl74vaAhWFQpoKHbVABUQQjRx6BAgAEAU&amp;url=http://pni23.ru/news/282&amp;psig=AOvVaw3SY4-KHjDTOsbhk6GbvWDM&amp;ust=15222182357337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6730" y="404664"/>
            <a:ext cx="7772400" cy="144196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ea typeface="Times New Roman" panose="02020603050405020304" pitchFamily="18" charset="0"/>
              </a:rPr>
              <a:t>Тренинг подготовки к </a:t>
            </a:r>
            <a:r>
              <a:rPr lang="ru-RU" sz="2400" b="1" dirty="0">
                <a:effectLst/>
                <a:latin typeface="+mn-lt"/>
                <a:ea typeface="Times New Roman" panose="02020603050405020304" pitchFamily="18" charset="0"/>
              </a:rPr>
              <a:t>получению </a:t>
            </a:r>
            <a:r>
              <a:rPr lang="ru-RU" sz="2400" b="1" dirty="0">
                <a:latin typeface="+mn-lt"/>
                <a:ea typeface="Times New Roman" panose="02020603050405020304" pitchFamily="18" charset="0"/>
              </a:rPr>
              <a:t>ограниченной дееспособности </a:t>
            </a:r>
            <a:br>
              <a:rPr lang="en-US" sz="2400" b="1" dirty="0">
                <a:latin typeface="+mn-lt"/>
              </a:rPr>
            </a:br>
            <a:endParaRPr lang="it-IT" sz="24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061B8-DAB1-4C92-93EE-F3A0267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2" y="1648338"/>
            <a:ext cx="5184576" cy="2978264"/>
          </a:xfrm>
          <a:prstGeom prst="rect">
            <a:avLst/>
          </a:prstGeom>
        </p:spPr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33D2BF38-3D27-40B2-927F-472B1C9A0CF2}"/>
              </a:ext>
            </a:extLst>
          </p:cNvPr>
          <p:cNvSpPr/>
          <p:nvPr/>
        </p:nvSpPr>
        <p:spPr>
          <a:xfrm>
            <a:off x="472008" y="332656"/>
            <a:ext cx="8276456" cy="6192688"/>
          </a:xfrm>
          <a:prstGeom prst="round1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0E2F6F1-F60B-2885-2419-5B6C36089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5010742"/>
            <a:ext cx="6858000" cy="829331"/>
          </a:xfrm>
        </p:spPr>
        <p:txBody>
          <a:bodyPr/>
          <a:lstStyle/>
          <a:p>
            <a:r>
              <a:rPr lang="ru-RU" dirty="0"/>
              <a:t>РБОО «Центр лечебной педагогики». Часть </a:t>
            </a:r>
            <a:r>
              <a:rPr lang="en-US" dirty="0"/>
              <a:t>2</a:t>
            </a:r>
            <a:r>
              <a:rPr lang="ru-RU" dirty="0"/>
              <a:t>. </a:t>
            </a:r>
          </a:p>
          <a:p>
            <a:r>
              <a:rPr lang="ru-RU" dirty="0"/>
              <a:t>Занятия </a:t>
            </a:r>
            <a:r>
              <a:rPr lang="en-US" dirty="0"/>
              <a:t>6-10</a:t>
            </a:r>
          </a:p>
        </p:txBody>
      </p:sp>
    </p:spTree>
    <p:extLst>
      <p:ext uri="{BB962C8B-B14F-4D97-AF65-F5344CB8AC3E}">
        <p14:creationId xmlns:p14="http://schemas.microsoft.com/office/powerpoint/2010/main" val="216512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87B7-BD7F-F025-E74B-3C78A11C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/>
              <a:t>САМЫЙ ВАЖНЫЙ ДОКУМЕНТ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E7EE-EB22-1587-8899-238A5EF78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ПОЛИС ОМС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ПОЛИС ОБЯЗАТЕЛЬНОГО МЕДИЦИНСКОГО СТРАХОВАНИЯ</a:t>
            </a:r>
          </a:p>
          <a:p>
            <a:pPr marL="0" indent="0">
              <a:buNone/>
            </a:pPr>
            <a:endParaRPr lang="ru-RU" sz="3600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B0DDEF-8941-DE3F-1DCB-5CA4B44E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3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4892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70A3-2057-5C6B-C707-96F45A65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/>
              <a:t>МЕДИЦИНСКАЯ ПОМОЩЬ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2C3A-7506-C7F8-7948-D8507910D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ru-RU" sz="2400" dirty="0">
                <a:highlight>
                  <a:srgbClr val="008000"/>
                </a:highlight>
              </a:rPr>
              <a:t>Плановая </a:t>
            </a:r>
            <a:endParaRPr lang="en-US" sz="2400" dirty="0">
              <a:highlight>
                <a:srgbClr val="008000"/>
              </a:highlight>
            </a:endParaRPr>
          </a:p>
        </p:txBody>
      </p:sp>
      <p:pic>
        <p:nvPicPr>
          <p:cNvPr id="4098" name="Picture 2" descr="Плановая медицинская помощь в области оказывается в полном объёме">
            <a:extLst>
              <a:ext uri="{FF2B5EF4-FFF2-40B4-BE49-F238E27FC236}">
                <a16:creationId xmlns:a16="http://schemas.microsoft.com/office/drawing/2014/main" id="{9B68394B-5848-0D8F-2A8E-8F9CF2E0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11614" b="1"/>
          <a:stretch/>
        </p:blipFill>
        <p:spPr bwMode="auto">
          <a:xfrm>
            <a:off x="629842" y="2505075"/>
            <a:ext cx="3868340" cy="36845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3" name="Text Placeholder 4">
            <a:extLst>
              <a:ext uri="{FF2B5EF4-FFF2-40B4-BE49-F238E27FC236}">
                <a16:creationId xmlns:a16="http://schemas.microsoft.com/office/drawing/2014/main" id="{4E280E41-8A97-5273-3EEF-977B5C411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>
            <a:normAutofit/>
          </a:bodyPr>
          <a:lstStyle/>
          <a:p>
            <a:r>
              <a:rPr lang="ru-RU" sz="2400" dirty="0">
                <a:highlight>
                  <a:srgbClr val="FF6600"/>
                </a:highlight>
              </a:rPr>
              <a:t>Экстренная</a:t>
            </a:r>
            <a:endParaRPr lang="en-US" sz="2400" dirty="0">
              <a:highlight>
                <a:srgbClr val="FF6600"/>
              </a:highlight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D4C9A27-08AC-AD2E-2DBC-0E1110CE9B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3672" y="2505075"/>
            <a:ext cx="4019086" cy="3685032"/>
          </a:xfrm>
        </p:spPr>
      </p:pic>
    </p:spTree>
    <p:extLst>
      <p:ext uri="{BB962C8B-B14F-4D97-AF65-F5344CB8AC3E}">
        <p14:creationId xmlns:p14="http://schemas.microsoft.com/office/powerpoint/2010/main" val="78597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46C6-4CB2-656B-95C6-4683FDB6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Информированное добровольное согласие на медицинское вмешательство</a:t>
            </a:r>
            <a:endParaRPr lang="en-US" b="1" dirty="0"/>
          </a:p>
        </p:txBody>
      </p:sp>
      <p:pic>
        <p:nvPicPr>
          <p:cNvPr id="5122" name="Picture 2" descr="Зачем в больнице просят подписать бумагу? — Новости Новокузнецка сегодня,  новости дня, последние новости">
            <a:extLst>
              <a:ext uri="{FF2B5EF4-FFF2-40B4-BE49-F238E27FC236}">
                <a16:creationId xmlns:a16="http://schemas.microsoft.com/office/drawing/2014/main" id="{4532BAB3-FC38-74BD-9337-DDB6C666D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2" y="1690689"/>
            <a:ext cx="7751298" cy="50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0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A85D8-8768-DEC1-B36B-760F1A7C8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3298-42FF-7DA3-A465-675E1B80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Оказание психиатрической помощи </a:t>
            </a:r>
            <a:endParaRPr lang="en-US" b="1"/>
          </a:p>
        </p:txBody>
      </p:sp>
      <p:pic>
        <p:nvPicPr>
          <p:cNvPr id="6146" name="Picture 2" descr="Уточнен порядок помещения лиц, содержащихся под стражей, в психиатрический  стационар. / Прокуратура / Городской округ Балашиха">
            <a:extLst>
              <a:ext uri="{FF2B5EF4-FFF2-40B4-BE49-F238E27FC236}">
                <a16:creationId xmlns:a16="http://schemas.microsoft.com/office/drawing/2014/main" id="{28F289E2-5438-DDF2-37E2-1739A40D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r="21515" b="1"/>
          <a:stretch/>
        </p:blipFill>
        <p:spPr bwMode="auto">
          <a:xfrm>
            <a:off x="6286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F91F-9F5E-5B1D-A823-E655E5076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Может быть недобровольным, если:</a:t>
            </a:r>
          </a:p>
          <a:p>
            <a:pPr marL="0" indent="0">
              <a:buNone/>
            </a:pPr>
            <a:r>
              <a:rPr lang="ru-RU" dirty="0"/>
              <a:t>Человек опасен для себя или окружающих.</a:t>
            </a:r>
          </a:p>
          <a:p>
            <a:pPr marL="0" indent="0">
              <a:buNone/>
            </a:pPr>
            <a:r>
              <a:rPr lang="ru-RU" dirty="0"/>
              <a:t>Или находится в беспомощном состоянии.</a:t>
            </a:r>
          </a:p>
          <a:p>
            <a:pPr marL="0" indent="0">
              <a:buNone/>
            </a:pPr>
            <a:r>
              <a:rPr lang="ru-RU" dirty="0"/>
              <a:t>Или отказ от лечения приводит наносит серьезный вред здоровью.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7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836D-44FC-D323-0EA1-903315A9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23" y="186031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/>
              <a:t>Девушка Вика записывается к неврологу</a:t>
            </a:r>
            <a:endParaRPr lang="en-US" b="1" dirty="0"/>
          </a:p>
        </p:txBody>
      </p:sp>
      <p:pic>
        <p:nvPicPr>
          <p:cNvPr id="7172" name="Picture 4" descr="Терапевт в Москве - цены, запись на прием и консультацию к врачу терапевту  в АО Семейный доктор">
            <a:extLst>
              <a:ext uri="{FF2B5EF4-FFF2-40B4-BE49-F238E27FC236}">
                <a16:creationId xmlns:a16="http://schemas.microsoft.com/office/drawing/2014/main" id="{FCA8477B-9F83-86C5-139E-E420111432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04" y="3429000"/>
            <a:ext cx="4094813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гистратура - ТОГБУЗ «ГКБ №3 им. И.С. Долгушина г. Тамбова»">
            <a:extLst>
              <a:ext uri="{FF2B5EF4-FFF2-40B4-BE49-F238E27FC236}">
                <a16:creationId xmlns:a16="http://schemas.microsoft.com/office/drawing/2014/main" id="{55C98898-F6B3-0584-5ADD-20821E2330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" y="1511594"/>
            <a:ext cx="4177111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BC248-7EBA-0753-B992-08DBCFF15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F8D5-C0EE-C894-9C7B-BC2D80E1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73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8</a:t>
            </a:r>
          </a:p>
          <a:p>
            <a:pPr marL="0" indent="0" algn="ctr">
              <a:buNone/>
            </a:pPr>
            <a:r>
              <a:rPr lang="ru-RU" sz="6000" b="1" dirty="0"/>
              <a:t>«Как рассказывать о своем заболевании»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0766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2204-719E-503D-AE40-E8910392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2106-5F0D-49BD-08F3-57BA492B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/>
              <a:t>	Судебно-психиатрическая экспертиза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ECA8-8E11-59F4-0F44-CD269E82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 комиссия врачей-психиатров, которые будут задавать вам вопросы.</a:t>
            </a:r>
          </a:p>
          <a:p>
            <a:pPr marL="0" indent="0">
              <a:buNone/>
            </a:pPr>
            <a:r>
              <a:rPr lang="ru-RU" sz="2800" dirty="0"/>
              <a:t>На экспертизе с вами также будет работать психолог. </a:t>
            </a:r>
            <a:endParaRPr lang="en-US" sz="2800" dirty="0"/>
          </a:p>
        </p:txBody>
      </p:sp>
      <p:pic>
        <p:nvPicPr>
          <p:cNvPr id="8194" name="Picture 2" descr="Врачебная комиссия. Что это? - Республиканская клиническая психиатрическая  больница">
            <a:extLst>
              <a:ext uri="{FF2B5EF4-FFF2-40B4-BE49-F238E27FC236}">
                <a16:creationId xmlns:a16="http://schemas.microsoft.com/office/drawing/2014/main" id="{13B40321-4F84-A463-75BE-7A26E553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r="7325" b="-1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6845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462F-8DF1-8B7C-12A9-A9261C41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/>
              <a:t>Трудные вопросы на экспертизе</a:t>
            </a:r>
            <a:endParaRPr lang="en-US" sz="3600" b="1" dirty="0"/>
          </a:p>
        </p:txBody>
      </p:sp>
      <p:pic>
        <p:nvPicPr>
          <p:cNvPr id="9218" name="Picture 2" descr="Тест: ответьте на 10 вопросов и узнайте, есть ли у вас психическое  расстройство | MARIECLAIRE">
            <a:extLst>
              <a:ext uri="{FF2B5EF4-FFF2-40B4-BE49-F238E27FC236}">
                <a16:creationId xmlns:a16="http://schemas.microsoft.com/office/drawing/2014/main" id="{86A683BD-4217-579E-C8B8-25A4B998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r="21254" b="2"/>
          <a:stretch/>
        </p:blipFill>
        <p:spPr bwMode="auto">
          <a:xfrm>
            <a:off x="6286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752A-ADAA-661E-DE67-A4D17CE82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ЕСТЬ ЛИ У ВАС ПСИХИЧЕСКОЕ ЗАБОЛЕВАНИЕ?</a:t>
            </a:r>
          </a:p>
          <a:p>
            <a:pPr marL="0" indent="0">
              <a:buNone/>
            </a:pPr>
            <a:r>
              <a:rPr lang="ru-RU" sz="3600" dirty="0"/>
              <a:t>КАКИЕ У ВАС ЕСТЬ ОГРАНИЧЕНИЯ?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08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6C441-509F-A63E-E017-3B29C754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D78D-E140-2ABB-3E88-56DD50C8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400" b="1" dirty="0"/>
              <a:t>Симптом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4B4D-BAFD-11F9-B652-20099E0DE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 признак заболевания. На что жалуется пациент</a:t>
            </a:r>
            <a:endParaRPr lang="en-US" sz="2800" dirty="0"/>
          </a:p>
        </p:txBody>
      </p:sp>
      <p:pic>
        <p:nvPicPr>
          <p:cNvPr id="10244" name="Picture 4" descr="Головные боли: причины, виды, диагностика | Семейный доктор">
            <a:extLst>
              <a:ext uri="{FF2B5EF4-FFF2-40B4-BE49-F238E27FC236}">
                <a16:creationId xmlns:a16="http://schemas.microsoft.com/office/drawing/2014/main" id="{D679506D-030E-B139-9B15-C6E80168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1" y="3341940"/>
            <a:ext cx="3502619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ерепады настроения, причины и лечение | Частная психиатрическая клиника  доктора Шурова">
            <a:extLst>
              <a:ext uri="{FF2B5EF4-FFF2-40B4-BE49-F238E27FC236}">
                <a16:creationId xmlns:a16="http://schemas.microsoft.com/office/drawing/2014/main" id="{56F00572-F001-9CA3-C775-6693B688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681036"/>
            <a:ext cx="3998626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Настроение меняется внезапно. Как жить с «биполяркой»?">
            <a:extLst>
              <a:ext uri="{FF2B5EF4-FFF2-40B4-BE49-F238E27FC236}">
                <a16:creationId xmlns:a16="http://schemas.microsoft.com/office/drawing/2014/main" id="{A96EB030-0D62-43F8-8D25-9559E155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71" y="35160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Бессонница - симптомы, причины, лечение и диагностика">
            <a:extLst>
              <a:ext uri="{FF2B5EF4-FFF2-40B4-BE49-F238E27FC236}">
                <a16:creationId xmlns:a16="http://schemas.microsoft.com/office/drawing/2014/main" id="{F1C16230-446C-CFBE-893E-2F0EFBAF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8" y="443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47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1E4C6-E707-06DF-F352-67E20C379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F3D6-3CAA-85C9-C382-936E1793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400" b="1"/>
              <a:t>Симптом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4A06-13C0-E2A7-9F05-9B311BDBE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 признак заболевания. На что жалуется пациент.</a:t>
            </a:r>
            <a:endParaRPr lang="en-US" sz="2800" dirty="0"/>
          </a:p>
        </p:txBody>
      </p:sp>
      <p:pic>
        <p:nvPicPr>
          <p:cNvPr id="11270" name="Picture 6" descr="Что делать родителям, если у ребенка плохая успеваемость в школе? -  Педагогический портал «О детстве»">
            <a:extLst>
              <a:ext uri="{FF2B5EF4-FFF2-40B4-BE49-F238E27FC236}">
                <a16:creationId xmlns:a16="http://schemas.microsoft.com/office/drawing/2014/main" id="{620E623D-1479-F545-1955-5E3183A0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36" y="473425"/>
            <a:ext cx="3861216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Акалькулия: симптомы, природа заболевания, диагностика и лечение.">
            <a:extLst>
              <a:ext uri="{FF2B5EF4-FFF2-40B4-BE49-F238E27FC236}">
                <a16:creationId xmlns:a16="http://schemas.microsoft.com/office/drawing/2014/main" id="{C8774EAE-9BA8-9E0E-D5CB-D055DF78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98" y="3923410"/>
            <a:ext cx="3861216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оррекция аграмматической дисграфии в Москве">
            <a:extLst>
              <a:ext uri="{FF2B5EF4-FFF2-40B4-BE49-F238E27FC236}">
                <a16:creationId xmlns:a16="http://schemas.microsoft.com/office/drawing/2014/main" id="{43DCBFCD-D64D-8624-3BDC-10C569F9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3429000"/>
            <a:ext cx="4282440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6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FC34-004D-90C2-3A23-74E83314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634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</a:t>
            </a:r>
            <a:r>
              <a:rPr lang="en-US" sz="6000" b="1" dirty="0"/>
              <a:t>6</a:t>
            </a:r>
            <a:r>
              <a:rPr lang="ru-RU" sz="6000" b="1" dirty="0"/>
              <a:t>. </a:t>
            </a:r>
          </a:p>
          <a:p>
            <a:pPr marL="0" indent="0" algn="ctr">
              <a:buNone/>
            </a:pPr>
            <a:r>
              <a:rPr lang="ru-RU" sz="6000" b="1" dirty="0"/>
              <a:t>«Трудоустройство и трудовые отношения»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5616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83172-E0C4-BB00-8414-566D82915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443-4367-ACCB-00B8-EAB3E91A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Рассказ о заболевании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AD69-8DE3-E177-E90A-14EC680F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06" y="1556792"/>
            <a:ext cx="78867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Вплетен в историю жизни человека.</a:t>
            </a:r>
          </a:p>
          <a:p>
            <a:pPr marL="0" indent="0">
              <a:buNone/>
            </a:pPr>
            <a:r>
              <a:rPr lang="ru-RU" sz="2800" dirty="0"/>
              <a:t>И называется историей болезни.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Это не только документ, который ведет врач.</a:t>
            </a:r>
          </a:p>
          <a:p>
            <a:pPr marL="0" indent="0">
              <a:buNone/>
            </a:pPr>
            <a:r>
              <a:rPr lang="ru-RU" sz="2800" dirty="0"/>
              <a:t>Это то, что сам человек может рассказать о своем заболевании и о том, как оно повлияло на его жизнь.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104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BE7B-E0C4-74A5-2643-6A0FE3F16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B6FC-06B3-9D42-14C1-84E490FF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73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9 </a:t>
            </a:r>
          </a:p>
          <a:p>
            <a:pPr marL="0" indent="0" algn="ctr">
              <a:buNone/>
            </a:pPr>
            <a:r>
              <a:rPr lang="ru-RU" sz="6000" b="1" dirty="0"/>
              <a:t>«Судебно-психиатрическая экспертиза»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526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2F2D1-FF62-F7BA-9837-83C2BE51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D391-D9BC-0C21-8A6C-7DF384B7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/>
              <a:t>	Судебно-психиатрическая экспертиза</a:t>
            </a:r>
            <a:r>
              <a:rPr lang="en-US" b="1" dirty="0"/>
              <a:t> (</a:t>
            </a:r>
            <a:r>
              <a:rPr lang="ru-RU" b="1" dirty="0"/>
              <a:t>повторение материала)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F8FA-29D4-2D42-D0C2-FAA3E80A2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 комиссия врачей-психиатров, которые будут задавать вам вопросы.</a:t>
            </a:r>
          </a:p>
          <a:p>
            <a:pPr marL="0" indent="0">
              <a:buNone/>
            </a:pPr>
            <a:r>
              <a:rPr lang="ru-RU" sz="2800" dirty="0"/>
              <a:t>На экспертизе с вами также будет работать психолог.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 descr="Врачебная комиссия. Что это? - Республиканская клиническая психиатрическая  больница">
            <a:extLst>
              <a:ext uri="{FF2B5EF4-FFF2-40B4-BE49-F238E27FC236}">
                <a16:creationId xmlns:a16="http://schemas.microsoft.com/office/drawing/2014/main" id="{5115D679-3C7F-3A33-D2EE-4D4EAC26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r="7325" b="-1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14040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DD60-5BB4-7BF1-56EF-0E9879DC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Судебно-психиатрическая экспертиза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C784-EFFF-A070-E390-77119442D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Бывает: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Амбулаторная (несколько часов)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Стационарная (30 дней)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>
                <a:highlight>
                  <a:srgbClr val="008000"/>
                </a:highlight>
              </a:rPr>
              <a:t>Мы ориентируемся на амбулаторную экспертизу.</a:t>
            </a:r>
            <a:endParaRPr lang="en-US" sz="3200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863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83DA-3741-D7CB-48AC-EA32C2BB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/>
              <a:t>Человек, который проходит экспертизу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7D4D4-A872-72D6-9EE9-771C926C0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Называется подэкспертный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Психологические экспертизы в Москве">
            <a:extLst>
              <a:ext uri="{FF2B5EF4-FFF2-40B4-BE49-F238E27FC236}">
                <a16:creationId xmlns:a16="http://schemas.microsoft.com/office/drawing/2014/main" id="{4470A183-080A-BC26-D1F4-5CFF3A44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28996" b="2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D95412D-40DD-E6E1-A848-DF9BE0582270}"/>
              </a:ext>
            </a:extLst>
          </p:cNvPr>
          <p:cNvSpPr/>
          <p:nvPr/>
        </p:nvSpPr>
        <p:spPr>
          <a:xfrm>
            <a:off x="4139946" y="5373216"/>
            <a:ext cx="978408" cy="48463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1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7912-F03B-B403-22EA-D6094B43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2630-BE3F-FAF2-E2DC-4E67BC2C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Врач, который опрашивает подэкспертного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77DC-6FE4-30B5-28C8-16488B41C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Называется врач-докладчик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Психологические экспертизы в Москве">
            <a:extLst>
              <a:ext uri="{FF2B5EF4-FFF2-40B4-BE49-F238E27FC236}">
                <a16:creationId xmlns:a16="http://schemas.microsoft.com/office/drawing/2014/main" id="{47BBA1F3-9266-4297-E996-56643FB7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28996" b="2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9076381-3D60-7C0E-5439-BF981D7C68C2}"/>
              </a:ext>
            </a:extLst>
          </p:cNvPr>
          <p:cNvSpPr/>
          <p:nvPr/>
        </p:nvSpPr>
        <p:spPr>
          <a:xfrm>
            <a:off x="6572250" y="2348880"/>
            <a:ext cx="978408" cy="48463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9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5770-C60A-22A5-1FC3-B38645EBB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C80F-A7D9-F9FD-B1B9-FF898E0C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Врач-докладчик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53F92-406A-FDA1-4BA1-35230DAC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06" y="1556792"/>
            <a:ext cx="78867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Изучает ваши документы еще до того, как вы приедете на экспертизу.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Задает вам  вопросы.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Рассказывает о вас комиссии врачей-психиатров.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52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D8E98-9FF8-CC1E-95A3-52484B87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Комиссия врачей-психиатров,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E5C52-4D1D-69E1-6F76-A2AF3093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После разговора с врачом-докладчиком и заданий психолога вас позовут на комиссию.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Обычно в комиссии 3 врача-психиатра. Но может быть больше или меньше.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Они зададут вам несколько вопросов.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На этом экспертиза закончится.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945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1E3DD-3933-9577-2613-577627CE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После экспертизы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57D12-36B3-87FD-6B06-99D50C2D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886700" cy="282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Вы будете ждать экспертное заключение, </a:t>
            </a:r>
          </a:p>
          <a:p>
            <a:pPr marL="0" indent="0">
              <a:buNone/>
            </a:pPr>
            <a:r>
              <a:rPr lang="ru-RU" sz="2800" dirty="0"/>
              <a:t>которое будет направлено в суд. </a:t>
            </a:r>
          </a:p>
          <a:p>
            <a:pPr marL="0" indent="0">
              <a:buNone/>
            </a:pPr>
            <a:r>
              <a:rPr lang="ru-RU" sz="2800" dirty="0"/>
              <a:t>Заключение – это мнение экспертов, </a:t>
            </a:r>
          </a:p>
          <a:p>
            <a:pPr marL="0" indent="0">
              <a:buNone/>
            </a:pPr>
            <a:r>
              <a:rPr lang="ru-RU" sz="2800" dirty="0"/>
              <a:t>признать вас ограниченной </a:t>
            </a:r>
          </a:p>
          <a:p>
            <a:pPr marL="0" indent="0">
              <a:buNone/>
            </a:pPr>
            <a:r>
              <a:rPr lang="ru-RU" sz="2800" dirty="0"/>
              <a:t>дееспособным или нет.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Грубое нарушение законов при организации и проведении судебной экспертизы |  iGrajdanin.ru">
            <a:extLst>
              <a:ext uri="{FF2B5EF4-FFF2-40B4-BE49-F238E27FC236}">
                <a16:creationId xmlns:a16="http://schemas.microsoft.com/office/drawing/2014/main" id="{B7ECCDB9-E443-3FFC-F761-342EC737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12873"/>
            <a:ext cx="2668785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66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6A90-6174-9E37-2A73-883DBB06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5962-F696-97A4-19C7-3C6CB13D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Для домашнего задания: участники судебного заседания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DF83-5BA2-D15D-30F9-80D0B7F9F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1. Заявитель (то есть тот, кто хочет получить ограниченную дееспособность). </a:t>
            </a:r>
          </a:p>
          <a:p>
            <a:pPr marL="0" indent="0">
              <a:buNone/>
            </a:pPr>
            <a:r>
              <a:rPr lang="ru-RU" sz="3200" dirty="0"/>
              <a:t>2. Юрист, который представляет недееспособного в суде (или сам опекун).</a:t>
            </a:r>
          </a:p>
          <a:p>
            <a:pPr marL="0" indent="0">
              <a:buNone/>
            </a:pPr>
            <a:r>
              <a:rPr lang="ru-RU" sz="3200" dirty="0"/>
              <a:t>3. Судья. </a:t>
            </a:r>
          </a:p>
          <a:p>
            <a:pPr marL="0" indent="0">
              <a:buNone/>
            </a:pPr>
            <a:r>
              <a:rPr lang="ru-RU" sz="3200" dirty="0"/>
              <a:t>4. Секретарь суда. </a:t>
            </a:r>
          </a:p>
          <a:p>
            <a:pPr marL="0" indent="0">
              <a:buNone/>
            </a:pPr>
            <a:r>
              <a:rPr lang="ru-RU" sz="3200" dirty="0"/>
              <a:t>5. Представитель прокуратуры.</a:t>
            </a:r>
          </a:p>
          <a:p>
            <a:pPr marL="0" indent="0">
              <a:buNone/>
            </a:pPr>
            <a:r>
              <a:rPr lang="ru-RU" sz="3200" dirty="0"/>
              <a:t>6. Представитель органов опеки.</a:t>
            </a:r>
          </a:p>
          <a:p>
            <a:pPr marL="0" indent="0">
              <a:buNone/>
            </a:pPr>
            <a:r>
              <a:rPr lang="ru-RU" sz="3200" dirty="0"/>
              <a:t>7. Свидетель.</a:t>
            </a:r>
          </a:p>
          <a:p>
            <a:pPr marL="0" indent="0">
              <a:buNone/>
            </a:pPr>
            <a:endParaRPr lang="en-US" sz="3200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343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FA6D-CA36-A89B-172F-39C3C6F4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Как устроиться на работу?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5824-6DAE-E516-E9C6-811CBFD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Составить резюме</a:t>
            </a:r>
          </a:p>
          <a:p>
            <a:r>
              <a:rPr lang="ru-RU" sz="2800" dirty="0"/>
              <a:t>Найти рабочее место</a:t>
            </a:r>
          </a:p>
          <a:p>
            <a:r>
              <a:rPr lang="ru-RU" sz="2800" dirty="0"/>
              <a:t>Направить резюме работодателю</a:t>
            </a:r>
          </a:p>
          <a:p>
            <a:r>
              <a:rPr lang="ru-RU" sz="2800" dirty="0"/>
              <a:t>Пройти собеседование</a:t>
            </a:r>
          </a:p>
          <a:p>
            <a:r>
              <a:rPr lang="ru-RU" sz="2800" dirty="0"/>
              <a:t>Внимательно прочитать трудовой договор или договор ГПХ</a:t>
            </a:r>
          </a:p>
          <a:p>
            <a:r>
              <a:rPr lang="ru-RU" sz="2800" dirty="0"/>
              <a:t>Посоветоваться с опекуном или попечителем, показать ему договор</a:t>
            </a:r>
          </a:p>
          <a:p>
            <a:r>
              <a:rPr lang="ru-RU" sz="2800" dirty="0"/>
              <a:t>Подписать трудовой договор или договор ГПХ.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2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E374-34C7-0900-CD6C-1EE8CBD8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8B43-4AA1-044F-40BF-DEDAB548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914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10 </a:t>
            </a:r>
          </a:p>
          <a:p>
            <a:pPr marL="0" indent="0" algn="ctr">
              <a:buNone/>
            </a:pPr>
            <a:r>
              <a:rPr lang="ru-RU" sz="6000" b="1" dirty="0"/>
              <a:t>«Судебное заседание. </a:t>
            </a:r>
          </a:p>
          <a:p>
            <a:pPr marL="0" indent="0" algn="ctr">
              <a:buNone/>
            </a:pPr>
            <a:r>
              <a:rPr lang="ru-RU" sz="6000" b="1" dirty="0"/>
              <a:t>Завершение тренинга»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46672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FDF96-D9E7-6145-A4D3-B07AC386F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9B37-96C6-4352-13B1-D0AB8078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Для ролевой игры: участники судебного заседания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DB0F-47D0-2816-B6E1-61E9B0089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1. Заявитель (то есть тот, кто хочет получить ограниченную дееспособность). </a:t>
            </a:r>
          </a:p>
          <a:p>
            <a:pPr marL="0" indent="0">
              <a:buNone/>
            </a:pPr>
            <a:r>
              <a:rPr lang="ru-RU" sz="3200" dirty="0"/>
              <a:t>2. Юрист, который представляет недееспособного в суде (или сам опекун).</a:t>
            </a:r>
          </a:p>
          <a:p>
            <a:pPr marL="0" indent="0">
              <a:buNone/>
            </a:pPr>
            <a:r>
              <a:rPr lang="ru-RU" sz="3200" dirty="0"/>
              <a:t>3. Судья. </a:t>
            </a:r>
          </a:p>
          <a:p>
            <a:pPr marL="0" indent="0">
              <a:buNone/>
            </a:pPr>
            <a:r>
              <a:rPr lang="ru-RU" sz="3200" dirty="0"/>
              <a:t>4. Секретарь суда. </a:t>
            </a:r>
          </a:p>
          <a:p>
            <a:pPr marL="0" indent="0">
              <a:buNone/>
            </a:pPr>
            <a:r>
              <a:rPr lang="ru-RU" sz="3200" dirty="0"/>
              <a:t>5. Представитель прокуратуры.</a:t>
            </a:r>
          </a:p>
          <a:p>
            <a:pPr marL="0" indent="0">
              <a:buNone/>
            </a:pPr>
            <a:r>
              <a:rPr lang="ru-RU" sz="3200" dirty="0"/>
              <a:t>6. Представитель органов опеки.</a:t>
            </a:r>
          </a:p>
          <a:p>
            <a:pPr marL="0" indent="0">
              <a:buNone/>
            </a:pPr>
            <a:r>
              <a:rPr lang="ru-RU" sz="3200" dirty="0"/>
              <a:t>7. Свидетель.</a:t>
            </a:r>
          </a:p>
          <a:p>
            <a:pPr marL="0" indent="0">
              <a:buNone/>
            </a:pPr>
            <a:endParaRPr lang="en-US" sz="3200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29996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FA6D-CA36-A89B-172F-39C3C6F4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Судебный процесс по получению ограниченной дееспособности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5824-6DAE-E516-E9C6-811CBFD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sz="2800" dirty="0"/>
              <a:t>Вы подаете заявление вашему опекуну, что вы хотите получить ограниченную дееспособность.</a:t>
            </a:r>
          </a:p>
          <a:p>
            <a:pPr marL="457200" indent="-457200">
              <a:buAutoNum type="arabicPeriod"/>
            </a:pPr>
            <a:r>
              <a:rPr lang="ru-RU" sz="2800" dirty="0"/>
              <a:t>В учреждении проходит комиссия с участием врача-психиатра.</a:t>
            </a:r>
          </a:p>
          <a:p>
            <a:pPr marL="457200" indent="-457200">
              <a:buAutoNum type="arabicPeriod"/>
            </a:pPr>
            <a:r>
              <a:rPr lang="ru-RU" sz="2800" dirty="0"/>
              <a:t>Далее опекун направляет заявление суд.</a:t>
            </a:r>
          </a:p>
          <a:p>
            <a:pPr marL="457200" indent="-457200">
              <a:buAutoNum type="arabicPeriod"/>
            </a:pPr>
            <a:r>
              <a:rPr lang="ru-RU" sz="2800" dirty="0"/>
              <a:t>Проходит первое судебное заседание. На нем суд назначит судебно-психиатрическую экспертизу.</a:t>
            </a:r>
          </a:p>
          <a:p>
            <a:pPr marL="457200" indent="-457200">
              <a:buAutoNum type="arabicPeriod"/>
            </a:pPr>
            <a:r>
              <a:rPr lang="ru-RU" sz="2800" dirty="0"/>
              <a:t>Вы проходите экспертизу.</a:t>
            </a:r>
          </a:p>
          <a:p>
            <a:pPr marL="457200" indent="-457200">
              <a:buAutoNum type="arabicPeriod"/>
            </a:pPr>
            <a:r>
              <a:rPr lang="ru-RU" sz="2800" dirty="0"/>
              <a:t>Суд получает заключение экспертизы. Проходит второе судебное заседание, на котором судья принимает решение.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5093-C440-2173-AB67-E5064F10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 чем вы узнали на тренинге?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8C91-246A-CA82-FA6A-07608434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Что такое дееспособность и ограниченная дееспособность.</a:t>
            </a:r>
          </a:p>
          <a:p>
            <a:pPr marL="0" indent="0">
              <a:buNone/>
            </a:pPr>
            <a:r>
              <a:rPr lang="ru-RU" sz="2800" dirty="0"/>
              <a:t>Почему человека могут признать недееспособным.</a:t>
            </a:r>
          </a:p>
          <a:p>
            <a:pPr marL="0" indent="0">
              <a:buNone/>
            </a:pPr>
            <a:r>
              <a:rPr lang="ru-RU" sz="2800" dirty="0"/>
              <a:t>Какие ограничения налагает ограниченная дееспособность.</a:t>
            </a:r>
          </a:p>
          <a:p>
            <a:pPr marL="0" indent="0">
              <a:buNone/>
            </a:pPr>
            <a:r>
              <a:rPr lang="ru-RU" sz="2800" dirty="0"/>
              <a:t>Какие права вы имеет как гражданин нашей страны и как человек.</a:t>
            </a:r>
          </a:p>
          <a:p>
            <a:pPr marL="0" indent="0">
              <a:buNone/>
            </a:pPr>
            <a:r>
              <a:rPr lang="ru-RU" sz="2800" dirty="0"/>
              <a:t>Как составлять бюджет на месяц.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31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B674B-40B1-F0A3-77CA-714459E8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70D1-B088-3561-497E-02E34DAD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 чем вы узнали на тренинге?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0CFB-13D5-46BC-BA14-748B4145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Как обращаться с жалобами и заявлениями в государственные органы.</a:t>
            </a:r>
          </a:p>
          <a:p>
            <a:pPr marL="0" indent="0">
              <a:buNone/>
            </a:pPr>
            <a:r>
              <a:rPr lang="ru-RU" sz="2800" dirty="0"/>
              <a:t>Как получать медицинскую помощь и какие правовые вопросы в этим связаны.</a:t>
            </a:r>
          </a:p>
          <a:p>
            <a:pPr marL="0" indent="0">
              <a:buNone/>
            </a:pPr>
            <a:r>
              <a:rPr lang="ru-RU" sz="2800" dirty="0"/>
              <a:t>Что важно при устройстве на работу, и как вас защищает Трудовой кодекс.</a:t>
            </a:r>
          </a:p>
          <a:p>
            <a:pPr marL="0" indent="0">
              <a:buNone/>
            </a:pPr>
            <a:r>
              <a:rPr lang="ru-RU" sz="2800" dirty="0"/>
              <a:t>Почему важно признавать свое психическое расстройство и как о нем рассказывать.</a:t>
            </a:r>
          </a:p>
          <a:p>
            <a:pPr marL="0" indent="0">
              <a:buNone/>
            </a:pPr>
            <a:r>
              <a:rPr lang="ru-RU" sz="2800" dirty="0"/>
              <a:t>Как проходит судебный процесс по получению дееспособности и судебно-психиатрическая экспертиза.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181" y="16476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ЖЕЛАЕМ ВАМ УСПЕХОВ!</a:t>
            </a:r>
            <a:endParaRPr lang="it-IT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1251A-BD92-4F55-A9A3-AC010646A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0" y="1268760"/>
            <a:ext cx="2675273" cy="17830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6E1DB-7857-4A58-AAA8-84DAB818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3" y="1947660"/>
            <a:ext cx="2677297" cy="178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0F839-5771-436B-A215-F8296EE30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05" y="1125540"/>
            <a:ext cx="3477499" cy="1783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82F34-5B66-430F-96AC-7A19DEFA2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4" y="3435678"/>
            <a:ext cx="2674620" cy="1783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4651F-23EE-44FE-A4D2-716CA669F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5024"/>
            <a:ext cx="2615542" cy="1783080"/>
          </a:xfrm>
          <a:prstGeom prst="rect">
            <a:avLst/>
          </a:prstGeom>
        </p:spPr>
      </p:pic>
      <p:pic>
        <p:nvPicPr>
          <p:cNvPr id="3076" name="Picture 4" descr="Картинки по запросу пни 22">
            <a:hlinkClick r:id="rId7"/>
            <a:extLst>
              <a:ext uri="{FF2B5EF4-FFF2-40B4-BE49-F238E27FC236}">
                <a16:creationId xmlns:a16="http://schemas.microsoft.com/office/drawing/2014/main" id="{836C0EE3-4473-4873-8C2B-2DE8251E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00" y="4437112"/>
            <a:ext cx="237979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пни 22">
            <a:hlinkClick r:id="rId9"/>
            <a:extLst>
              <a:ext uri="{FF2B5EF4-FFF2-40B4-BE49-F238E27FC236}">
                <a16:creationId xmlns:a16="http://schemas.microsoft.com/office/drawing/2014/main" id="{B8843F61-8A39-42E6-AA14-6190BB92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12" y="3614992"/>
            <a:ext cx="237979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4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FA6D-CA36-A89B-172F-39C3C6F4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Где могут найти работу люди с инвалидностью?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5824-6DAE-E516-E9C6-811CBFD1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62" y="1690689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Центры занятости</a:t>
            </a:r>
          </a:p>
          <a:p>
            <a:endParaRPr lang="ru-RU" sz="3200" dirty="0"/>
          </a:p>
          <a:p>
            <a:r>
              <a:rPr lang="ru-RU" sz="3200" dirty="0"/>
              <a:t>Благотворительные организации, специальные мастерские для людей с инвалидностью</a:t>
            </a:r>
          </a:p>
          <a:p>
            <a:endParaRPr lang="ru-RU" sz="3200" dirty="0"/>
          </a:p>
          <a:p>
            <a:r>
              <a:rPr lang="ru-RU" sz="3200" dirty="0"/>
              <a:t>Среди </a:t>
            </a:r>
            <a:r>
              <a:rPr lang="ru-RU" sz="3200" dirty="0">
                <a:highlight>
                  <a:srgbClr val="008000"/>
                </a:highlight>
              </a:rPr>
              <a:t>надежных</a:t>
            </a:r>
            <a:r>
              <a:rPr lang="ru-RU" sz="3200" dirty="0"/>
              <a:t> друзей и знакомых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НО!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>
                <a:highlight>
                  <a:srgbClr val="FF6600"/>
                </a:highlight>
              </a:rPr>
              <a:t>Сайты по поиску работы – ЭТО НЕ ОЧЕНЬ НАДЕЖНЫЙ ВАРИАНТ! МОГУТ ОБМАНУТЬ!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51BC-4152-B9D6-C111-2F43D31E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68" y="2045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ВАЖНЫЕ ДОКУМЕНТЫ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8C2C-157E-76EA-6109-F7F4CF46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68" y="1546117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Паспорт</a:t>
            </a:r>
          </a:p>
          <a:p>
            <a:r>
              <a:rPr lang="ru-RU" sz="3200" dirty="0"/>
              <a:t>СНИЛС</a:t>
            </a:r>
          </a:p>
          <a:p>
            <a:r>
              <a:rPr lang="ru-RU" sz="3200" dirty="0"/>
              <a:t>Трудовая книжка</a:t>
            </a:r>
          </a:p>
          <a:p>
            <a:r>
              <a:rPr lang="ru-RU" sz="3200" dirty="0"/>
              <a:t>Трудовой договор</a:t>
            </a:r>
            <a:endParaRPr lang="en-US" sz="3200" dirty="0"/>
          </a:p>
        </p:txBody>
      </p:sp>
      <p:pic>
        <p:nvPicPr>
          <p:cNvPr id="2050" name="Picture 2" descr="Для чего нужен СНИЛС взрослым, пенсионерам, детям?">
            <a:extLst>
              <a:ext uri="{FF2B5EF4-FFF2-40B4-BE49-F238E27FC236}">
                <a16:creationId xmlns:a16="http://schemas.microsoft.com/office/drawing/2014/main" id="{CB3FFE60-8DCA-E923-5093-9ABA45BF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761488" cy="18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-007 Трудовая книжка оптом">
            <a:extLst>
              <a:ext uri="{FF2B5EF4-FFF2-40B4-BE49-F238E27FC236}">
                <a16:creationId xmlns:a16="http://schemas.microsoft.com/office/drawing/2014/main" id="{E081C949-EBBB-A07E-45DA-D30D635F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74" y="374225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публиковали типовой шаблон трудового договора на 2022 год">
            <a:extLst>
              <a:ext uri="{FF2B5EF4-FFF2-40B4-BE49-F238E27FC236}">
                <a16:creationId xmlns:a16="http://schemas.microsoft.com/office/drawing/2014/main" id="{342C713B-7F05-8110-6922-418B974F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42" y="3482974"/>
            <a:ext cx="33337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аспорт, герб РФ, удостоверения - Паспорт -1">
            <a:extLst>
              <a:ext uri="{FF2B5EF4-FFF2-40B4-BE49-F238E27FC236}">
                <a16:creationId xmlns:a16="http://schemas.microsoft.com/office/drawing/2014/main" id="{3C27D569-D762-E257-0278-86430C8F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67" y="546101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2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E1BC-CC87-B211-2633-E0448039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Почему важно заключить трудовой договор?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814C-B3CE-0962-2DBE-F15370FE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Гарантированная зарплата</a:t>
            </a:r>
          </a:p>
          <a:p>
            <a:r>
              <a:rPr lang="ru-RU" sz="3600" dirty="0"/>
              <a:t>Оплачиваемый отпуск</a:t>
            </a:r>
          </a:p>
          <a:p>
            <a:r>
              <a:rPr lang="ru-RU" sz="3600" dirty="0"/>
              <a:t>Оплачиваемый больничный</a:t>
            </a:r>
          </a:p>
          <a:p>
            <a:r>
              <a:rPr lang="ru-RU" sz="3600" dirty="0"/>
              <a:t>Выплаты в Социальный фонд России</a:t>
            </a:r>
          </a:p>
          <a:p>
            <a:r>
              <a:rPr lang="ru-RU" sz="3600" dirty="0"/>
              <a:t>Расчет и перечисление налогов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highlight>
                  <a:srgbClr val="00FF00"/>
                </a:highlight>
              </a:rPr>
              <a:t>Интересы работника защищает Трудовой кодекс. </a:t>
            </a:r>
            <a:endParaRPr lang="en-US" sz="3600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7397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FA24-3D81-5F46-E709-6CBF311799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За что могут уволить с работы?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75EF-C8C8-7365-2861-84684599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Опоздания и прогулы</a:t>
            </a:r>
          </a:p>
          <a:p>
            <a:r>
              <a:rPr lang="ru-RU" sz="4000" dirty="0"/>
              <a:t>Пьянство и грубость</a:t>
            </a:r>
          </a:p>
          <a:p>
            <a:r>
              <a:rPr lang="ru-RU" sz="4000" dirty="0"/>
              <a:t>Плохое выполнение работы</a:t>
            </a:r>
          </a:p>
          <a:p>
            <a:pPr marL="0" indent="0">
              <a:buNone/>
            </a:pPr>
            <a:r>
              <a:rPr lang="ru-RU" sz="3600" dirty="0">
                <a:highlight>
                  <a:srgbClr val="FF0000"/>
                </a:highlight>
              </a:rPr>
              <a:t>В этих случаях </a:t>
            </a:r>
          </a:p>
          <a:p>
            <a:pPr marL="0" indent="0">
              <a:buNone/>
            </a:pPr>
            <a:r>
              <a:rPr lang="ru-RU" sz="3600" dirty="0">
                <a:highlight>
                  <a:srgbClr val="FF0000"/>
                </a:highlight>
              </a:rPr>
              <a:t>Трудовой кодекс</a:t>
            </a:r>
          </a:p>
          <a:p>
            <a:pPr marL="0" indent="0">
              <a:buNone/>
            </a:pPr>
            <a:r>
              <a:rPr lang="ru-RU" sz="3600" dirty="0">
                <a:highlight>
                  <a:srgbClr val="FF0000"/>
                </a:highlight>
              </a:rPr>
              <a:t>Защищает интересы</a:t>
            </a:r>
          </a:p>
          <a:p>
            <a:pPr marL="0" indent="0">
              <a:buNone/>
            </a:pPr>
            <a:r>
              <a:rPr lang="ru-RU" sz="3600" dirty="0">
                <a:highlight>
                  <a:srgbClr val="FF0000"/>
                </a:highlight>
              </a:rPr>
              <a:t>работодателя.</a:t>
            </a:r>
          </a:p>
        </p:txBody>
      </p:sp>
      <p:pic>
        <p:nvPicPr>
          <p:cNvPr id="1026" name="Picture 2" descr="Когда за прогул нельзя уволить?">
            <a:extLst>
              <a:ext uri="{FF2B5EF4-FFF2-40B4-BE49-F238E27FC236}">
                <a16:creationId xmlns:a16="http://schemas.microsoft.com/office/drawing/2014/main" id="{8E169948-DE71-ADF2-7068-C39C2979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28079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6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938EE-9F66-7568-4BE2-5B1E57A7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Еще работник может уволиться по собственному желанию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38EC5-44A0-F0D2-0B64-686961E4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71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В ЭТОМ СЛУЧАЕ ОН ПИШЕТ ЗАЯВЛЕНИЕ ЗА 2 НЕДЕЛИ ДО УВОЛЬНЕНИЯ</a:t>
            </a:r>
          </a:p>
        </p:txBody>
      </p:sp>
      <p:pic>
        <p:nvPicPr>
          <p:cNvPr id="5" name="Рисунок 4" descr="Увольнение по собственному желанию">
            <a:extLst>
              <a:ext uri="{FF2B5EF4-FFF2-40B4-BE49-F238E27FC236}">
                <a16:creationId xmlns:a16="http://schemas.microsoft.com/office/drawing/2014/main" id="{E0D73EA6-39A4-3748-7FB8-34A5E06F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96952"/>
            <a:ext cx="5940425" cy="230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24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95BA3-E746-F976-0FD2-B49DEE6CA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F119-3BF6-B213-FCB4-B575AC40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73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7 </a:t>
            </a:r>
          </a:p>
          <a:p>
            <a:pPr marL="0" indent="0" algn="ctr">
              <a:buNone/>
            </a:pPr>
            <a:r>
              <a:rPr lang="ru-RU" sz="6000" b="1" dirty="0"/>
              <a:t>«Получение медицинских услуг»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02235080"/>
      </p:ext>
    </p:extLst>
  </p:cSld>
  <p:clrMapOvr>
    <a:masterClrMapping/>
  </p:clrMapOvr>
</p:sld>
</file>

<file path=ppt/theme/theme1.xml><?xml version="1.0" encoding="utf-8"?>
<a:theme xmlns:a="http://schemas.openxmlformats.org/drawingml/2006/main" name="RC Research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Renaissance Capital Research</Template>
  <TotalTime>1768</TotalTime>
  <Words>829</Words>
  <Application>Microsoft Office PowerPoint</Application>
  <PresentationFormat>Экран (4:3)</PresentationFormat>
  <Paragraphs>160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RC Research Theme</vt:lpstr>
      <vt:lpstr>Тренинг подготовки к получению ограниченной дееспособности  </vt:lpstr>
      <vt:lpstr>Презентация PowerPoint</vt:lpstr>
      <vt:lpstr>Как устроиться на работу?</vt:lpstr>
      <vt:lpstr>Где могут найти работу люди с инвалидностью?</vt:lpstr>
      <vt:lpstr>ВАЖНЫЕ ДОКУМЕНТЫ</vt:lpstr>
      <vt:lpstr>Почему важно заключить трудовой договор? </vt:lpstr>
      <vt:lpstr>За что могут уволить с работы?</vt:lpstr>
      <vt:lpstr>Еще работник может уволиться по собственному желанию</vt:lpstr>
      <vt:lpstr>Презентация PowerPoint</vt:lpstr>
      <vt:lpstr>САМЫЙ ВАЖНЫЙ ДОКУМЕНТ</vt:lpstr>
      <vt:lpstr>МЕДИЦИНСКАЯ ПОМОЩЬ</vt:lpstr>
      <vt:lpstr>Информированное добровольное согласие на медицинское вмешательство</vt:lpstr>
      <vt:lpstr>Оказание психиатрической помощи </vt:lpstr>
      <vt:lpstr>Девушка Вика записывается к неврологу</vt:lpstr>
      <vt:lpstr>Презентация PowerPoint</vt:lpstr>
      <vt:lpstr> Судебно-психиатрическая экспертиза </vt:lpstr>
      <vt:lpstr>Трудные вопросы на экспертизе</vt:lpstr>
      <vt:lpstr>Симптом</vt:lpstr>
      <vt:lpstr>Симптом</vt:lpstr>
      <vt:lpstr>Рассказ о заболевании</vt:lpstr>
      <vt:lpstr>Презентация PowerPoint</vt:lpstr>
      <vt:lpstr> Судебно-психиатрическая экспертиза (повторение материала) </vt:lpstr>
      <vt:lpstr>Судебно-психиатрическая экспертиза</vt:lpstr>
      <vt:lpstr>Человек, который проходит экспертизу</vt:lpstr>
      <vt:lpstr>Врач, который опрашивает подэкспертного</vt:lpstr>
      <vt:lpstr>Врач-докладчик</vt:lpstr>
      <vt:lpstr>Комиссия врачей-психиатров, экспертов</vt:lpstr>
      <vt:lpstr>После экспертизы </vt:lpstr>
      <vt:lpstr>Для домашнего задания: участники судебного заседания</vt:lpstr>
      <vt:lpstr>Презентация PowerPoint</vt:lpstr>
      <vt:lpstr>Для ролевой игры: участники судебного заседания</vt:lpstr>
      <vt:lpstr>Судебный процесс по получению ограниченной дееспособности</vt:lpstr>
      <vt:lpstr>О чем вы узнали на тренинге?</vt:lpstr>
      <vt:lpstr>О чем вы узнали на тренинге?</vt:lpstr>
      <vt:lpstr>ЖЕЛАЕМ ВАМ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systemized approach in social competency rehabilitation</dc:title>
  <dc:creator>Utente</dc:creator>
  <cp:lastModifiedBy>Sisneva, Maria</cp:lastModifiedBy>
  <cp:revision>191</cp:revision>
  <dcterms:created xsi:type="dcterms:W3CDTF">2017-10-07T15:33:03Z</dcterms:created>
  <dcterms:modified xsi:type="dcterms:W3CDTF">2025-11-14T09:34:29Z</dcterms:modified>
</cp:coreProperties>
</file>