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notesMasterIdLst>
    <p:notesMasterId r:id="rId61"/>
  </p:notesMasterIdLst>
  <p:sldIdLst>
    <p:sldId id="256" r:id="rId2"/>
    <p:sldId id="309" r:id="rId3"/>
    <p:sldId id="310" r:id="rId4"/>
    <p:sldId id="311" r:id="rId5"/>
    <p:sldId id="312" r:id="rId6"/>
    <p:sldId id="313" r:id="rId7"/>
    <p:sldId id="314" r:id="rId8"/>
    <p:sldId id="296" r:id="rId9"/>
    <p:sldId id="307" r:id="rId10"/>
    <p:sldId id="298" r:id="rId11"/>
    <p:sldId id="288" r:id="rId12"/>
    <p:sldId id="299" r:id="rId13"/>
    <p:sldId id="291" r:id="rId14"/>
    <p:sldId id="308" r:id="rId15"/>
    <p:sldId id="304" r:id="rId16"/>
    <p:sldId id="306" r:id="rId17"/>
    <p:sldId id="289" r:id="rId18"/>
    <p:sldId id="269" r:id="rId19"/>
    <p:sldId id="280" r:id="rId20"/>
    <p:sldId id="328" r:id="rId21"/>
    <p:sldId id="315" r:id="rId22"/>
    <p:sldId id="348" r:id="rId23"/>
    <p:sldId id="317" r:id="rId24"/>
    <p:sldId id="346" r:id="rId25"/>
    <p:sldId id="316" r:id="rId26"/>
    <p:sldId id="350" r:id="rId27"/>
    <p:sldId id="319" r:id="rId28"/>
    <p:sldId id="318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9" r:id="rId38"/>
    <p:sldId id="351" r:id="rId39"/>
    <p:sldId id="353" r:id="rId40"/>
    <p:sldId id="330" r:id="rId41"/>
    <p:sldId id="349" r:id="rId42"/>
    <p:sldId id="352" r:id="rId43"/>
    <p:sldId id="331" r:id="rId44"/>
    <p:sldId id="332" r:id="rId45"/>
    <p:sldId id="337" r:id="rId46"/>
    <p:sldId id="333" r:id="rId47"/>
    <p:sldId id="340" r:id="rId48"/>
    <p:sldId id="341" r:id="rId49"/>
    <p:sldId id="343" r:id="rId50"/>
    <p:sldId id="342" r:id="rId51"/>
    <p:sldId id="344" r:id="rId52"/>
    <p:sldId id="345" r:id="rId53"/>
    <p:sldId id="334" r:id="rId54"/>
    <p:sldId id="336" r:id="rId55"/>
    <p:sldId id="347" r:id="rId56"/>
    <p:sldId id="335" r:id="rId57"/>
    <p:sldId id="338" r:id="rId58"/>
    <p:sldId id="339" r:id="rId59"/>
    <p:sldId id="28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sneva, Maria" initials="SM" lastIdx="0" clrIdx="0">
    <p:extLst>
      <p:ext uri="{19B8F6BF-5375-455C-9EA6-DF929625EA0E}">
        <p15:presenceInfo xmlns:p15="http://schemas.microsoft.com/office/powerpoint/2012/main" userId="S-1-5-21-23921856-1151025022-1586563796-328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66"/>
    <a:srgbClr val="FF99CC"/>
    <a:srgbClr val="99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826DF-8D05-4B05-B26E-EB1FC24371F0}" type="datetimeFigureOut">
              <a:rPr lang="it-IT" smtClean="0"/>
              <a:t>14/11/2025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C8FAF-631B-4013-9AC1-4D794707B4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85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C8FAF-631B-4013-9AC1-4D794707B4E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14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C8FAF-631B-4013-9AC1-4D794707B4E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651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C8FAF-631B-4013-9AC1-4D794707B4EC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32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E4351-0F26-40AB-9198-058357C37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E01AD-6CF7-4FDE-A710-444934F1D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F5A2C-223B-414A-94B6-64C27E521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E33AF-8B9D-47F6-8C61-F45C6DBF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73156-5913-4FA9-9B78-D3A48E2A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0772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E26D-6F77-4010-8D87-6BC4F596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77149-0E9D-4678-A438-FD52007C5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EEF94-411D-4B43-8ED2-443AC85A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47095-0CEF-4F97-BB5B-8B4227CA0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0C46D-4845-4AC0-B3AD-2741CBB9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4492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55ECE-470E-4AEA-BB7C-3D69867EC4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48557-C1C5-4F0E-89E4-4087352B5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BFBFC-6AAF-410D-AE88-10C1BCFFD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E26D4-C006-4C7A-9938-F444BA50E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78A17-A500-43FB-8542-162D6610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1799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7634-3148-441F-A378-9E19E4F3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F176C-BEF1-4408-86EC-70D221FC1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A71C2-00EA-4EAF-BC6A-958AA4AA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E0FC5-3747-4BBE-AB23-2A55452C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3CC2C-43EC-45DB-A9F1-126B734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1772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F309-8DC7-4766-ABFC-29C6D4391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3AE5C-6DE7-4ECC-9CEC-E07D62E1C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8FF23-A72A-451E-A65E-A0D7D3A9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640-E681-4685-ABDC-D70DA597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E5DC6-8EC0-40EF-A668-57B6D78F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41750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39A4-E449-4086-A615-9DEC1F13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097D6-BA14-4BFD-9546-BF7525C17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42C2E-FF87-4C56-84C1-D1B409774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61B93-9104-4D9E-B737-DD732C060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E16FF-8A1D-47B0-B7C6-BC68BDAF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F5C76-2973-4B40-922B-DF7F059B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0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DA82-539D-45FE-92EE-9535CBC28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0DB89-434E-43CF-8B99-7B087B121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878BC-E73A-427B-B25C-EF6DB0B60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8349-F03A-498E-9F40-599AFA430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828093-232E-4912-8F5D-8ECB11308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03DF9-25CD-46ED-A890-DF3CAB57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8CCA1-448C-44C6-BCC4-4A97E554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7E4A3D-6595-44A0-9FC1-98020171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5844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1CFF-21DB-43C9-8398-E3AFD76F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3307C8-66C0-42EB-87A3-E16FC56B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AD804-0C11-4F4B-8F95-D4D71A93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0DB5C-02A0-4879-A8A7-141745B5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3200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62D8A4-A1F7-4A6B-B566-BE1A70F6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C7EBB6-3343-4488-9DE1-FF709C00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D44D3-B83C-4525-BAD8-8D5E9AD9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39554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3A97-22BB-499C-83A0-7395AE29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05381-7A4F-4E15-9AA3-6474D9633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5EA4B-EDE3-473B-91BC-3386F1166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93BA7-4E1A-4D86-956C-E71FA055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766E1-6C48-432B-A3DD-5EF161343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F66EF-A1FA-4192-8BA6-99916752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6274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20D0-D576-4491-B99A-803E804C9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F051E-5903-4D69-97F9-C8DD7AD58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77237-CAE0-43CE-BECA-5A1A1E730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F7D04-CBB3-41E5-AA28-CBEDDDF1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CD17F-9FE2-4427-AB92-F7A4D8E9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F8F6D-CEEE-494B-B7CC-845D258B2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7584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E19436-4F76-4AA5-995C-D01AE342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831CC-6E61-472E-87B0-C007CBD73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A5A7B-356C-4B51-81D2-3C598B45B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C264-5456-4840-BBAA-67D83312E11B}" type="datetime1">
              <a:rPr lang="it-IT" smtClean="0"/>
              <a:t>14/11/2025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9CDEF-3EE8-44A1-BBA3-7AA55A87C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F995C-5C2C-4449-9211-7D9636D4E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4688-DA31-4A33-A693-06122F6D3F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305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g"/><Relationship Id="rId7" Type="http://schemas.openxmlformats.org/officeDocument/2006/relationships/hyperlink" Target="http://www.google.ru/url?sa=i&amp;rct=j&amp;q=&amp;esrc=s&amp;source=images&amp;cd=&amp;cad=rja&amp;uact=8&amp;ved=2ahUKEwjSqrjU74vaAhXBC5oKHULFDNcQjRx6BAgAEAU&amp;url=http://pni23.ru/news/12&amp;psig=AOvVaw3SY4-KHjDTOsbhk6GbvWDM&amp;ust=1522218235733700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10" Type="http://schemas.openxmlformats.org/officeDocument/2006/relationships/image" Target="../media/image44.jpeg"/><Relationship Id="rId4" Type="http://schemas.openxmlformats.org/officeDocument/2006/relationships/image" Target="../media/image40.jpg"/><Relationship Id="rId9" Type="http://schemas.openxmlformats.org/officeDocument/2006/relationships/hyperlink" Target="http://www.google.ru/url?sa=i&amp;rct=j&amp;q=&amp;esrc=s&amp;source=images&amp;cd=&amp;cad=rja&amp;uact=8&amp;ved=2ahUKEwjIpufl74vaAhWFQpoKHbVABUQQjRx6BAgAEAU&amp;url=http://pni23.ru/news/282&amp;psig=AOvVaw3SY4-KHjDTOsbhk6GbvWDM&amp;ust=152221823573370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6730" y="404664"/>
            <a:ext cx="7772400" cy="144196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  <a:ea typeface="Times New Roman" panose="02020603050405020304" pitchFamily="18" charset="0"/>
              </a:rPr>
              <a:t>Тренинг подготовки граждан, признанных недееспособными, к восстановлению ограниченной дееспособности</a:t>
            </a:r>
            <a:br>
              <a:rPr lang="en-US" sz="2400" b="1" dirty="0">
                <a:latin typeface="+mn-lt"/>
              </a:rPr>
            </a:br>
            <a:endParaRPr lang="it-IT" sz="2400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061B8-DAB1-4C92-93EE-F3A02679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42" y="1648338"/>
            <a:ext cx="5184576" cy="2978264"/>
          </a:xfrm>
          <a:prstGeom prst="rect">
            <a:avLst/>
          </a:prstGeom>
        </p:spPr>
      </p:pic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33D2BF38-3D27-40B2-927F-472B1C9A0CF2}"/>
              </a:ext>
            </a:extLst>
          </p:cNvPr>
          <p:cNvSpPr/>
          <p:nvPr/>
        </p:nvSpPr>
        <p:spPr>
          <a:xfrm>
            <a:off x="472008" y="332656"/>
            <a:ext cx="8276456" cy="6192688"/>
          </a:xfrm>
          <a:prstGeom prst="round1Rect">
            <a:avLst/>
          </a:prstGeom>
          <a:noFill/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0E2F6F1-F60B-2885-2419-5B6C36089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0" y="5010742"/>
            <a:ext cx="6858000" cy="829331"/>
          </a:xfrm>
        </p:spPr>
        <p:txBody>
          <a:bodyPr/>
          <a:lstStyle/>
          <a:p>
            <a:r>
              <a:rPr lang="ru-RU" dirty="0"/>
              <a:t>РБОО «Центр лечебной педагогики». Часть 1. </a:t>
            </a:r>
          </a:p>
          <a:p>
            <a:r>
              <a:rPr lang="ru-RU" dirty="0"/>
              <a:t>Занятия 1-5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28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BD4B-42E7-41DD-A0A5-16975457B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b="1" dirty="0"/>
              <a:t>Про девушку Вику</a:t>
            </a:r>
            <a:endParaRPr lang="en-US" b="1" dirty="0"/>
          </a:p>
        </p:txBody>
      </p:sp>
      <p:pic>
        <p:nvPicPr>
          <p:cNvPr id="3074" name="Picture 2" descr="Как подписывать договор, чтобы вас не обманули">
            <a:extLst>
              <a:ext uri="{FF2B5EF4-FFF2-40B4-BE49-F238E27FC236}">
                <a16:creationId xmlns:a16="http://schemas.microsoft.com/office/drawing/2014/main" id="{81CE09B8-5584-C9B9-D801-FD595D649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8" r="26980" b="1"/>
          <a:stretch/>
        </p:blipFill>
        <p:spPr bwMode="auto">
          <a:xfrm>
            <a:off x="628650" y="1825625"/>
            <a:ext cx="38862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F237E-06A9-438B-BABD-8F3F8A516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Беседа прошла хорошо. Вику взяли в школу. Вика подписала со школой договор об обучении.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347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B65B5-A26C-48DA-BEE3-6C914C5B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1961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/>
              <a:t>Про девушку Вику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B51F4-E718-41FE-B154-3206F1325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Вика работает в столовой. На следующее утро она встала и собралась на работу. </a:t>
            </a:r>
            <a:endParaRPr lang="en-US" sz="4000" dirty="0"/>
          </a:p>
        </p:txBody>
      </p:sp>
      <p:pic>
        <p:nvPicPr>
          <p:cNvPr id="4098" name="Picture 2" descr="Я СОБИРАЮСЬ НА РАБОТУ / как я собираюсь на работу :: утро / смешные  картинки и другие приколы: комиксы, гиф анимация, видео, лучший  интеллектуальный юмор.">
            <a:extLst>
              <a:ext uri="{FF2B5EF4-FFF2-40B4-BE49-F238E27FC236}">
                <a16:creationId xmlns:a16="http://schemas.microsoft.com/office/drawing/2014/main" id="{66664499-239F-1F08-BEA2-247775DD1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150" y="2239330"/>
            <a:ext cx="3886200" cy="352392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1942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70BC2-2D4A-4957-A7CF-FA279DEA2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b="1" dirty="0"/>
              <a:t>Про девушку Вику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F4F7D-CF2B-42CE-9406-E730DFD40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Вика оплатила поездку на автобусе с помощью транспортной карты. </a:t>
            </a:r>
            <a:endParaRPr lang="en-US" sz="4000" dirty="0"/>
          </a:p>
        </p:txBody>
      </p:sp>
      <p:pic>
        <p:nvPicPr>
          <p:cNvPr id="1028" name="Picture 4" descr="Жительница Янаула в Башкирии возмутилась, что в городе осталось 2 автобуса  | АиФ Уфа">
            <a:extLst>
              <a:ext uri="{FF2B5EF4-FFF2-40B4-BE49-F238E27FC236}">
                <a16:creationId xmlns:a16="http://schemas.microsoft.com/office/drawing/2014/main" id="{40C57CB0-A20C-8CE2-A1CD-26977445F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3388235" cy="22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7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DEA83-9A80-4672-8B0E-AC82417A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b="1" dirty="0"/>
              <a:t>Про девушку Вику.</a:t>
            </a:r>
            <a:endParaRPr lang="en-US" b="1" dirty="0"/>
          </a:p>
        </p:txBody>
      </p:sp>
      <p:pic>
        <p:nvPicPr>
          <p:cNvPr id="6146" name="Picture 2" descr="Как получить 13-ую зарплату">
            <a:extLst>
              <a:ext uri="{FF2B5EF4-FFF2-40B4-BE49-F238E27FC236}">
                <a16:creationId xmlns:a16="http://schemas.microsoft.com/office/drawing/2014/main" id="{3C04AFB5-1A45-AE9B-F669-C5CF4739A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r="23205" b="-1"/>
          <a:stretch/>
        </p:blipFill>
        <p:spPr bwMode="auto">
          <a:xfrm>
            <a:off x="628650" y="1825625"/>
            <a:ext cx="38862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91A54-7368-4D37-823E-9930F77AB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/>
              <a:t>В этот день Вика получила зарплату.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633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DEA83-9A80-4672-8B0E-AC82417A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b="1" dirty="0"/>
              <a:t>Про девушку Вику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91A54-7368-4D37-823E-9930F77AB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/>
              <a:t>Она пошла в книжный магазин и купила учебники для школы.</a:t>
            </a:r>
            <a:endParaRPr lang="en-US" sz="5400" dirty="0"/>
          </a:p>
        </p:txBody>
      </p:sp>
      <p:pic>
        <p:nvPicPr>
          <p:cNvPr id="7170" name="Picture 2" descr="Информация о порядке сдачи учебников — Школа №619">
            <a:extLst>
              <a:ext uri="{FF2B5EF4-FFF2-40B4-BE49-F238E27FC236}">
                <a16:creationId xmlns:a16="http://schemas.microsoft.com/office/drawing/2014/main" id="{4E56A90E-61F5-3CC3-96E4-EC0EE6FC5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r="13336" b="-1"/>
          <a:stretch/>
        </p:blipFill>
        <p:spPr bwMode="auto">
          <a:xfrm>
            <a:off x="4629150" y="1825625"/>
            <a:ext cx="38862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74194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55F1-FA05-4ED4-9B81-A4ED3DA2C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b="1" dirty="0"/>
              <a:t>Про девушку Вику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003E-1889-410E-8E46-A8A7CEB14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/>
              <a:t>А в соседнем магазине Вика купила сережки в подарок своей подруге Гале. </a:t>
            </a:r>
            <a:endParaRPr lang="en-US" sz="4800" b="1" dirty="0"/>
          </a:p>
        </p:txBody>
      </p:sp>
      <p:pic>
        <p:nvPicPr>
          <p:cNvPr id="8194" name="Picture 2" descr="Oorbellen Poesië 18 karaat twee goudsoorten en Diamanten">
            <a:extLst>
              <a:ext uri="{FF2B5EF4-FFF2-40B4-BE49-F238E27FC236}">
                <a16:creationId xmlns:a16="http://schemas.microsoft.com/office/drawing/2014/main" id="{9F16EA30-ABD4-FE1A-E60F-8389BCF4D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150" y="2058194"/>
            <a:ext cx="3886200" cy="38862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08068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E3314-FE67-4C12-B369-FB16661C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b="1" dirty="0"/>
              <a:t>Про Вику и Галю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E4331-3FD2-4BB8-A9AF-9F1D3127F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/>
              <a:t>У Гали был день рождения. Вика подарила ей сережки.</a:t>
            </a:r>
            <a:endParaRPr lang="en-US" sz="5400" dirty="0"/>
          </a:p>
        </p:txBody>
      </p:sp>
      <p:pic>
        <p:nvPicPr>
          <p:cNvPr id="9218" name="Picture 2" descr="Что можно подарить на день рождения - идеи подарков, какой вариант лучше,  где купить оригинальный презент - cписки и примеры с фото на AromaCODE">
            <a:extLst>
              <a:ext uri="{FF2B5EF4-FFF2-40B4-BE49-F238E27FC236}">
                <a16:creationId xmlns:a16="http://schemas.microsoft.com/office/drawing/2014/main" id="{A60403F0-F755-2F91-8F83-C0CA3B28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150" y="2595491"/>
            <a:ext cx="3886200" cy="281160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29960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E3314-FE67-4C12-B369-FB16661C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87326"/>
            <a:ext cx="2949178" cy="1600200"/>
          </a:xfrm>
        </p:spPr>
        <p:txBody>
          <a:bodyPr anchor="b">
            <a:normAutofit/>
          </a:bodyPr>
          <a:lstStyle/>
          <a:p>
            <a:r>
              <a:rPr lang="ru-RU" b="1" dirty="0"/>
              <a:t>Про Вику, Галю и их друзей</a:t>
            </a:r>
            <a:endParaRPr lang="en-US" b="1" dirty="0"/>
          </a:p>
        </p:txBody>
      </p:sp>
      <p:pic>
        <p:nvPicPr>
          <p:cNvPr id="10242" name="Picture 2" descr="День Рождения в ресторане &quot;Беллини&quot; от Show Company - YouTube">
            <a:extLst>
              <a:ext uri="{FF2B5EF4-FFF2-40B4-BE49-F238E27FC236}">
                <a16:creationId xmlns:a16="http://schemas.microsoft.com/office/drawing/2014/main" id="{302A3FBB-B561-2FFA-7B46-F83337A5F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1" r="19541" b="2"/>
          <a:stretch/>
        </p:blipFill>
        <p:spPr bwMode="auto">
          <a:xfrm>
            <a:off x="3887391" y="987426"/>
            <a:ext cx="4629150" cy="48736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E4331-3FD2-4BB8-A9AF-9F1D3127F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/>
              <a:t>Галя угостила всех своих друзей в кафе.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5669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b="1" dirty="0"/>
              <a:t>Про девушку Вику</a:t>
            </a:r>
            <a:endParaRPr lang="it-IT" b="1" dirty="0"/>
          </a:p>
        </p:txBody>
      </p:sp>
      <p:pic>
        <p:nvPicPr>
          <p:cNvPr id="11266" name="Picture 2" descr="Михаил Боярский «Зеленоглазое такси»: история песни, интересные факты,  текст, содержание">
            <a:extLst>
              <a:ext uri="{FF2B5EF4-FFF2-40B4-BE49-F238E27FC236}">
                <a16:creationId xmlns:a16="http://schemas.microsoft.com/office/drawing/2014/main" id="{D9686808-AC9B-8855-B0E5-B7044FA1D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845149"/>
            <a:ext cx="3886200" cy="23122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42044" y="1043931"/>
            <a:ext cx="38862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/>
              <a:t>Вика взяла такси, чтобы пораньше вернуться из кафе. Ей же рано на работу!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240062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-3299"/>
            <a:ext cx="2949178" cy="1600200"/>
          </a:xfrm>
        </p:spPr>
        <p:txBody>
          <a:bodyPr anchor="b">
            <a:normAutofit/>
          </a:bodyPr>
          <a:lstStyle/>
          <a:p>
            <a:r>
              <a:rPr lang="ru-RU" b="1" dirty="0"/>
              <a:t>Про девушку Вику</a:t>
            </a:r>
            <a:endParaRPr lang="it-IT" b="1" dirty="0"/>
          </a:p>
        </p:txBody>
      </p:sp>
      <p:pic>
        <p:nvPicPr>
          <p:cNvPr id="12292" name="Picture 4" descr="Здоровый сон во время пандемии коронавируса: пять советов, чтобы спать как  олимпиец - BBC News Русская служба">
            <a:extLst>
              <a:ext uri="{FF2B5EF4-FFF2-40B4-BE49-F238E27FC236}">
                <a16:creationId xmlns:a16="http://schemas.microsoft.com/office/drawing/2014/main" id="{9879D06C-6DEA-5B1C-EEBB-051F46725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r="36526" b="1"/>
          <a:stretch/>
        </p:blipFill>
        <p:spPr bwMode="auto">
          <a:xfrm>
            <a:off x="3887391" y="987426"/>
            <a:ext cx="4629150" cy="48736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egnaposto contenuto 2"/>
          <p:cNvSpPr>
            <a:spLocks noGrp="1"/>
          </p:cNvSpPr>
          <p:nvPr>
            <p:ph type="body" sz="half" idx="2"/>
          </p:nvPr>
        </p:nvSpPr>
        <p:spPr>
          <a:xfrm>
            <a:off x="251520" y="2057400"/>
            <a:ext cx="3327499" cy="38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В одиннадцать вечера она легла спать.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647149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FC34-004D-90C2-3A23-74E83314A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6341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6000" b="1" dirty="0"/>
              <a:t>ЗАНЯТИЕ № 1. </a:t>
            </a:r>
          </a:p>
          <a:p>
            <a:pPr marL="0" indent="0" algn="ctr">
              <a:buNone/>
            </a:pPr>
            <a:r>
              <a:rPr lang="ru-RU" sz="6000" b="1" dirty="0"/>
              <a:t>«Введение. Правила группы.</a:t>
            </a:r>
          </a:p>
          <a:p>
            <a:pPr marL="0" indent="0" algn="ctr">
              <a:buNone/>
            </a:pPr>
            <a:r>
              <a:rPr lang="ru-RU" sz="6000" b="1" dirty="0"/>
              <a:t>Дееспособность. Признание гражданина недееспособным»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556165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305D7-64ED-B95B-293F-C27F7A2B4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55B4-E5FF-1483-D11E-09ADBD88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Про девушку Вику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9A51A-8446-C178-1F94-CC7552449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solidFill>
                  <a:schemeClr val="bg1"/>
                </a:solidFill>
                <a:highlight>
                  <a:srgbClr val="FFFF00"/>
                </a:highlight>
              </a:rPr>
              <a:t>Внимание, вопрос!</a:t>
            </a:r>
          </a:p>
          <a:p>
            <a:pPr marL="0" indent="0">
              <a:buNone/>
            </a:pPr>
            <a:r>
              <a:rPr lang="ru-RU" sz="4800" dirty="0">
                <a:highlight>
                  <a:srgbClr val="008000"/>
                </a:highlight>
              </a:rPr>
              <a:t>Какие юридические действия сделала Вика?</a:t>
            </a:r>
            <a:endParaRPr lang="en-US" sz="4800" dirty="0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94420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95BA3-E746-F976-0FD2-B49DEE6CA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8F119-3BF6-B213-FCB4-B575AC40E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6341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6000" b="1" dirty="0"/>
              <a:t>ЗАНЯТИЕ № 2 </a:t>
            </a:r>
          </a:p>
          <a:p>
            <a:pPr marL="0" indent="0" algn="ctr">
              <a:buNone/>
            </a:pPr>
            <a:r>
              <a:rPr lang="ru-RU" sz="6000" b="1" dirty="0"/>
              <a:t>«Ограничение дееспособности вследствие психического расстройства»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602235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2D1E1-E208-6B08-FCDE-0809C3B9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 материалам домашнего 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1C2D2B-A182-9C6B-1976-057E30819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highlight>
                  <a:srgbClr val="008000"/>
                </a:highlight>
              </a:rPr>
              <a:t>Что из нижеперечисленного является юридическим действием?</a:t>
            </a:r>
          </a:p>
          <a:p>
            <a:pPr marL="0" indent="0">
              <a:buNone/>
            </a:pPr>
            <a:r>
              <a:rPr lang="ru-RU" sz="2800" dirty="0"/>
              <a:t>а) Встал утром и побрился. </a:t>
            </a:r>
          </a:p>
          <a:p>
            <a:pPr marL="0" indent="0">
              <a:buNone/>
            </a:pPr>
            <a:r>
              <a:rPr lang="ru-RU" sz="2800" dirty="0"/>
              <a:t>(б) Купил бритву и гель для бритья в «Пятерочке».</a:t>
            </a:r>
          </a:p>
          <a:p>
            <a:pPr marL="0" indent="0">
              <a:buNone/>
            </a:pPr>
            <a:r>
              <a:rPr lang="ru-RU" sz="2800" dirty="0"/>
              <a:t>(в) Воспользовался услугой бритья в парикмахерской.</a:t>
            </a:r>
          </a:p>
          <a:p>
            <a:pPr marL="0" indent="0">
              <a:buNone/>
            </a:pPr>
            <a:r>
              <a:rPr lang="ru-RU" sz="2800" dirty="0"/>
              <a:t>(г) Получил мобильный телефон в подарок.</a:t>
            </a:r>
          </a:p>
          <a:p>
            <a:pPr marL="0" indent="0">
              <a:buNone/>
            </a:pPr>
            <a:r>
              <a:rPr lang="ru-RU" sz="2800" dirty="0"/>
              <a:t>(д) Перевел деньги другу по «Сбербанк онлайн».</a:t>
            </a:r>
          </a:p>
          <a:p>
            <a:pPr marL="0" indent="0">
              <a:buNone/>
            </a:pPr>
            <a:r>
              <a:rPr lang="ru-RU" sz="2800" dirty="0"/>
              <a:t>(е) Вернул бракованный товар магазину.</a:t>
            </a:r>
          </a:p>
          <a:p>
            <a:pPr marL="0" indent="0">
              <a:buNone/>
            </a:pPr>
            <a:r>
              <a:rPr lang="ru-RU" sz="2800" dirty="0"/>
              <a:t>(ж) Обменял планшет на мобильный телефон. </a:t>
            </a:r>
          </a:p>
          <a:p>
            <a:pPr marL="0" indent="0">
              <a:buNone/>
            </a:pPr>
            <a:r>
              <a:rPr lang="ru-RU" sz="2800" dirty="0"/>
              <a:t>(з) Пошел на прогулку.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586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46C6-4CB2-656B-95C6-4683FDB6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может делать ограниченно дееспособный человек без одобрения попечителя?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5A8AE-2E23-9CAE-3993-248407DAF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200" dirty="0"/>
              <a:t>Совершать мелкие бытовые сделки. </a:t>
            </a:r>
          </a:p>
          <a:p>
            <a:pPr>
              <a:buFontTx/>
              <a:buChar char="-"/>
            </a:pPr>
            <a:r>
              <a:rPr lang="ru-RU" sz="3200" dirty="0"/>
              <a:t>Заключать трудовой договор.</a:t>
            </a:r>
          </a:p>
          <a:p>
            <a:pPr>
              <a:buFontTx/>
              <a:buChar char="-"/>
            </a:pPr>
            <a:r>
              <a:rPr lang="ru-RU" sz="3200" dirty="0"/>
              <a:t>Расходовать зарплату.</a:t>
            </a:r>
          </a:p>
          <a:p>
            <a:pPr>
              <a:buFontTx/>
              <a:buChar char="-"/>
            </a:pPr>
            <a:r>
              <a:rPr lang="ru-RU" sz="3200" dirty="0"/>
              <a:t>Голосовать на выборах.</a:t>
            </a:r>
          </a:p>
          <a:p>
            <a:pPr>
              <a:buFontTx/>
              <a:buChar char="-"/>
            </a:pPr>
            <a:r>
              <a:rPr lang="ru-RU" sz="3200" dirty="0"/>
              <a:t>Заключать брак.</a:t>
            </a:r>
          </a:p>
        </p:txBody>
      </p:sp>
    </p:spTree>
    <p:extLst>
      <p:ext uri="{BB962C8B-B14F-4D97-AF65-F5344CB8AC3E}">
        <p14:creationId xmlns:p14="http://schemas.microsoft.com/office/powerpoint/2010/main" val="3198508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2380E-010C-EE0F-1295-214CBD1B8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ОГРАНИЧЕННАЯ ДЕЕСПОСОБНОСТЬ И ЮРИДИЧЕСКИЕ ДЕЙСТВИЯ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CD66A0-09EA-11CF-E8AA-22A9E2522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Есть простые юридические действия. </a:t>
            </a:r>
          </a:p>
          <a:p>
            <a:r>
              <a:rPr lang="ru-RU" dirty="0"/>
              <a:t>Например, мелкие бытовые сделки. То есть сделки, связанные с ведением ежедневного быта: уходом за собой, покупкой продуктов, оплатой коммунальных услуг.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highlight>
                  <a:srgbClr val="00FF00"/>
                </a:highlight>
              </a:rPr>
              <a:t>ИХ ОГРАНИЧЕННО ДЕЕСПОСОБНЫЙ ЧЕЛОВЕК МОЖЕТ ДЕЛАТЬ САМ.</a:t>
            </a:r>
          </a:p>
          <a:p>
            <a:pPr marL="0" indent="0">
              <a:buNone/>
            </a:pPr>
            <a:r>
              <a:rPr lang="ru-RU" dirty="0"/>
              <a:t>Есть юридические действия дорогие или сложные: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Например, покупка или продажа квартиры, автомобиля, сдача квартиры внаем, приобретение планшета или мобильного телефона в кредит.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dirty="0">
                <a:solidFill>
                  <a:prstClr val="white"/>
                </a:solidFill>
                <a:highlight>
                  <a:srgbClr val="FF0000"/>
                </a:highlight>
                <a:latin typeface="Calibri"/>
              </a:rPr>
              <a:t>ИХ ОГРАНИЧЕННО ДЕЕСПОСОБНЫЙ ЧЕЛОВЕК НЕ МОЖЕТ ДЕЛАТЬ САМ. НУЖНО РАЗРЕШЕНИЕ ПОПЕЧИТЕЛЯ. 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930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F87B7-BD7F-F025-E74B-3C78A11CF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ОГРАНИЧЕНИЯ ПРИ ОГРАНИЧЕННОЙ ДЕЕСПОСОБНОСТИ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BE7EE-EB22-1587-8899-238A5EF78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* Сделки на крупные суммы (например, купить квартиру или продать машину)</a:t>
            </a:r>
          </a:p>
          <a:p>
            <a:r>
              <a:rPr lang="ru-RU" dirty="0"/>
              <a:t>В том числе сделки с банками и другими кредитно-финансовыми организациями (например, получить кредит)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и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Расходование пенсии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Эти юридические действия должен одобрять попечитель. Он помогает ограниченно дееспособному человеку. 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20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B6329-B76D-664B-63A2-1B351766D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AD6C-1626-52E7-86FF-98663FFE7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highlight>
                  <a:srgbClr val="FF0000"/>
                </a:highlight>
              </a:rPr>
              <a:t>ЕСЛИ ЧЕЛОВЕК НЕРАЗУМНО РАСХОДУЕТ ЗАРПЛАТУ И СБЕРЕЖЕНИЯ</a:t>
            </a:r>
            <a:endParaRPr lang="en-US" b="1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AB4AE-2228-612F-AEB4-793D1F4ED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773546"/>
            <a:ext cx="7886700" cy="1171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* то попечитель может обратиться в суд, и суд наложит дополнительное ограничение: эти денежные средства тоже можно будет расходовать только с одобрения попечителя.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AE4B83-53B5-33FF-CA9E-E8B8AE87430A}"/>
              </a:ext>
            </a:extLst>
          </p:cNvPr>
          <p:cNvSpPr txBox="1">
            <a:spLocks/>
          </p:cNvSpPr>
          <p:nvPr/>
        </p:nvSpPr>
        <p:spPr>
          <a:xfrm>
            <a:off x="539552" y="329821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  <a:highlight>
                  <a:srgbClr val="008000"/>
                </a:highlight>
              </a:rPr>
              <a:t>ЕСЛИ ЧЕЛОВЕК РАЗУМНО РАСХОДУЕТ ДЕНЕЖНЫЕ СРЕДСТВА</a:t>
            </a:r>
            <a:endParaRPr lang="en-US" b="1" dirty="0">
              <a:solidFill>
                <a:schemeClr val="tx1"/>
              </a:solidFill>
              <a:highlight>
                <a:srgbClr val="008000"/>
              </a:highligh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6B7D900-ED98-30CF-54C4-BD2ECBB3B7A8}"/>
              </a:ext>
            </a:extLst>
          </p:cNvPr>
          <p:cNvSpPr txBox="1">
            <a:spLocks/>
          </p:cNvSpPr>
          <p:nvPr/>
        </p:nvSpPr>
        <p:spPr>
          <a:xfrm>
            <a:off x="899592" y="4977127"/>
            <a:ext cx="7886700" cy="756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* то попечитель может дать ограниченно дееспособному подопечному разрешение самому расходовать свою пенсию.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7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9767-1F3B-A911-0539-0D5B5772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2048"/>
            <a:ext cx="7886700" cy="1224136"/>
          </a:xfrm>
        </p:spPr>
        <p:txBody>
          <a:bodyPr/>
          <a:lstStyle/>
          <a:p>
            <a:r>
              <a:rPr lang="ru-RU" b="1" dirty="0"/>
              <a:t>Как правильно одеться на экспертизу?</a:t>
            </a:r>
            <a:endParaRPr lang="en-US" b="1" dirty="0"/>
          </a:p>
        </p:txBody>
      </p:sp>
      <p:pic>
        <p:nvPicPr>
          <p:cNvPr id="1026" name="Picture 2" descr="Как подобрать юбку по типу ног">
            <a:extLst>
              <a:ext uri="{FF2B5EF4-FFF2-40B4-BE49-F238E27FC236}">
                <a16:creationId xmlns:a16="http://schemas.microsoft.com/office/drawing/2014/main" id="{8BEDF5F4-170B-146D-FCBB-18DF1A4D66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61" y="1207498"/>
            <a:ext cx="3943662" cy="262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деи на тему «Парни в спортивном костюме» (130) | спортивные костюмы, костюм,  мужчины">
            <a:extLst>
              <a:ext uri="{FF2B5EF4-FFF2-40B4-BE49-F238E27FC236}">
                <a16:creationId xmlns:a16="http://schemas.microsoft.com/office/drawing/2014/main" id="{CBD49AD4-6988-3086-2FFE-3A87B1C83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99" y="1196752"/>
            <a:ext cx="2304288" cy="262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арень в брюках и рубашке в полный …» — картинка создана в Шедевруме">
            <a:extLst>
              <a:ext uri="{FF2B5EF4-FFF2-40B4-BE49-F238E27FC236}">
                <a16:creationId xmlns:a16="http://schemas.microsoft.com/office/drawing/2014/main" id="{9113A1B7-0167-F3AE-1C62-A81C327B5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99" y="4005064"/>
            <a:ext cx="2304288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Офисный гардероб для девушек plus size: формируем деловой стиль | Joy-Pup -  всё самое интересное! | Дзен">
            <a:extLst>
              <a:ext uri="{FF2B5EF4-FFF2-40B4-BE49-F238E27FC236}">
                <a16:creationId xmlns:a16="http://schemas.microsoft.com/office/drawing/2014/main" id="{31953C44-8856-E3F2-E22E-377EE1974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621" y="4005064"/>
            <a:ext cx="1774622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расный крестик вектор (50 фото)">
            <a:extLst>
              <a:ext uri="{FF2B5EF4-FFF2-40B4-BE49-F238E27FC236}">
                <a16:creationId xmlns:a16="http://schemas.microsoft.com/office/drawing/2014/main" id="{4CFB9101-9167-A53D-E6A7-17AB2B143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32" y="1211463"/>
            <a:ext cx="484632" cy="3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нг Палец вверх 31 фото">
            <a:extLst>
              <a:ext uri="{FF2B5EF4-FFF2-40B4-BE49-F238E27FC236}">
                <a16:creationId xmlns:a16="http://schemas.microsoft.com/office/drawing/2014/main" id="{AF5D113A-3E04-D868-55E7-7DB3977B6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71" y="4005064"/>
            <a:ext cx="470293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Красный крестик вектор (50 фото)">
            <a:extLst>
              <a:ext uri="{FF2B5EF4-FFF2-40B4-BE49-F238E27FC236}">
                <a16:creationId xmlns:a16="http://schemas.microsoft.com/office/drawing/2014/main" id="{F0233597-E4F6-3B85-996E-87441F4F2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9" y="1196752"/>
            <a:ext cx="484632" cy="3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Юбка с накладным карманом, цвет бежевый 826466 - 826471 купить по цене 1999  руб — интернет-магазин Faberlic">
            <a:extLst>
              <a:ext uri="{FF2B5EF4-FFF2-40B4-BE49-F238E27FC236}">
                <a16:creationId xmlns:a16="http://schemas.microsoft.com/office/drawing/2014/main" id="{78AD0E7C-EEB6-5A51-C1A8-81E57E36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516" y="4005064"/>
            <a:ext cx="1774622" cy="230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Пнг Палец вверх 31 фото">
            <a:extLst>
              <a:ext uri="{FF2B5EF4-FFF2-40B4-BE49-F238E27FC236}">
                <a16:creationId xmlns:a16="http://schemas.microsoft.com/office/drawing/2014/main" id="{B5DF0649-D26D-829A-69B7-AA6C50793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55" y="4005064"/>
            <a:ext cx="470293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Пнг Палец вверх 31 фото">
            <a:extLst>
              <a:ext uri="{FF2B5EF4-FFF2-40B4-BE49-F238E27FC236}">
                <a16:creationId xmlns:a16="http://schemas.microsoft.com/office/drawing/2014/main" id="{05CEE27D-AC87-D112-5738-7AB62D8D8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30" y="4005064"/>
            <a:ext cx="470293" cy="48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568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A85D8-8768-DEC1-B36B-760F1A7C8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D3298-42FF-7DA3-A465-675E1B80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Что я расскажу экспертам? 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8F91F-9F5E-5B1D-A823-E655E5076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82453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Здравствуйте!</a:t>
            </a:r>
          </a:p>
          <a:p>
            <a:pPr marL="0" indent="0">
              <a:buNone/>
            </a:pPr>
            <a:r>
              <a:rPr lang="ru-RU" sz="3200" dirty="0"/>
              <a:t>Меня зовут………. (фамилия, имя, отчество)</a:t>
            </a:r>
          </a:p>
          <a:p>
            <a:pPr marL="0" indent="0">
              <a:buNone/>
            </a:pPr>
            <a:r>
              <a:rPr lang="ru-RU" sz="3200" dirty="0"/>
              <a:t>Мне …. (лет)</a:t>
            </a:r>
          </a:p>
          <a:p>
            <a:pPr marL="0" indent="0">
              <a:buNone/>
            </a:pPr>
            <a:r>
              <a:rPr lang="ru-RU" sz="3200" dirty="0"/>
              <a:t>Я живу в …….............</a:t>
            </a:r>
          </a:p>
          <a:p>
            <a:pPr marL="0" indent="0">
              <a:buNone/>
            </a:pPr>
            <a:r>
              <a:rPr lang="ru-RU" sz="3200" dirty="0"/>
              <a:t>Я учился (окончил) ………………..</a:t>
            </a:r>
          </a:p>
          <a:p>
            <a:pPr marL="0" indent="0">
              <a:buNone/>
            </a:pPr>
            <a:r>
              <a:rPr lang="ru-RU" sz="3200" dirty="0"/>
              <a:t>Я работаю ………………. (занимаюсь в …………)</a:t>
            </a:r>
          </a:p>
          <a:p>
            <a:pPr marL="0" indent="0">
              <a:buNone/>
            </a:pPr>
            <a:r>
              <a:rPr lang="ru-RU" sz="3200" dirty="0"/>
              <a:t>Я хочу восстановить ограниченную дееспособность,</a:t>
            </a:r>
          </a:p>
          <a:p>
            <a:pPr marL="0" indent="0">
              <a:buNone/>
            </a:pPr>
            <a:r>
              <a:rPr lang="ru-RU" sz="3200" dirty="0"/>
              <a:t>потому что… (она мне нужна, чтобы…)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73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BC248-7EBA-0753-B992-08DBCFF15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7F8D5-C0EE-C894-9C7B-BC2D80E1E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2731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000" b="1" dirty="0"/>
              <a:t>ЗАНЯТИЕ № 3 </a:t>
            </a:r>
          </a:p>
          <a:p>
            <a:pPr marL="0" indent="0" algn="ctr">
              <a:buNone/>
            </a:pPr>
            <a:r>
              <a:rPr lang="ru-RU" sz="6000" b="1" dirty="0"/>
              <a:t>«Права человека и гражданина»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10766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FA6D-CA36-A89B-172F-39C3C6F4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Как получить ограниченную дееспособность?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C5824-6DAE-E516-E9C6-811CBFD13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4802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Решение о признании человека недееспособным или ограниченно дееспособным, а также о восстановлении его дееспособности принимает суд.</a:t>
            </a:r>
          </a:p>
          <a:p>
            <a:pPr marL="0" indent="0">
              <a:buNone/>
            </a:pPr>
            <a:r>
              <a:rPr lang="ru-RU" dirty="0"/>
              <a:t>ШАГИ:</a:t>
            </a:r>
          </a:p>
          <a:p>
            <a:pPr marL="457200" indent="-457200">
              <a:buAutoNum type="arabicPeriod"/>
            </a:pPr>
            <a:r>
              <a:rPr lang="ru-RU" dirty="0"/>
              <a:t>Вы подаете заявление вашему опекуну, что вы хотите восстановить ограниченную дееспособность.</a:t>
            </a:r>
          </a:p>
          <a:p>
            <a:pPr marL="457200" indent="-457200">
              <a:buAutoNum type="arabicPeriod"/>
            </a:pPr>
            <a:r>
              <a:rPr lang="ru-RU" dirty="0"/>
              <a:t>Вы проходите комиссию с участием врача-психиатра в своем учреждении. </a:t>
            </a:r>
          </a:p>
          <a:p>
            <a:pPr marL="457200" indent="-457200">
              <a:buAutoNum type="arabicPeriod"/>
            </a:pPr>
            <a:r>
              <a:rPr lang="ru-RU" dirty="0"/>
              <a:t>Далее опекун направляет заявление в суд.</a:t>
            </a:r>
          </a:p>
          <a:p>
            <a:pPr marL="457200" indent="-457200">
              <a:buAutoNum type="arabicPeriod"/>
            </a:pPr>
            <a:r>
              <a:rPr lang="ru-RU" dirty="0"/>
              <a:t>Проходит первое судебное заседание. На нем суд назначит судебно-психиатрическую экспертизу.</a:t>
            </a:r>
          </a:p>
          <a:p>
            <a:pPr marL="457200" indent="-457200">
              <a:buAutoNum type="arabicPeriod"/>
            </a:pPr>
            <a:r>
              <a:rPr lang="ru-RU" dirty="0"/>
              <a:t>Вы проходите экспертизу.</a:t>
            </a:r>
          </a:p>
          <a:p>
            <a:pPr marL="457200" indent="-457200">
              <a:buAutoNum type="arabicPeriod"/>
            </a:pPr>
            <a:r>
              <a:rPr lang="ru-RU" dirty="0"/>
              <a:t>Суд получает заключение экспертизы. Проходит второе судебное заседание, на котором судья принимает решение, признать ли вас ограниченно дееспособным.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2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AACF3-62C4-8AFE-F495-C8130FF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Autofit/>
          </a:bodyPr>
          <a:lstStyle/>
          <a:p>
            <a:r>
              <a:rPr lang="ru-RU" sz="3600" b="1" dirty="0"/>
              <a:t>Повторение материала занятия № 2. Продолжаем рассказ про девушку Вику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27946-76F1-4CAD-1762-B8C41FC7F3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b="1" dirty="0">
                <a:highlight>
                  <a:srgbClr val="FF0000"/>
                </a:highlight>
              </a:rPr>
              <a:t>Раньше Вика была недееспособной. </a:t>
            </a:r>
          </a:p>
          <a:p>
            <a:pPr marL="0" indent="0">
              <a:buNone/>
            </a:pPr>
            <a:r>
              <a:rPr lang="ru-RU" sz="3200" b="1" dirty="0">
                <a:highlight>
                  <a:srgbClr val="008000"/>
                </a:highlight>
              </a:rPr>
              <a:t>Суд признал Вику ограниченно дееспособной. </a:t>
            </a:r>
            <a:endParaRPr lang="en-US" sz="3200" b="1" dirty="0">
              <a:highlight>
                <a:srgbClr val="008000"/>
              </a:highlight>
            </a:endParaRPr>
          </a:p>
        </p:txBody>
      </p:sp>
      <p:pic>
        <p:nvPicPr>
          <p:cNvPr id="1026" name="Picture 2" descr="Суд сможет одновременно завершить предварительное судебное заседание и  открыть судебное заседание в первой инстанции | Компания права Респект -  КонсультантПлюс Уфа - Консультант Плюс">
            <a:extLst>
              <a:ext uri="{FF2B5EF4-FFF2-40B4-BE49-F238E27FC236}">
                <a16:creationId xmlns:a16="http://schemas.microsoft.com/office/drawing/2014/main" id="{B6546D26-55D9-E376-9F8D-625982E52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r="17843" b="2"/>
          <a:stretch/>
        </p:blipFill>
        <p:spPr bwMode="auto">
          <a:xfrm>
            <a:off x="4629150" y="1825625"/>
            <a:ext cx="38862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94062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62E00-9797-78EE-18D1-C30766A39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sz="4800" b="1" dirty="0"/>
              <a:t>Про девушку Вику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78010-876C-577A-A5A2-0341863FE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От радости Вика на средства своей пенсии пошла и купила подарки всем своим подругам.</a:t>
            </a:r>
            <a:endParaRPr lang="en-US" sz="3200" dirty="0"/>
          </a:p>
        </p:txBody>
      </p:sp>
      <p:pic>
        <p:nvPicPr>
          <p:cNvPr id="2050" name="Picture 2" descr="50 подарков подруге на Новый год: новогодние идеи, что подарить лучшей  подружке в этом году | ПОДАРКИ.РУ / ГИДЫ / DIY / ИДЕИ | Дзен">
            <a:extLst>
              <a:ext uri="{FF2B5EF4-FFF2-40B4-BE49-F238E27FC236}">
                <a16:creationId xmlns:a16="http://schemas.microsoft.com/office/drawing/2014/main" id="{045E4D5D-90A0-966C-0D4E-74D550215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150" y="2151125"/>
            <a:ext cx="3886200" cy="3700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8080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DB49-D3CF-78FE-72B9-C679BD95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sz="4800" b="1" dirty="0"/>
              <a:t>Про девушку Вику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9D16E-9DE5-9042-0743-CAC418243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Вика устроилась на работу. Она стала работать подавальщицей в столовой. Вика подписала трудовой договор.</a:t>
            </a:r>
            <a:endParaRPr lang="en-US" sz="3600" dirty="0"/>
          </a:p>
        </p:txBody>
      </p:sp>
      <p:pic>
        <p:nvPicPr>
          <p:cNvPr id="3074" name="Picture 2" descr="Трудовой договор: что это такое, порядок заключения, обязательные и  дополнительные условия">
            <a:extLst>
              <a:ext uri="{FF2B5EF4-FFF2-40B4-BE49-F238E27FC236}">
                <a16:creationId xmlns:a16="http://schemas.microsoft.com/office/drawing/2014/main" id="{AE6614FB-F4E3-5AF1-1791-C5E4EF1D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150" y="2708249"/>
            <a:ext cx="3886200" cy="258608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44638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1E5C-E63A-1E21-FCF0-2353BA26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sz="4800" b="1" dirty="0"/>
              <a:t>Про девушку Вику 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2D3EA-3139-35FF-4193-11BB42BB3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На первую зарплату Вика купила себе новый мобильный телефон и много новой одежды.</a:t>
            </a:r>
            <a:endParaRPr lang="en-US" sz="3200" dirty="0"/>
          </a:p>
        </p:txBody>
      </p:sp>
      <p:pic>
        <p:nvPicPr>
          <p:cNvPr id="4098" name="Picture 2" descr="Смартфон Смартфон S24 с камерой сверхвысокой четкости, тонкий и прочный, мобильный  телефон для пожилых людей, пуленепробиваемый и устойчивый к падениям 512 ГБ  12 ГБ Черный, Серый 2 SIM купить c доставкой на">
            <a:extLst>
              <a:ext uri="{FF2B5EF4-FFF2-40B4-BE49-F238E27FC236}">
                <a16:creationId xmlns:a16="http://schemas.microsoft.com/office/drawing/2014/main" id="{D60E6A1A-5749-4825-F750-53CC4A5C0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150" y="2058194"/>
            <a:ext cx="3886200" cy="38862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976247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597EE-1E87-4E7D-2282-11ECD182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sz="3600" b="1" dirty="0"/>
              <a:t>Про девушку Вику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32231-BE23-D88E-317B-3860E4083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Еще Вика захотела купить планшет. Для этого она оформила в банке потребительский кредит. Теперь у Вики есть планшет.</a:t>
            </a:r>
            <a:endParaRPr lang="en-US" sz="3200" dirty="0"/>
          </a:p>
        </p:txBody>
      </p:sp>
      <p:pic>
        <p:nvPicPr>
          <p:cNvPr id="5122" name="Picture 2" descr="Xiaomi представила планшеты Pad 6 и Pad 6 Pro с высоким разрешением экранов  и чипами Snapdragon">
            <a:extLst>
              <a:ext uri="{FF2B5EF4-FFF2-40B4-BE49-F238E27FC236}">
                <a16:creationId xmlns:a16="http://schemas.microsoft.com/office/drawing/2014/main" id="{03CF5CDB-9EED-33F3-7BCF-5B90A27652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r="5659" b="2"/>
          <a:stretch/>
        </p:blipFill>
        <p:spPr bwMode="auto">
          <a:xfrm>
            <a:off x="4629150" y="1825625"/>
            <a:ext cx="38862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3492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7FEF-2B08-0D4B-ED32-62831286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sz="4800" b="1" dirty="0"/>
              <a:t>Про девушку Вику</a:t>
            </a:r>
            <a:endParaRPr lang="en-US" sz="4800" b="1" dirty="0"/>
          </a:p>
        </p:txBody>
      </p:sp>
      <p:pic>
        <p:nvPicPr>
          <p:cNvPr id="6146" name="Picture 2" descr="Консультация юриста по увольнению">
            <a:extLst>
              <a:ext uri="{FF2B5EF4-FFF2-40B4-BE49-F238E27FC236}">
                <a16:creationId xmlns:a16="http://schemas.microsoft.com/office/drawing/2014/main" id="{09FC2D1A-7DF6-AB62-9D58-295D4F85C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9" r="25739" b="1"/>
          <a:stretch/>
        </p:blipFill>
        <p:spPr bwMode="auto">
          <a:xfrm>
            <a:off x="628650" y="1825625"/>
            <a:ext cx="38862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C7EB9-8A7A-79E0-8004-B6DB82EB8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Но расплатиться с кредитом трудно. Зарплаты на всё не хватало. У Вики появились долги. Банк подал на Вику в суд. Вика наняла себе юриста.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1437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06511-64AC-675C-A815-F19338A2B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sz="4800" b="1" dirty="0"/>
              <a:t>Про девушку Вику</a:t>
            </a:r>
            <a:endParaRPr lang="en-US" sz="4800" b="1" dirty="0"/>
          </a:p>
        </p:txBody>
      </p:sp>
      <p:pic>
        <p:nvPicPr>
          <p:cNvPr id="7170" name="Picture 2" descr="5 правил: &quot;как правильно ходить в магазин и экономить&quot; | Худею как умею |  Дзен">
            <a:extLst>
              <a:ext uri="{FF2B5EF4-FFF2-40B4-BE49-F238E27FC236}">
                <a16:creationId xmlns:a16="http://schemas.microsoft.com/office/drawing/2014/main" id="{A84CAC4E-D336-5791-CA9F-F76D68F1F8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0968"/>
          <a:stretch/>
        </p:blipFill>
        <p:spPr bwMode="auto">
          <a:xfrm>
            <a:off x="628650" y="1825625"/>
            <a:ext cx="38862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FFBA5-3236-3530-026F-170BC1030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 остальном у Вики все хорошо. Она работает. Она сама ходит в магазины. Она готовит себе вкусную еду. Она встречается с друзьями.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3115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C90DC-508D-28E2-5F30-E0031EB0B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5FFCF-22B0-BE03-B87A-3DF0F342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Про девушку Вику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B7068-0A3D-D661-6DF3-B3830A513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И пока идет суд по долгу за кредит, скажите:</a:t>
            </a:r>
          </a:p>
          <a:p>
            <a:pPr marL="0" indent="0">
              <a:buNone/>
            </a:pPr>
            <a:r>
              <a:rPr lang="ru-RU" sz="3200" dirty="0">
                <a:highlight>
                  <a:srgbClr val="008000"/>
                </a:highlight>
              </a:rPr>
              <a:t>Какие юридические действия Вика могла совершить без одобрения попечителя?</a:t>
            </a:r>
          </a:p>
          <a:p>
            <a:pPr marL="0" indent="0">
              <a:buNone/>
            </a:pPr>
            <a:r>
              <a:rPr lang="ru-RU" sz="3200" dirty="0">
                <a:highlight>
                  <a:srgbClr val="FF6600"/>
                </a:highlight>
              </a:rPr>
              <a:t>Какие юридические действия Вика не должна была совершать без одобрения попечителя?</a:t>
            </a:r>
            <a:endParaRPr lang="en-US" sz="3200" dirty="0">
              <a:highlight>
                <a:srgbClr val="FF66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17761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FD18C-63FC-16D4-C8CB-DA2AEC474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0F5D-CAB3-99E5-3CA2-1C9BF3E2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/>
              <a:t>НА ЧТО ВЛИЯЕТ СТАТУС ДЕЕСПОСОБНОСТИ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23E7B-086A-9220-0D6D-AB6B30B61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highlight>
                  <a:srgbClr val="008000"/>
                </a:highlight>
              </a:rPr>
              <a:t>СТАТУС ДЕЕСПОСОБНОСТИ НЕ ВЛИЯЕТ НА:</a:t>
            </a:r>
          </a:p>
          <a:p>
            <a:r>
              <a:rPr lang="ru-RU" sz="3600" dirty="0"/>
              <a:t>Права человека</a:t>
            </a:r>
          </a:p>
          <a:p>
            <a:pPr marL="0" indent="0">
              <a:buNone/>
            </a:pPr>
            <a:endParaRPr lang="ru-RU" sz="3600" dirty="0"/>
          </a:p>
          <a:p>
            <a:r>
              <a:rPr lang="ru-RU" sz="3600" dirty="0"/>
              <a:t>Большинство прав, гарантированных Конституцией РФ</a:t>
            </a:r>
          </a:p>
        </p:txBody>
      </p:sp>
    </p:spTree>
    <p:extLst>
      <p:ext uri="{BB962C8B-B14F-4D97-AF65-F5344CB8AC3E}">
        <p14:creationId xmlns:p14="http://schemas.microsoft.com/office/powerpoint/2010/main" val="393367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1E85C-8097-E67A-EECD-A7F6AF97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КОНСТИТУЦИЯ -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877B8-AE9A-D954-134E-309D5D0DA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/>
              <a:t>ЭТО ГЛАВНЫЙ ЗАКОН СТРАНЫ! </a:t>
            </a:r>
          </a:p>
          <a:p>
            <a:pPr marL="0" indent="0">
              <a:buNone/>
            </a:pPr>
            <a:endParaRPr lang="ru-RU" sz="4400" b="1" dirty="0"/>
          </a:p>
        </p:txBody>
      </p:sp>
      <p:pic>
        <p:nvPicPr>
          <p:cNvPr id="1026" name="Picture 2" descr="Конституция РФ: нам решать какой дорогой пойдет Россия">
            <a:extLst>
              <a:ext uri="{FF2B5EF4-FFF2-40B4-BE49-F238E27FC236}">
                <a16:creationId xmlns:a16="http://schemas.microsoft.com/office/drawing/2014/main" id="{9B655307-FB99-94CB-91CD-558F9093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710746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6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E1BC-CC87-B211-2633-E04480392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Упражнение на знакомство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9814C-B3CE-0962-2DBE-F15370FEF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Меня зовут………. (фамилия, имя, отчество)</a:t>
            </a:r>
          </a:p>
          <a:p>
            <a:pPr marL="0" indent="0">
              <a:buNone/>
            </a:pPr>
            <a:r>
              <a:rPr lang="ru-RU" sz="3200" dirty="0"/>
              <a:t>Мне …. (лет)</a:t>
            </a:r>
          </a:p>
          <a:p>
            <a:pPr marL="0" indent="0">
              <a:buNone/>
            </a:pPr>
            <a:r>
              <a:rPr lang="ru-RU" sz="3200" dirty="0"/>
              <a:t>Я живу в …….............</a:t>
            </a:r>
          </a:p>
          <a:p>
            <a:pPr marL="0" indent="0">
              <a:buNone/>
            </a:pPr>
            <a:r>
              <a:rPr lang="ru-RU" sz="3200" dirty="0"/>
              <a:t>Я учился (окончил) ………………..</a:t>
            </a:r>
          </a:p>
          <a:p>
            <a:pPr marL="0" indent="0">
              <a:buNone/>
            </a:pPr>
            <a:r>
              <a:rPr lang="ru-RU" sz="3200" dirty="0"/>
              <a:t>Я работаю ………………. (занимаюсь в …………)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76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EEC3C-0E4A-E67E-FCA0-D41E992D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/>
              <a:t>НА ЧТО ВЛИЯЕТ СТАТУС ДЕЕСПОСОБНОСТИ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E5545-2360-72ED-1F91-ACEFC0978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>
                <a:highlight>
                  <a:srgbClr val="FF6600"/>
                </a:highlight>
              </a:rPr>
              <a:t>СТАТУС ДЕЕСПОСОБНОСТИ ВЛИЯЕТ НА:</a:t>
            </a:r>
          </a:p>
          <a:p>
            <a:pPr marL="0" indent="0">
              <a:buNone/>
            </a:pPr>
            <a:r>
              <a:rPr lang="ru-RU" sz="2400" b="1" dirty="0"/>
              <a:t>То, как осуществляются права и обязанности по Гражданскому кодексу</a:t>
            </a:r>
          </a:p>
          <a:p>
            <a:pPr marL="0" indent="0">
              <a:buNone/>
            </a:pPr>
            <a:r>
              <a:rPr lang="ru-RU" sz="2400" dirty="0"/>
              <a:t>Опекун реализует эти права и обязанности от лица недееспособного человека. Попечитель одобряет некоторые юридические действия ограниченно дееспособного человека.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И некоторые другие (неимущественные) права.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34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9A339-6039-DAED-47D0-053088C1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НЕДЕЕСПОСОБНЫЙ ГРАЖДАНИН (и опекун от его лица) НЕ МОЖЕТ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8A1EC-38D2-D9FB-800B-28FB2EF9F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Заключить брак </a:t>
            </a:r>
          </a:p>
          <a:p>
            <a:r>
              <a:rPr lang="ru-RU" sz="2800" dirty="0"/>
              <a:t>Голосовать на выборах</a:t>
            </a:r>
          </a:p>
          <a:p>
            <a:r>
              <a:rPr lang="ru-RU" sz="2800" dirty="0"/>
              <a:t>Быть избранным</a:t>
            </a:r>
          </a:p>
          <a:p>
            <a:r>
              <a:rPr lang="ru-RU" sz="2800" dirty="0"/>
              <a:t>Совершить завещание</a:t>
            </a:r>
          </a:p>
          <a:p>
            <a:r>
              <a:rPr lang="ru-RU" sz="2800" dirty="0"/>
              <a:t>Усыновить ребенка</a:t>
            </a:r>
          </a:p>
          <a:p>
            <a:r>
              <a:rPr lang="ru-RU" sz="2800" dirty="0"/>
              <a:t>Занимать государственные должности </a:t>
            </a:r>
          </a:p>
          <a:p>
            <a:pPr marL="0" indent="0">
              <a:buNone/>
            </a:pPr>
            <a:r>
              <a:rPr lang="ru-RU" sz="2800" dirty="0"/>
              <a:t>-------------------------------------------------------------</a:t>
            </a:r>
          </a:p>
          <a:p>
            <a:pPr marL="0" indent="0">
              <a:buNone/>
            </a:pPr>
            <a:r>
              <a:rPr lang="ru-RU" sz="2800" dirty="0"/>
              <a:t>Органами опеки может быть поставлен вопрос о неспособности воспитывать своего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653455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5EEF2-9A8B-1666-1B84-B8282CE5B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BF8B6-9687-B47A-1F24-25DAB0E6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ОГРАНИЧЕННО НЕДЕЕСПОСОБНЫЙ ГРАЖДАНИН НЕ МОЖЕТ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4B2F9-5DAE-43C2-73E3-D0AA3ABEC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Быть избранным</a:t>
            </a:r>
          </a:p>
          <a:p>
            <a:r>
              <a:rPr lang="ru-RU" sz="2800" dirty="0"/>
              <a:t>Совершить завещание</a:t>
            </a:r>
          </a:p>
          <a:p>
            <a:r>
              <a:rPr lang="ru-RU" sz="2800" dirty="0"/>
              <a:t>Усыновить ребенка</a:t>
            </a:r>
          </a:p>
          <a:p>
            <a:r>
              <a:rPr lang="ru-RU" sz="2800" dirty="0"/>
              <a:t>Занимать государственные должности </a:t>
            </a:r>
          </a:p>
          <a:p>
            <a:pPr marL="0" indent="0">
              <a:buNone/>
            </a:pPr>
            <a:r>
              <a:rPr lang="ru-RU" sz="2800" dirty="0"/>
              <a:t>-------------------------------------------------------------</a:t>
            </a:r>
          </a:p>
          <a:p>
            <a:pPr marL="0" indent="0">
              <a:buNone/>
            </a:pPr>
            <a:r>
              <a:rPr lang="ru-RU" sz="2800" dirty="0"/>
              <a:t>Органами опеки может быть поставлен вопрос о неспособности воспитывать своего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084621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462F-8DF1-8B7C-12A9-A9261C41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Упражнение «Я имею право»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2752A-ADAA-661E-DE67-A4D17CE82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6201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Я ИМЕЮ ПРАВО НА ЖИЗНЬ.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Я ИМЕЮ ПРАВО НА СВОБОДУ И ЛИЧНУЮ НЕПРИКОСНОВЕННОСТЬ.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Я ИМЕЮ ПРАВО НА УВАЖЕНИЕ И ДОСТОИНСТВО ЛИЧНОСТИ.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Я ИМЕЮ ПРАВО НА СВОБОДУ ПЕРЕДВИЖЕНИЯ.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Я ИМЕЮ ПРАВО НА СЕМЬЮ.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Я ИМЕЮ ПРАВО НА ЧАСТНУЮ ЖИЗНЬ И ЛИЧНЫЕ ТАЙНЫ.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Я ИМЕЮ ПРАВО НА ЖИЛИЩЕ.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089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6C441-509F-A63E-E017-3B29C754B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D78D-E140-2ABB-3E88-56DD50C8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38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/>
              <a:t>Упражнение «Я имею право»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94B4D-BAFD-11F9-B652-20099E0D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833" y="1448650"/>
            <a:ext cx="7886700" cy="49802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/>
              <a:t>Я ИМЕЮ ПРАВО НА РАВЕНСТВО ПЕРЕД ЗАКОНОМ.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400" dirty="0"/>
              <a:t>Я ИМЕЮ ПРАВО НА СУДЕБНУЮ ЗАЩИТУ И ЮРИДИЧЕСКУЮ ПОМОЩЬ.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Я ИМЕЮ ПРАВО ОБРАЩАТЬСЯ В ГОСУДАРСТВЕННЫЕ ОРГАНЫ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600" dirty="0"/>
              <a:t>Я ИМЕЮ ПРАВО НА МЕДИЦИНСКУЮ ПОМОЩЬ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600" dirty="0"/>
              <a:t>Я ИМЕЮ ПРАВО НА СОЦИАЛЬНУЮ ЗАЩИТУ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600" dirty="0"/>
              <a:t>Я ИМЕЮ ПРАВО НА ОБРАЗОВАНИЕ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600" dirty="0"/>
              <a:t>Я ИМЕЮ ПРАВО НА ТРУД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Я имею право на все мои права» — правовая неотложка во Всемирному дню  ребенка 2024, Муравленко — дата и место проведения, программа мероприятия.">
            <a:extLst>
              <a:ext uri="{FF2B5EF4-FFF2-40B4-BE49-F238E27FC236}">
                <a16:creationId xmlns:a16="http://schemas.microsoft.com/office/drawing/2014/main" id="{840B7464-996A-1964-F641-DB62B5B6A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57192"/>
            <a:ext cx="1818506" cy="108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447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EBE7B-E0C4-74A5-2643-6A0FE3F16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2B6FC-06B3-9D42-14C1-84E490FF6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2731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6000" b="1" dirty="0"/>
              <a:t>ЗАНЯТИЕ № 4 </a:t>
            </a:r>
          </a:p>
          <a:p>
            <a:pPr marL="0" indent="0" algn="ctr">
              <a:buNone/>
            </a:pPr>
            <a:r>
              <a:rPr lang="ru-RU" sz="6000" b="1" dirty="0"/>
              <a:t>«Прожиточный минимум и бюджет на месяц»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5261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83DA-3741-D7CB-48AC-EA32C2BB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Прожиточный минимум на месяц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7D4D4-A872-72D6-9EE9-771C926C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06" y="1556792"/>
            <a:ext cx="7886700" cy="4608512"/>
          </a:xfrm>
        </p:spPr>
        <p:txBody>
          <a:bodyPr>
            <a:noAutofit/>
          </a:bodyPr>
          <a:lstStyle/>
          <a:p>
            <a:r>
              <a:rPr lang="ru-RU" sz="2800" dirty="0"/>
              <a:t>Продукты</a:t>
            </a:r>
          </a:p>
          <a:p>
            <a:r>
              <a:rPr lang="ru-RU" sz="2800" dirty="0"/>
              <a:t>Средства гигиены </a:t>
            </a:r>
          </a:p>
          <a:p>
            <a:r>
              <a:rPr lang="ru-RU" sz="2800" dirty="0"/>
              <a:t>Квартплата</a:t>
            </a:r>
          </a:p>
          <a:p>
            <a:r>
              <a:rPr lang="ru-RU" sz="2800" dirty="0"/>
              <a:t>Коммунальные платежи (электроэнергия, вода, газ)</a:t>
            </a:r>
          </a:p>
          <a:p>
            <a:r>
              <a:rPr lang="ru-RU" sz="2800" dirty="0"/>
              <a:t>Оплата интернета и телефона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/>
              <a:t>Стоимость лекарств и транспорта обычно покрывается теми дополнительными льготами, которые имеют люди с инвалидностью.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82910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роки хранения продуктов: таблицы разных типов предприятий">
            <a:extLst>
              <a:ext uri="{FF2B5EF4-FFF2-40B4-BE49-F238E27FC236}">
                <a16:creationId xmlns:a16="http://schemas.microsoft.com/office/drawing/2014/main" id="{F43EBB8E-21EE-BC54-C88E-1A8B01B20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8" y="516017"/>
            <a:ext cx="8963025" cy="582596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327737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47DF2-FEF7-B308-9028-E4A8C7C62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948F-FE40-DDB7-CA43-37DB1660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b="1" dirty="0"/>
              <a:t>Продукты с коротким сроком хранения (скоропортящиеся)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A72A-7B8C-4F10-EF75-27B80FE15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/>
              <a:t>ПОКУПАЕМ 1-2 РАЗА В НЕДЕЛЮ</a:t>
            </a:r>
            <a:endParaRPr lang="en-US" sz="4000" b="1" dirty="0"/>
          </a:p>
        </p:txBody>
      </p:sp>
      <p:pic>
        <p:nvPicPr>
          <p:cNvPr id="2050" name="Picture 2" descr="Скоропортящиеся продукты запретили возвращать поставщикам">
            <a:extLst>
              <a:ext uri="{FF2B5EF4-FFF2-40B4-BE49-F238E27FC236}">
                <a16:creationId xmlns:a16="http://schemas.microsoft.com/office/drawing/2014/main" id="{8D13CC6A-1535-13B9-489B-2C34F110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9" r="7843" b="-1"/>
          <a:stretch/>
        </p:blipFill>
        <p:spPr bwMode="auto">
          <a:xfrm>
            <a:off x="4629150" y="1825625"/>
            <a:ext cx="38862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1867592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17196-3787-89F5-6F5F-02CBD242D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16CAF-4060-6B5D-44AC-258D7E2F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390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В месяце 4 недели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5022E-44B9-4AB2-8282-4BCE99427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УМНОЖАЕМ НА 4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3076" name="Picture 4" descr="Календарь на август 2025 распечатать - Файлы для распечатки">
            <a:extLst>
              <a:ext uri="{FF2B5EF4-FFF2-40B4-BE49-F238E27FC236}">
                <a16:creationId xmlns:a16="http://schemas.microsoft.com/office/drawing/2014/main" id="{5643D32D-D226-9B61-3E8A-2FAABCC1F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6556201" cy="46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4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FA24-3D81-5F46-E709-6CBF3117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ПРАВИЛА ТРЕНИНГА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675EF-C8C8-7365-2861-846845998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КОНФИДЕНЦИАЛЬНОСТЬ</a:t>
            </a:r>
          </a:p>
          <a:p>
            <a:pPr marL="0" indent="0">
              <a:buNone/>
            </a:pPr>
            <a:endParaRPr lang="ru-RU" sz="4000" dirty="0"/>
          </a:p>
          <a:p>
            <a:r>
              <a:rPr lang="ru-RU" sz="4000" dirty="0"/>
              <a:t>УВАЖЕНИЕ</a:t>
            </a:r>
          </a:p>
          <a:p>
            <a:pPr marL="0" indent="0">
              <a:buNone/>
            </a:pPr>
            <a:endParaRPr lang="ru-RU" sz="4000" dirty="0"/>
          </a:p>
          <a:p>
            <a:r>
              <a:rPr lang="ru-RU" sz="4000" dirty="0"/>
              <a:t>ДИСЦИПЛИНА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70623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BAA42-5419-CC1D-1005-678461159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58A0B-6F32-D2E9-3431-30009EDF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Продукты с длительным сроком хранения и средства гигиены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EE2A3-7572-7949-FA88-969C5AF3D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06" y="1556792"/>
            <a:ext cx="7886700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ПОКУПАЕМ РАЗ В МЕСЯЦ</a:t>
            </a:r>
            <a:endParaRPr lang="en-US" sz="2800" dirty="0"/>
          </a:p>
        </p:txBody>
      </p:sp>
      <p:pic>
        <p:nvPicPr>
          <p:cNvPr id="4" name="Picture 4" descr="Продукты долгого хранения ✔️ Как правильно хранить | &quot;Где мои дети&quot; Блог">
            <a:extLst>
              <a:ext uri="{FF2B5EF4-FFF2-40B4-BE49-F238E27FC236}">
                <a16:creationId xmlns:a16="http://schemas.microsoft.com/office/drawing/2014/main" id="{13365A4F-DB93-5144-576B-F8EEB23A8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661013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к правильно выбрать средства гигиены | Postfuctum.info">
            <a:extLst>
              <a:ext uri="{FF2B5EF4-FFF2-40B4-BE49-F238E27FC236}">
                <a16:creationId xmlns:a16="http://schemas.microsoft.com/office/drawing/2014/main" id="{5A4CA848-46C3-971D-54FA-C08A21AF4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38" y="3906792"/>
            <a:ext cx="3976050" cy="26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0163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5A21-29A2-2315-4034-4B19379C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РАЗ В МЕСЯЦ МЫ ОПЛАЧИВАЕМ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AA819-B948-BE0F-1B74-1511DC491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/>
              <a:t>КВАРТПЛАТУ</a:t>
            </a:r>
          </a:p>
          <a:p>
            <a:pPr marL="0" indent="0">
              <a:buNone/>
            </a:pPr>
            <a:r>
              <a:rPr lang="ru-RU" sz="3600" b="1" dirty="0"/>
              <a:t>ДРУГИЕ КОММУНАЛЬНЫЕ ПЛАТЕЖИ</a:t>
            </a:r>
          </a:p>
          <a:p>
            <a:pPr marL="0" indent="0">
              <a:buNone/>
            </a:pPr>
            <a:r>
              <a:rPr lang="ru-RU" sz="3600" b="1" dirty="0"/>
              <a:t>ТЕЛЕФОН + ИНТЕРНЕТ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213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E023F-18CE-932A-4D1F-398F20A49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ДОПОЛНИТЕЛЬНО МОГУТ БЫТЬ РАСХОДЫ НА</a:t>
            </a:r>
            <a:endParaRPr lang="en-US" sz="3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C01BB-7E7D-7F60-54DA-7399AF79F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СИГАРЕТЫ</a:t>
            </a:r>
          </a:p>
          <a:p>
            <a:pPr marL="0" indent="0">
              <a:buNone/>
            </a:pPr>
            <a:r>
              <a:rPr lang="ru-RU" sz="3600" b="1" dirty="0"/>
              <a:t>ЛЕКАРСТВА</a:t>
            </a:r>
          </a:p>
          <a:p>
            <a:pPr marL="0" indent="0">
              <a:buNone/>
            </a:pPr>
            <a:r>
              <a:rPr lang="ru-RU" sz="3600" b="1" dirty="0"/>
              <a:t>ОБЩЕСТВЕННЫЙ ТРАНСПОРТ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625774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1E374-34C7-0900-CD6C-1EE8CBD8C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8B43-4AA1-044F-40BF-DEDAB548E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02731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6000" b="1" dirty="0"/>
              <a:t>ЗАНЯТИЕ № 5 </a:t>
            </a:r>
          </a:p>
          <a:p>
            <a:pPr marL="0" indent="0" algn="ctr">
              <a:buNone/>
            </a:pPr>
            <a:r>
              <a:rPr lang="ru-RU" sz="6000" b="1" dirty="0"/>
              <a:t>«Обращение в государственные органы»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46672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5093-C440-2173-AB67-E5064F10E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Органы государственной власти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08C91-246A-CA82-FA6A-07608434C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/>
              <a:t>Президент страны</a:t>
            </a:r>
          </a:p>
          <a:p>
            <a:pPr marL="0" indent="0">
              <a:buNone/>
            </a:pPr>
            <a:endParaRPr lang="ru-RU" sz="3600" dirty="0"/>
          </a:p>
          <a:p>
            <a:r>
              <a:rPr lang="ru-RU" sz="3600" dirty="0"/>
              <a:t>Законодательные органы</a:t>
            </a:r>
          </a:p>
          <a:p>
            <a:endParaRPr lang="ru-RU" sz="3600" dirty="0"/>
          </a:p>
          <a:p>
            <a:r>
              <a:rPr lang="ru-RU" sz="3600" dirty="0"/>
              <a:t>Исполнительные органы</a:t>
            </a:r>
          </a:p>
          <a:p>
            <a:endParaRPr lang="ru-RU" sz="3600" dirty="0"/>
          </a:p>
          <a:p>
            <a:r>
              <a:rPr lang="ru-RU" sz="3600" dirty="0"/>
              <a:t>Надзорные органы</a:t>
            </a:r>
          </a:p>
          <a:p>
            <a:endParaRPr lang="ru-RU" sz="3600" dirty="0"/>
          </a:p>
          <a:p>
            <a:r>
              <a:rPr lang="ru-RU" sz="3600" dirty="0"/>
              <a:t>Судебные органы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313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52FD-6D7E-EED1-C5DE-CE15E0A5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ОЧЕНЬ ВАЖНЫ ДЛЯ НАС!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C05A09-681E-2D8A-E4B2-E6534F2FD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Органы опеки и попечительства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Это органы исполнительной власти.</a:t>
            </a:r>
          </a:p>
          <a:p>
            <a:pPr marL="0" indent="0">
              <a:buNone/>
            </a:pPr>
            <a:r>
              <a:rPr lang="ru-RU" sz="2800" b="1" dirty="0"/>
              <a:t>Российское законодательство защищает ваши права и интересы. </a:t>
            </a:r>
          </a:p>
          <a:p>
            <a:pPr marL="0" indent="0">
              <a:buNone/>
            </a:pPr>
            <a:r>
              <a:rPr lang="ru-RU" sz="2800" b="1" dirty="0"/>
              <a:t>Поэтому органы опеки и попечительства контролируют действия вашего опекуна и попечителя, чтобы он заботились о вашем благополучии, чтобы не было злоупотреблений.</a:t>
            </a:r>
          </a:p>
        </p:txBody>
      </p:sp>
    </p:spTree>
    <p:extLst>
      <p:ext uri="{BB962C8B-B14F-4D97-AF65-F5344CB8AC3E}">
        <p14:creationId xmlns:p14="http://schemas.microsoft.com/office/powerpoint/2010/main" val="3105885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4FAC-F175-3E3B-D9B4-811CE716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Электронная приемная</a:t>
            </a:r>
            <a:endParaRPr lang="en-US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9D09B5-2FD1-45FD-0404-A90CB4C89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291" y="1825625"/>
            <a:ext cx="7427417" cy="4351338"/>
          </a:xfrm>
        </p:spPr>
      </p:pic>
    </p:spTree>
    <p:extLst>
      <p:ext uri="{BB962C8B-B14F-4D97-AF65-F5344CB8AC3E}">
        <p14:creationId xmlns:p14="http://schemas.microsoft.com/office/powerpoint/2010/main" val="13864715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81E26-4C19-04D6-2113-71B63D552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D2161-D2CC-58D8-F91A-B865BC48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b="1"/>
              <a:t>Электронная приемная</a:t>
            </a:r>
            <a:endParaRPr lang="en-US" b="1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BCE9F9-9BB2-A25F-26C2-78765FA9D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71885"/>
            <a:ext cx="7886700" cy="4258817"/>
          </a:xfrm>
          <a:noFill/>
        </p:spPr>
      </p:pic>
    </p:spTree>
    <p:extLst>
      <p:ext uri="{BB962C8B-B14F-4D97-AF65-F5344CB8AC3E}">
        <p14:creationId xmlns:p14="http://schemas.microsoft.com/office/powerpoint/2010/main" val="35354815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54C63-A1EA-921D-891E-C6F7652A4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BCF9-3E06-8A09-7FCC-2DB45464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b="1"/>
              <a:t>Электронная приемная</a:t>
            </a:r>
            <a:endParaRPr lang="en-US" b="1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FAC779-5629-77BB-3C3B-D10D07688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162" y="1825625"/>
            <a:ext cx="7163676" cy="4351338"/>
          </a:xfrm>
        </p:spPr>
      </p:pic>
    </p:spTree>
    <p:extLst>
      <p:ext uri="{BB962C8B-B14F-4D97-AF65-F5344CB8AC3E}">
        <p14:creationId xmlns:p14="http://schemas.microsoft.com/office/powerpoint/2010/main" val="26288212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7181" y="164761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/>
              <a:t>СПАСИБО ЗА ВНИМАНИЕ!</a:t>
            </a:r>
            <a:endParaRPr lang="it-IT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D1251A-BD92-4F55-A9A3-AC010646A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0" y="1268760"/>
            <a:ext cx="2675273" cy="17830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86E1DB-7857-4A58-AAA8-84DAB8188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483" y="1947660"/>
            <a:ext cx="2677297" cy="1783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A0F839-5771-436B-A215-F8296EE30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005" y="1125540"/>
            <a:ext cx="3477499" cy="1783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082F34-5B66-430F-96AC-7A19DEFA2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4" y="3435678"/>
            <a:ext cx="2674620" cy="1783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54651F-23EE-44FE-A4D2-716CA669F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5024"/>
            <a:ext cx="2615542" cy="1783080"/>
          </a:xfrm>
          <a:prstGeom prst="rect">
            <a:avLst/>
          </a:prstGeom>
        </p:spPr>
      </p:pic>
      <p:pic>
        <p:nvPicPr>
          <p:cNvPr id="3076" name="Picture 4" descr="Картинки по запросу пни 22">
            <a:hlinkClick r:id="rId7"/>
            <a:extLst>
              <a:ext uri="{FF2B5EF4-FFF2-40B4-BE49-F238E27FC236}">
                <a16:creationId xmlns:a16="http://schemas.microsoft.com/office/drawing/2014/main" id="{836C0EE3-4473-4873-8C2B-2DE8251EF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00" y="4437112"/>
            <a:ext cx="2379794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пни 22">
            <a:hlinkClick r:id="rId9"/>
            <a:extLst>
              <a:ext uri="{FF2B5EF4-FFF2-40B4-BE49-F238E27FC236}">
                <a16:creationId xmlns:a16="http://schemas.microsoft.com/office/drawing/2014/main" id="{B8843F61-8A39-42E6-AA14-6190BB925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412" y="3614992"/>
            <a:ext cx="2379794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74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8AFD3-49AD-EB8B-A737-E16BCC1B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ДЕЕСПОСОБНОСТЬ – ЭТО…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97B2A-B1A4-8768-2673-2AD00AF86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Способность человека заботиться о себе, своем имуществе и осуществлять юридические действия.</a:t>
            </a:r>
          </a:p>
          <a:p>
            <a:pPr marL="0" indent="0">
              <a:buNone/>
            </a:pPr>
            <a:r>
              <a:rPr lang="ru-RU" sz="2800" dirty="0"/>
              <a:t>ГРАЖДАНСКИЙ КОДЕКС:</a:t>
            </a:r>
          </a:p>
          <a:p>
            <a:pPr>
              <a:buFontTx/>
              <a:buChar char="-"/>
            </a:pPr>
            <a:r>
              <a:rPr lang="ru-RU" sz="2800" dirty="0"/>
              <a:t>Имущество</a:t>
            </a:r>
          </a:p>
          <a:p>
            <a:pPr>
              <a:buFontTx/>
              <a:buChar char="-"/>
            </a:pPr>
            <a:r>
              <a:rPr lang="ru-RU" sz="2800" dirty="0"/>
              <a:t>Деньги</a:t>
            </a:r>
          </a:p>
          <a:p>
            <a:pPr>
              <a:buFontTx/>
              <a:buChar char="-"/>
            </a:pPr>
            <a:r>
              <a:rPr lang="ru-RU" sz="2800" dirty="0"/>
              <a:t>Договоры</a:t>
            </a:r>
          </a:p>
          <a:p>
            <a:pPr marL="0" indent="0">
              <a:buNone/>
            </a:pPr>
            <a:r>
              <a:rPr lang="ru-RU" sz="2800" dirty="0"/>
              <a:t>Юридическое действие приводит к изменению прав и обязанностей сторон. Эти действия от лица недееспособного в основном совершает опекун.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257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9CE68-C6F8-DDB2-2E6B-E396F6489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Почему людей признают недееспособными вследствие </a:t>
            </a:r>
            <a:r>
              <a:rPr lang="ru-RU" b="1"/>
              <a:t>психического расстройства?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ED4C9-E2EA-66CB-21AA-C724D4933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/>
              <a:t>ДЛЯ ЗАЩИТЫ ИХ ПРАВ И ИНТЕРЕСОВ.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/>
              <a:t>МНОГИЕ ЮРИДИЧЕСКИЕ ДЕЙСТВИЯ ОТ ИХ ЛИЦА ВЫПОЛНЯЕТ ОПЕКУН.</a:t>
            </a:r>
          </a:p>
          <a:p>
            <a:pPr marL="0" indent="0">
              <a:buNone/>
            </a:pPr>
            <a:r>
              <a:rPr lang="ru-RU" sz="4000" dirty="0"/>
              <a:t>Опекун обязан заботиться о благополучии подопечного. Действия опекуна контролируют органы опеки и попечительства.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5338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F46C-A222-4558-BCD5-AC74C996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/>
          <a:p>
            <a:r>
              <a:rPr lang="ru-RU" sz="3600" b="1" dirty="0"/>
              <a:t>Про девушку Вику</a:t>
            </a:r>
            <a:endParaRPr lang="en-US" sz="3600" b="1" dirty="0"/>
          </a:p>
        </p:txBody>
      </p:sp>
      <p:pic>
        <p:nvPicPr>
          <p:cNvPr id="1026" name="Picture 2" descr="Фотография позитивной жизнерадостной девушки звонит по мобильному телефону,  слушает ее подруга, шутя, смеясь, прикосновения, рука, грудь, стиль,  стильный модный деним, изолированный на ярком блестящем цветном фоне |  Премиум Фото">
            <a:extLst>
              <a:ext uri="{FF2B5EF4-FFF2-40B4-BE49-F238E27FC236}">
                <a16:creationId xmlns:a16="http://schemas.microsoft.com/office/drawing/2014/main" id="{A9E347C7-B6F3-A6B0-7986-97B0235E1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391" y="1883994"/>
            <a:ext cx="4629150" cy="30804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C355-8AF2-4EF9-AA0E-2500133C4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2057400"/>
            <a:ext cx="3327499" cy="38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Вика училась по коррекционной программе. Теперь она хочет получить общее среднее образование. Для этого Вика звонит в школу «Большая перемена».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3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BD4B-42E7-41DD-A0A5-16975457B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ru-RU" b="1" dirty="0"/>
              <a:t>Про девушку Вику </a:t>
            </a:r>
            <a:endParaRPr lang="en-US" b="1" dirty="0"/>
          </a:p>
        </p:txBody>
      </p:sp>
      <p:pic>
        <p:nvPicPr>
          <p:cNvPr id="2052" name="Picture 4" descr="Как успешно пройти собеседование при приеме на работу: советы опытного  рекрутера | Kadrof.ru">
            <a:extLst>
              <a:ext uri="{FF2B5EF4-FFF2-40B4-BE49-F238E27FC236}">
                <a16:creationId xmlns:a16="http://schemas.microsoft.com/office/drawing/2014/main" id="{C9297010-BFD9-F399-DAD2-B4E1108A0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0" r="27251" b="2"/>
          <a:stretch/>
        </p:blipFill>
        <p:spPr bwMode="auto">
          <a:xfrm>
            <a:off x="628650" y="1825625"/>
            <a:ext cx="38862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F237E-06A9-438B-BABD-8F3F8A516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Школа «Большая перемена» назначила ей встречу, чтобы познакомиться. Вика пришла на беседу.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9827531"/>
      </p:ext>
    </p:extLst>
  </p:cSld>
  <p:clrMapOvr>
    <a:masterClrMapping/>
  </p:clrMapOvr>
</p:sld>
</file>

<file path=ppt/theme/theme1.xml><?xml version="1.0" encoding="utf-8"?>
<a:theme xmlns:a="http://schemas.openxmlformats.org/drawingml/2006/main" name="RC Research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Renaissance Capital Research</Template>
  <TotalTime>1593</TotalTime>
  <Words>1482</Words>
  <Application>Microsoft Office PowerPoint</Application>
  <PresentationFormat>Экран (4:3)</PresentationFormat>
  <Paragraphs>246</Paragraphs>
  <Slides>59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2" baseType="lpstr">
      <vt:lpstr>Arial</vt:lpstr>
      <vt:lpstr>Calibri</vt:lpstr>
      <vt:lpstr>RC Research Theme</vt:lpstr>
      <vt:lpstr>Тренинг подготовки граждан, признанных недееспособными, к восстановлению ограниченной дееспособности </vt:lpstr>
      <vt:lpstr>Презентация PowerPoint</vt:lpstr>
      <vt:lpstr>Как получить ограниченную дееспособность?</vt:lpstr>
      <vt:lpstr>Упражнение на знакомство </vt:lpstr>
      <vt:lpstr>ПРАВИЛА ТРЕНИНГА </vt:lpstr>
      <vt:lpstr>ДЕЕСПОСОБНОСТЬ – ЭТО…</vt:lpstr>
      <vt:lpstr>Почему людей признают недееспособными вследствие психического расстройства?</vt:lpstr>
      <vt:lpstr>Про девушку Вику</vt:lpstr>
      <vt:lpstr>Про девушку Вику </vt:lpstr>
      <vt:lpstr>Про девушку Вику</vt:lpstr>
      <vt:lpstr>Про девушку Вику</vt:lpstr>
      <vt:lpstr>Про девушку Вику</vt:lpstr>
      <vt:lpstr>Про девушку Вику.</vt:lpstr>
      <vt:lpstr>Про девушку Вику</vt:lpstr>
      <vt:lpstr>Про девушку Вику</vt:lpstr>
      <vt:lpstr>Про Вику и Галю</vt:lpstr>
      <vt:lpstr>Про Вику, Галю и их друзей</vt:lpstr>
      <vt:lpstr>Про девушку Вику</vt:lpstr>
      <vt:lpstr>Про девушку Вику</vt:lpstr>
      <vt:lpstr>Про девушку Вику</vt:lpstr>
      <vt:lpstr>Презентация PowerPoint</vt:lpstr>
      <vt:lpstr>По материалам домашнего задания</vt:lpstr>
      <vt:lpstr>Что может делать ограниченно дееспособный человек без одобрения попечителя?</vt:lpstr>
      <vt:lpstr>ОГРАНИЧЕННАЯ ДЕЕСПОСОБНОСТЬ И ЮРИДИЧЕСКИЕ ДЕЙСТВИЯ </vt:lpstr>
      <vt:lpstr>ОГРАНИЧЕНИЯ ПРИ ОГРАНИЧЕННОЙ ДЕЕСПОСОБНОСТИ</vt:lpstr>
      <vt:lpstr>ЕСЛИ ЧЕЛОВЕК НЕРАЗУМНО РАСХОДУЕТ ЗАРПЛАТУ И СБЕРЕЖЕНИЯ</vt:lpstr>
      <vt:lpstr>Как правильно одеться на экспертизу?</vt:lpstr>
      <vt:lpstr>Что я расскажу экспертам? </vt:lpstr>
      <vt:lpstr>Презентация PowerPoint</vt:lpstr>
      <vt:lpstr>Повторение материала занятия № 2. Продолжаем рассказ про девушку Вику</vt:lpstr>
      <vt:lpstr>Про девушку Вику</vt:lpstr>
      <vt:lpstr>Про девушку Вику</vt:lpstr>
      <vt:lpstr>Про девушку Вику </vt:lpstr>
      <vt:lpstr>Про девушку Вику</vt:lpstr>
      <vt:lpstr>Про девушку Вику</vt:lpstr>
      <vt:lpstr>Про девушку Вику</vt:lpstr>
      <vt:lpstr>Про девушку Вику</vt:lpstr>
      <vt:lpstr>НА ЧТО ВЛИЯЕТ СТАТУС ДЕЕСПОСОБНОСТИ</vt:lpstr>
      <vt:lpstr>КОНСТИТУЦИЯ -</vt:lpstr>
      <vt:lpstr>НА ЧТО ВЛИЯЕТ СТАТУС ДЕЕСПОСОБНОСТИ</vt:lpstr>
      <vt:lpstr>НЕДЕЕСПОСОБНЫЙ ГРАЖДАНИН (и опекун от его лица) НЕ МОЖЕТ</vt:lpstr>
      <vt:lpstr>ОГРАНИЧЕННО НЕДЕЕСПОСОБНЫЙ ГРАЖДАНИН НЕ МОЖЕТ</vt:lpstr>
      <vt:lpstr>Упражнение «Я имею право»</vt:lpstr>
      <vt:lpstr>Упражнение «Я имею право»</vt:lpstr>
      <vt:lpstr>Презентация PowerPoint</vt:lpstr>
      <vt:lpstr>Прожиточный минимум на месяц</vt:lpstr>
      <vt:lpstr>Презентация PowerPoint</vt:lpstr>
      <vt:lpstr>Продукты с коротким сроком хранения (скоропортящиеся)</vt:lpstr>
      <vt:lpstr>В месяце 4 недели</vt:lpstr>
      <vt:lpstr>Продукты с длительным сроком хранения и средства гигиены</vt:lpstr>
      <vt:lpstr>РАЗ В МЕСЯЦ МЫ ОПЛАЧИВАЕМ</vt:lpstr>
      <vt:lpstr>ДОПОЛНИТЕЛЬНО МОГУТ БЫТЬ РАСХОДЫ НА</vt:lpstr>
      <vt:lpstr>Презентация PowerPoint</vt:lpstr>
      <vt:lpstr>Органы государственной власти</vt:lpstr>
      <vt:lpstr>ОЧЕНЬ ВАЖНЫ ДЛЯ НАС!</vt:lpstr>
      <vt:lpstr>Электронная приемная</vt:lpstr>
      <vt:lpstr>Электронная приемная</vt:lpstr>
      <vt:lpstr>Электронная приемная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systemized approach in social competency rehabilitation</dc:title>
  <dc:creator>Utente</dc:creator>
  <cp:lastModifiedBy>Sisneva, Maria</cp:lastModifiedBy>
  <cp:revision>203</cp:revision>
  <dcterms:created xsi:type="dcterms:W3CDTF">2017-10-07T15:33:03Z</dcterms:created>
  <dcterms:modified xsi:type="dcterms:W3CDTF">2025-11-14T09:37:40Z</dcterms:modified>
</cp:coreProperties>
</file>