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9" r:id="rId7"/>
    <p:sldId id="321" r:id="rId8"/>
    <p:sldId id="342" r:id="rId9"/>
    <p:sldId id="343" r:id="rId10"/>
    <p:sldId id="344" r:id="rId11"/>
    <p:sldId id="347" r:id="rId12"/>
    <p:sldId id="348" r:id="rId13"/>
    <p:sldId id="345" r:id="rId14"/>
    <p:sldId id="351" r:id="rId15"/>
    <p:sldId id="353" r:id="rId16"/>
    <p:sldId id="346" r:id="rId17"/>
    <p:sldId id="350" r:id="rId18"/>
    <p:sldId id="355" r:id="rId19"/>
    <p:sldId id="354" r:id="rId20"/>
    <p:sldId id="349" r:id="rId21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>
          <p15:clr>
            <a:srgbClr val="A4A3A4"/>
          </p15:clr>
        </p15:guide>
        <p15:guide id="2" pos="39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6" clrIdx="0"/>
  <p:cmAuthor id="1" name="LEE Victoria" initials="LV" lastIdx="22" clrIdx="1">
    <p:extLst/>
  </p:cmAuthor>
  <p:cmAuthor id="2" name="CHAVEZ PENILLAS Facundo" initials="CPF" lastIdx="1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8" autoAdjust="0"/>
    <p:restoredTop sz="88139" autoAdjust="0"/>
  </p:normalViewPr>
  <p:slideViewPr>
    <p:cSldViewPr snapToGrid="0" snapToObjects="1">
      <p:cViewPr varScale="1">
        <p:scale>
          <a:sx n="64" d="100"/>
          <a:sy n="64" d="100"/>
        </p:scale>
        <p:origin x="1530" y="78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-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EB5BE521-DAFA-45BD-81FD-6BDBC514A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88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4DBAA3E4-1BA6-49F5-BBC7-30D6241F8068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9306ADBA-F25F-4F92-90D3-8B93ADBA7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343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CD32372-09B6-461C-B14E-15D545ED7C71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66213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1910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33003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85711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47272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279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0751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3A01321-1F19-46BB-9B1C-F35955E139BC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7632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В начале </a:t>
            </a:r>
            <a:r>
              <a:rPr lang="en-GB" dirty="0" err="1" smtClean="0"/>
              <a:t>вспышки</a:t>
            </a:r>
            <a:r>
              <a:rPr lang="en-GB" dirty="0" smtClean="0"/>
              <a:t> </a:t>
            </a:r>
            <a:r>
              <a:rPr lang="ru-RU" dirty="0" err="1" smtClean="0"/>
              <a:t>коронавируса</a:t>
            </a:r>
            <a:r>
              <a:rPr lang="ru-RU" dirty="0" smtClean="0"/>
              <a:t> </a:t>
            </a:r>
            <a:r>
              <a:rPr lang="en-GB" dirty="0" smtClean="0"/>
              <a:t>в Китае 16-летний пациент с церебральным параличом погиб, потому что члены его семьи были изолированы и оставили его без поддержки; </a:t>
            </a:r>
            <a:r>
              <a:rPr lang="ru-RU" dirty="0" smtClean="0"/>
              <a:t>неспособность обеспечить</a:t>
            </a:r>
            <a:r>
              <a:rPr lang="en-GB" dirty="0" smtClean="0"/>
              <a:t> </a:t>
            </a:r>
            <a:r>
              <a:rPr lang="en-GB" dirty="0" err="1" smtClean="0"/>
              <a:t>деинституционализаци</a:t>
            </a:r>
            <a:r>
              <a:rPr lang="ru-RU" dirty="0" smtClean="0"/>
              <a:t>ю</a:t>
            </a:r>
            <a:r>
              <a:rPr lang="en-GB" dirty="0" smtClean="0"/>
              <a:t> инвалидов привело к высокому уровню заражения в учреждениях социального попечения в Италии и Испании.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69316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0815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97796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54563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6295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Протоколы, позволяющие нормировать жизненно необходимую медицинскую помощь в США, штаты Вашингтон и Алабама; письма, направленные пациентам в Великобритании, Уэльсе, в которых говорится, что "ослабленные люди" должны подписать отказ </a:t>
            </a:r>
            <a:r>
              <a:rPr lang="en-GB" dirty="0" err="1" smtClean="0"/>
              <a:t>от</a:t>
            </a:r>
            <a:r>
              <a:rPr lang="en-GB" dirty="0" smtClean="0"/>
              <a:t> </a:t>
            </a:r>
            <a:r>
              <a:rPr lang="ru-RU" dirty="0" smtClean="0"/>
              <a:t>реанимационных мероприятий </a:t>
            </a:r>
            <a:r>
              <a:rPr lang="en-GB" dirty="0" smtClean="0"/>
              <a:t>в пользу </a:t>
            </a:r>
            <a:r>
              <a:rPr lang="en-GB" dirty="0" err="1" smtClean="0"/>
              <a:t>выделения</a:t>
            </a:r>
            <a:r>
              <a:rPr lang="en-GB" dirty="0" smtClean="0"/>
              <a:t> </a:t>
            </a:r>
            <a:r>
              <a:rPr lang="ru-RU" dirty="0" smtClean="0"/>
              <a:t>доступных </a:t>
            </a:r>
            <a:r>
              <a:rPr lang="en-GB" dirty="0" err="1" smtClean="0"/>
              <a:t>ресурсов</a:t>
            </a:r>
            <a:r>
              <a:rPr lang="en-GB" dirty="0" smtClean="0"/>
              <a:t> для "молодых и более здоровых", так как у них больше шансов на выздоровление; протокол в Испании, в котором говорится, что лица, которые "зависят от внешней помощи", не получат жизненно необходимую медицинскую помощь.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98069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E6EC80-0D27-4C51-9A1B-E505C9F2407F}" type="slidenum">
              <a:rPr lang="pt-BR" smtClean="0"/>
              <a:pPr eaLnBrk="1" hangingPunct="1"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2438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5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88F9-421D-417F-AF0C-DB1C04FBB866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728D-2A63-4745-B5C1-D53C66BB6673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6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1C84-C036-45B5-B6E5-1FC7CA6CC47C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5CAA-E470-491F-B993-BAD38F75D870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227DD-0911-4A6D-B0F2-E1AA5145BB61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3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CBF01-289E-4827-A717-08744187A963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1194-84C7-47D2-96AB-859ED2D8BAD7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81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13E72F75-9C2A-4A3D-ACF9-E6182814A25B}" type="datetime1">
              <a:rPr lang="fr-FR"/>
              <a:pPr>
                <a:defRPr/>
              </a:pPr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7" r:id="rId7"/>
    <p:sldLayoutId id="214748399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ationaldisabilityalliance.org/content/covid-19-and-disability-movemen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endParaRPr lang="en-US" sz="32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ru-RU" sz="3400" dirty="0" smtClean="0">
                <a:latin typeface="Arial" charset="0"/>
                <a:ea typeface="ＭＳ Ｐゴシック" pitchFamily="34" charset="-128"/>
                <a:cs typeface="Arial" charset="0"/>
              </a:rPr>
              <a:t>Соблюдение прав инвалидов в контексте экстренного </a:t>
            </a:r>
            <a:r>
              <a:rPr lang="es-AR" sz="3400" dirty="0" err="1" smtClean="0">
                <a:latin typeface="Arial" charset="0"/>
                <a:ea typeface="ＭＳ Ｐゴシック" pitchFamily="34" charset="-128"/>
                <a:cs typeface="Arial" charset="0"/>
              </a:rPr>
              <a:t>реагировани</a:t>
            </a:r>
            <a:r>
              <a:rPr lang="ru-RU" sz="3400" dirty="0" smtClean="0">
                <a:latin typeface="Arial" charset="0"/>
                <a:ea typeface="ＭＳ Ｐゴシック" pitchFamily="34" charset="-128"/>
                <a:cs typeface="Arial" charset="0"/>
              </a:rPr>
              <a:t>я</a:t>
            </a:r>
            <a:r>
              <a:rPr lang="es-AR" sz="3400" dirty="0" smtClean="0">
                <a:latin typeface="Arial" charset="0"/>
                <a:ea typeface="ＭＳ Ｐゴシック" pitchFamily="34" charset="-128"/>
                <a:cs typeface="Arial" charset="0"/>
              </a:rPr>
              <a:t> на пандемию коронавируса</a:t>
            </a:r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22387"/>
            <a:ext cx="8447088" cy="698500"/>
          </a:xfrm>
        </p:spPr>
        <p:txBody>
          <a:bodyPr/>
          <a:lstStyle/>
          <a:p>
            <a:pPr algn="ctr"/>
            <a:r>
              <a:rPr lang="en-US" sz="2400" dirty="0" smtClean="0"/>
              <a:t>Инвалиды, проживающие в специализированных учреждениях</a:t>
            </a:r>
            <a:endParaRPr lang="pt-B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923248"/>
            <a:ext cx="844926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/>
              <a:t>Задокументированы несоразмерные последствия эпидемии COVID-19 для психиатрических учреждений, учреждений социального </a:t>
            </a:r>
            <a:r>
              <a:rPr lang="en-US" sz="1500" dirty="0" err="1" smtClean="0"/>
              <a:t>попечения</a:t>
            </a:r>
            <a:r>
              <a:rPr lang="en-US" sz="1500" dirty="0" smtClean="0"/>
              <a:t> (</a:t>
            </a:r>
            <a:r>
              <a:rPr lang="en-US" sz="1500" dirty="0" err="1" smtClean="0"/>
              <a:t>приюты</a:t>
            </a:r>
            <a:r>
              <a:rPr lang="en-US" sz="1500" dirty="0" smtClean="0"/>
              <a:t>, </a:t>
            </a:r>
            <a:r>
              <a:rPr lang="ru-RU" sz="1500" dirty="0" smtClean="0"/>
              <a:t>центры дневного ухода</a:t>
            </a:r>
            <a:r>
              <a:rPr lang="en-US" sz="1500" dirty="0" smtClean="0"/>
              <a:t>, центры реабилитации) и учреждений для пожилых людей. Инвалиды, проживающие в специализированных учреждениях, сталкиваются с повышенным риском заражения и смерти от COVID-19, что осложняется повышенным риском подвергнуться нарушениям прав человека, таким как пренебрежительное отношение, ограничения, изоляция и </a:t>
            </a:r>
            <a:r>
              <a:rPr lang="en-US" sz="1500" dirty="0" err="1" smtClean="0"/>
              <a:t>оставление</a:t>
            </a:r>
            <a:r>
              <a:rPr lang="en-US" sz="1500" dirty="0" smtClean="0"/>
              <a:t> </a:t>
            </a:r>
            <a:r>
              <a:rPr lang="en-US" sz="1500" dirty="0" err="1" smtClean="0"/>
              <a:t>сотрудниками</a:t>
            </a:r>
            <a:r>
              <a:rPr lang="ru-RU" sz="1500" dirty="0" smtClean="0"/>
              <a:t> учреждений</a:t>
            </a:r>
            <a:r>
              <a:rPr lang="en-US" sz="1500" dirty="0" smtClean="0"/>
              <a:t>. В ответ на эти проблемы необходимо:</a:t>
            </a:r>
          </a:p>
          <a:p>
            <a:pPr algn="just"/>
            <a:endParaRPr lang="en-US" sz="1500" dirty="0" smtClean="0"/>
          </a:p>
          <a:p>
            <a:pPr marL="342900" indent="-342900" algn="just">
              <a:buAutoNum type="arabicPeriod"/>
            </a:pPr>
            <a:r>
              <a:rPr lang="en-US" sz="1500" b="1" dirty="0" smtClean="0"/>
              <a:t>Выписать инвалидов из специализированных учреждений </a:t>
            </a:r>
            <a:r>
              <a:rPr lang="en-US" sz="1500" dirty="0" smtClean="0"/>
              <a:t>и своевременно обеспечить им оказание помощи на </a:t>
            </a:r>
            <a:r>
              <a:rPr lang="en-US" sz="1500" dirty="0" err="1" smtClean="0"/>
              <a:t>базе</a:t>
            </a:r>
            <a:r>
              <a:rPr lang="en-US" sz="1500" dirty="0" smtClean="0"/>
              <a:t> </a:t>
            </a:r>
            <a:r>
              <a:rPr lang="ru-RU" sz="1500" dirty="0" smtClean="0"/>
              <a:t>местного </a:t>
            </a:r>
            <a:r>
              <a:rPr lang="en-US" sz="1500" dirty="0" err="1" smtClean="0"/>
              <a:t>сообщества</a:t>
            </a:r>
            <a:r>
              <a:rPr lang="en-US" sz="1500" dirty="0" smtClean="0"/>
              <a:t> со стороны семьи и/или неформальных сетей, а также финансирование поддержки государственными или частными организациями, предоставляющими услуги.</a:t>
            </a:r>
          </a:p>
          <a:p>
            <a:pPr marL="342900" indent="-342900" algn="just">
              <a:buAutoNum type="arabicPeriod"/>
            </a:pPr>
            <a:r>
              <a:rPr lang="en-US" sz="1500" b="1" dirty="0" smtClean="0"/>
              <a:t>Ввести меры предупреждения </a:t>
            </a:r>
            <a:r>
              <a:rPr lang="en-US" sz="1500" dirty="0" smtClean="0"/>
              <a:t>в учреждениях для уменьшения риска </a:t>
            </a:r>
            <a:r>
              <a:rPr lang="en-US" sz="1500" dirty="0" err="1" smtClean="0"/>
              <a:t>заражения</a:t>
            </a:r>
            <a:r>
              <a:rPr lang="en-US" sz="1500" dirty="0" smtClean="0"/>
              <a:t> </a:t>
            </a:r>
            <a:r>
              <a:rPr lang="en-US" sz="1500" dirty="0" err="1" smtClean="0"/>
              <a:t>посредством</a:t>
            </a:r>
            <a:r>
              <a:rPr lang="ru-RU" sz="1500" dirty="0" smtClean="0"/>
              <a:t> решения проблемы переполненности</a:t>
            </a:r>
            <a:r>
              <a:rPr lang="en-US" sz="1500" dirty="0" smtClean="0"/>
              <a:t>, </a:t>
            </a:r>
            <a:r>
              <a:rPr lang="ru-RU" sz="1500" dirty="0" smtClean="0"/>
              <a:t>принятия </a:t>
            </a:r>
            <a:r>
              <a:rPr lang="en-US" sz="1500" dirty="0" err="1" smtClean="0"/>
              <a:t>мер</a:t>
            </a:r>
            <a:r>
              <a:rPr lang="en-US" sz="1500" dirty="0" smtClean="0"/>
              <a:t> изоляции и физического дистанцирования резидентов, путем изменения часов посещения, а также обязательного использования средств защиты, улучшения санитарно-гигиенических условий и т.д.</a:t>
            </a:r>
          </a:p>
          <a:p>
            <a:pPr marL="342900" indent="-342900" algn="just">
              <a:buAutoNum type="arabicPeriod"/>
            </a:pPr>
            <a:r>
              <a:rPr lang="en-US" sz="1500" b="1" dirty="0" smtClean="0"/>
              <a:t>Временно увеличить доступные учреждениям ресурсы</a:t>
            </a:r>
            <a:r>
              <a:rPr lang="en-US" sz="1500" dirty="0" smtClean="0"/>
              <a:t>, включая трудовые и финансовые ресурсы для осуществления мер предупреждения.</a:t>
            </a:r>
          </a:p>
          <a:p>
            <a:pPr marL="342900" indent="-342900" algn="just">
              <a:buFontTx/>
              <a:buAutoNum type="arabicPeriod"/>
            </a:pPr>
            <a:r>
              <a:rPr lang="en-US" sz="1500" dirty="0" smtClean="0"/>
              <a:t>Обеспечить, чтобы во время периода чрезвычайной ситуации </a:t>
            </a:r>
            <a:r>
              <a:rPr lang="en-US" sz="1500" b="1" dirty="0" smtClean="0"/>
              <a:t>не прекращалось соблюдение прав, не допускающих отступлений</a:t>
            </a:r>
            <a:r>
              <a:rPr lang="en-US" sz="1500" dirty="0" smtClean="0"/>
              <a:t>, например, защита от насилия, недискриминация, право на свободное информированное согласие (например, посредством применения принудительного лечения и ограничений).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462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144009"/>
            <a:ext cx="8447088" cy="698500"/>
          </a:xfrm>
        </p:spPr>
        <p:txBody>
          <a:bodyPr/>
          <a:lstStyle/>
          <a:p>
            <a:pPr algn="ctr"/>
            <a:r>
              <a:rPr lang="en-US" sz="2400" dirty="0" smtClean="0"/>
              <a:t>Заключенные-инвалиды</a:t>
            </a:r>
            <a:endParaRPr lang="pt-B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887264"/>
            <a:ext cx="844926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Среди заключенных находится несоразмерно высокое число инвалидов, в </a:t>
            </a:r>
            <a:r>
              <a:rPr lang="en-US" sz="1600" dirty="0" err="1" smtClean="0"/>
              <a:t>частности</a:t>
            </a:r>
            <a:r>
              <a:rPr lang="ru-RU" sz="1600" dirty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люд</a:t>
            </a:r>
            <a:r>
              <a:rPr lang="ru-RU" sz="1600" dirty="0" smtClean="0"/>
              <a:t>и</a:t>
            </a:r>
            <a:r>
              <a:rPr lang="en-US" sz="1600" dirty="0" smtClean="0"/>
              <a:t> с психосоциальными отклонениями и с </a:t>
            </a:r>
            <a:r>
              <a:rPr lang="en-US" sz="1600" dirty="0" err="1" smtClean="0"/>
              <a:t>умственными</a:t>
            </a:r>
            <a:r>
              <a:rPr lang="en-US" sz="1600" dirty="0" smtClean="0"/>
              <a:t> </a:t>
            </a:r>
            <a:r>
              <a:rPr lang="en-US" sz="1600" dirty="0" err="1" smtClean="0"/>
              <a:t>расстройствами</a:t>
            </a:r>
            <a:r>
              <a:rPr lang="ru-RU" sz="1600" dirty="0" smtClean="0"/>
              <a:t>. Среди них</a:t>
            </a:r>
            <a:r>
              <a:rPr lang="en-US" sz="1600" dirty="0" smtClean="0"/>
              <a:t> </a:t>
            </a:r>
            <a:r>
              <a:rPr lang="en-US" sz="1600" dirty="0" err="1" smtClean="0"/>
              <a:t>также</a:t>
            </a:r>
            <a:r>
              <a:rPr lang="en-US" sz="1600" dirty="0" smtClean="0"/>
              <a:t> </a:t>
            </a:r>
            <a:r>
              <a:rPr lang="en-US" sz="1600" dirty="0" err="1" smtClean="0"/>
              <a:t>распространены</a:t>
            </a:r>
            <a:r>
              <a:rPr lang="en-US" sz="1600" dirty="0" smtClean="0"/>
              <a:t> проблемы со здоровьем, в </a:t>
            </a:r>
            <a:r>
              <a:rPr lang="ru-RU" sz="1600" dirty="0" smtClean="0"/>
              <a:t>том числе</a:t>
            </a:r>
            <a:r>
              <a:rPr lang="en-US" sz="1600" dirty="0" smtClean="0"/>
              <a:t> заболевания дыхательной системы. Они подвержены высокому риску заражения ввиду высокой вероятности распространения инфекции в условиях антисанитарии, где невозможно осуществлять физическое дистанцирование. </a:t>
            </a:r>
            <a:r>
              <a:rPr lang="ru-RU" sz="1600" dirty="0" smtClean="0"/>
              <a:t>М</a:t>
            </a:r>
            <a:r>
              <a:rPr lang="en-US" sz="1600" dirty="0" err="1" smtClean="0"/>
              <a:t>ногие</a:t>
            </a:r>
            <a:r>
              <a:rPr lang="en-US" sz="1600" dirty="0" smtClean="0"/>
              <a:t> заключенные-инвалиды зависят от неформальной помощи других заключенных в том, чтобы есть, перемещаться и мыться, а медицинские услуги в тюрьмах обычно являются ненадлежащими или вообще отсутствуют.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Необходимо:</a:t>
            </a:r>
          </a:p>
          <a:p>
            <a:pPr marL="342900" indent="-342900" algn="just">
              <a:buAutoNum type="arabicPeriod"/>
            </a:pPr>
            <a:r>
              <a:rPr lang="en-US" sz="1600" b="1" dirty="0" smtClean="0"/>
              <a:t>Снизить число заключенных, освободив тех, кто входит в группы риска, включая инвалидов, </a:t>
            </a:r>
            <a:r>
              <a:rPr lang="ru-RU" sz="1600" b="1" dirty="0" smtClean="0"/>
              <a:t>посредством </a:t>
            </a:r>
            <a:r>
              <a:rPr lang="en-US" sz="1600" b="1" dirty="0" err="1" smtClean="0"/>
              <a:t>досрочно</a:t>
            </a:r>
            <a:r>
              <a:rPr lang="ru-RU" sz="1600" b="1" dirty="0" err="1" smtClean="0"/>
              <a:t>го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освобождени</a:t>
            </a:r>
            <a:r>
              <a:rPr lang="ru-RU" sz="1600" b="1" dirty="0" smtClean="0"/>
              <a:t>я</a:t>
            </a:r>
            <a:r>
              <a:rPr lang="en-US" sz="1600" b="1" dirty="0" smtClean="0"/>
              <a:t> и </a:t>
            </a:r>
            <a:r>
              <a:rPr lang="ru-RU" sz="1600" b="1" dirty="0" smtClean="0"/>
              <a:t>испытательного срока</a:t>
            </a:r>
            <a:r>
              <a:rPr lang="en-US" sz="1600" b="1" dirty="0" smtClean="0"/>
              <a:t>, </a:t>
            </a:r>
            <a:r>
              <a:rPr lang="ru-RU" sz="1600" b="1" dirty="0" smtClean="0"/>
              <a:t>сокращения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или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смягчени</a:t>
            </a:r>
            <a:r>
              <a:rPr lang="ru-RU" sz="1600" b="1" dirty="0" smtClean="0"/>
              <a:t>я</a:t>
            </a:r>
            <a:r>
              <a:rPr lang="en-US" sz="1600" b="1" dirty="0" smtClean="0"/>
              <a:t> </a:t>
            </a:r>
            <a:r>
              <a:rPr lang="ru-RU" sz="1600" b="1" dirty="0" smtClean="0"/>
              <a:t>наказания</a:t>
            </a:r>
            <a:r>
              <a:rPr lang="en-US" sz="1600" b="1" dirty="0" smtClean="0"/>
              <a:t>, </a:t>
            </a:r>
            <a:r>
              <a:rPr lang="en-US" sz="1600" dirty="0" smtClean="0"/>
              <a:t>а также своевременно обеспечить поддержку на </a:t>
            </a:r>
            <a:r>
              <a:rPr lang="en-US" sz="1600" dirty="0" err="1" smtClean="0"/>
              <a:t>базе</a:t>
            </a:r>
            <a:r>
              <a:rPr lang="en-US" sz="1600" dirty="0" smtClean="0"/>
              <a:t> </a:t>
            </a:r>
            <a:r>
              <a:rPr lang="ru-RU" sz="1600" dirty="0" smtClean="0"/>
              <a:t>местного </a:t>
            </a:r>
            <a:r>
              <a:rPr lang="en-US" sz="1600" dirty="0" err="1" smtClean="0"/>
              <a:t>сообщества</a:t>
            </a:r>
            <a:r>
              <a:rPr lang="en-US" sz="1600" dirty="0" smtClean="0"/>
              <a:t> со стороны семьи или неформальных сетей и финансирование поддержки государственными или частными организациями, предоставляющими услуги.</a:t>
            </a:r>
          </a:p>
          <a:p>
            <a:pPr marL="342900" indent="-342900" algn="just">
              <a:buAutoNum type="arabicPeriod"/>
            </a:pPr>
            <a:r>
              <a:rPr lang="en-US" sz="1600" b="1" dirty="0" smtClean="0"/>
              <a:t>Ввести меры предупреждения </a:t>
            </a:r>
            <a:r>
              <a:rPr lang="en-US" sz="1600" dirty="0" smtClean="0"/>
              <a:t>в тюрьмах для уменьшения риска заражения посредством выявления заключенных-инвалидов и обеспечивая им доступ к помощи, питанию, воде и санитарии; применять изоляцию и социальное дистанцирование, </a:t>
            </a:r>
            <a:r>
              <a:rPr lang="en-US" sz="1600" dirty="0" err="1" smtClean="0"/>
              <a:t>обязательно</a:t>
            </a:r>
            <a:r>
              <a:rPr lang="en-US" sz="1600" dirty="0" smtClean="0"/>
              <a:t> </a:t>
            </a:r>
            <a:r>
              <a:rPr lang="en-US" sz="1600" dirty="0" err="1" smtClean="0"/>
              <a:t>использова</a:t>
            </a:r>
            <a:r>
              <a:rPr lang="ru-RU" sz="1600" dirty="0" err="1" smtClean="0"/>
              <a:t>ть</a:t>
            </a:r>
            <a:r>
              <a:rPr lang="en-US" sz="1600" dirty="0" smtClean="0"/>
              <a:t> </a:t>
            </a:r>
            <a:r>
              <a:rPr lang="en-US" sz="1600" dirty="0" err="1" smtClean="0"/>
              <a:t>средств</a:t>
            </a:r>
            <a:r>
              <a:rPr lang="ru-RU" sz="1600" dirty="0" smtClean="0"/>
              <a:t>а</a:t>
            </a:r>
            <a:r>
              <a:rPr lang="en-US" sz="1600" dirty="0" smtClean="0"/>
              <a:t> защиты, улучшить санитарно-гигиенические условия, и т.д.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17863" y="287701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dirty="0" smtClean="0">
                <a:cs typeface="Arial" charset="0"/>
              </a:rPr>
              <a:t>Инвалиды без достаточного жилища</a:t>
            </a:r>
            <a:endParaRPr lang="en-US" sz="24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938" y="986201"/>
            <a:ext cx="79769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dirty="0" smtClean="0"/>
          </a:p>
          <a:p>
            <a:pPr algn="just"/>
            <a:r>
              <a:rPr lang="en-GB" dirty="0" smtClean="0"/>
              <a:t>Люди, не имеющие достаточного жилища, такие как бездомные инвалиды и те, кто живут в приютах и </a:t>
            </a:r>
            <a:r>
              <a:rPr lang="ru-RU" dirty="0" smtClean="0"/>
              <a:t>неформальны</a:t>
            </a:r>
            <a:r>
              <a:rPr lang="en-GB" dirty="0" smtClean="0"/>
              <a:t>х поселениях, часто особенно уязвимы для заражения COVID-19 по причине перенаселенности, отсутствия доступа к воде и санитарии и уже существующих проблем со здоровьем.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Необходимо:</a:t>
            </a:r>
          </a:p>
          <a:p>
            <a:pPr algn="just"/>
            <a:endParaRPr lang="en-GB" dirty="0" smtClean="0"/>
          </a:p>
          <a:p>
            <a:pPr marL="342900" indent="-342900" algn="just">
              <a:buAutoNum type="arabicPeriod"/>
            </a:pPr>
            <a:r>
              <a:rPr lang="en-GB" dirty="0" smtClean="0"/>
              <a:t>Обеспечить равный доступ к тестированию и здравоохранению, а также к мерам изоляции и услугам для инфицированных лиц, не имеющих достаточного жилища.</a:t>
            </a:r>
            <a:endParaRPr lang="en-GB" dirty="0"/>
          </a:p>
          <a:p>
            <a:pPr marL="342900" indent="-342900" algn="just">
              <a:buAutoNum type="arabicPeriod"/>
            </a:pPr>
            <a:r>
              <a:rPr lang="en-US" dirty="0" smtClean="0"/>
              <a:t>Расширить доступ к санитарии и временным убежищам и жилью (включая использование пустующих и заброшенных помещений, доступной краткосрочной аренды), которые доступны, и где есть возможность соблюдать предписание находиться на расстоянии двух метров друг от друга.</a:t>
            </a:r>
            <a:endParaRPr lang="fr-FR" dirty="0"/>
          </a:p>
          <a:p>
            <a:pPr marL="342900" indent="-342900" algn="just">
              <a:buAutoNum type="arabicPeriod"/>
            </a:pPr>
            <a:r>
              <a:rPr lang="en-GB" dirty="0" smtClean="0"/>
              <a:t>Обеспечить основную гигиену, например, доступ к передвижным рукомойникам с мылом и водой, к средствам защиты (маски, антисептики для рук) и </a:t>
            </a:r>
            <a:r>
              <a:rPr lang="en-GB" dirty="0" err="1" smtClean="0"/>
              <a:t>доступ</a:t>
            </a:r>
            <a:r>
              <a:rPr lang="en-GB" dirty="0" smtClean="0"/>
              <a:t> </a:t>
            </a:r>
            <a:r>
              <a:rPr lang="ru-RU" dirty="0" smtClean="0"/>
              <a:t>к </a:t>
            </a:r>
            <a:r>
              <a:rPr lang="en-GB" dirty="0" err="1" smtClean="0"/>
              <a:t>питанию</a:t>
            </a:r>
            <a:r>
              <a:rPr lang="en-GB" dirty="0" smtClean="0"/>
              <a:t>.  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6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dirty="0" smtClean="0">
                <a:cs typeface="Arial" charset="0"/>
              </a:rPr>
              <a:t>Укрепление солидарности и </a:t>
            </a:r>
            <a:r>
              <a:rPr lang="en-US" sz="2400" dirty="0" err="1" smtClean="0">
                <a:cs typeface="Arial" charset="0"/>
              </a:rPr>
              <a:t>мер</a:t>
            </a:r>
            <a:r>
              <a:rPr lang="en-US" sz="2400" dirty="0" smtClean="0">
                <a:cs typeface="Arial" charset="0"/>
              </a:rPr>
              <a:t> </a:t>
            </a:r>
            <a:r>
              <a:rPr lang="ru-RU" sz="2400" dirty="0" smtClean="0">
                <a:cs typeface="Arial" charset="0"/>
              </a:rPr>
              <a:t>реагирования </a:t>
            </a:r>
            <a:r>
              <a:rPr lang="en-US" sz="2400" dirty="0" err="1" smtClean="0">
                <a:cs typeface="Arial" charset="0"/>
              </a:rPr>
              <a:t>на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уровне</a:t>
            </a:r>
            <a:r>
              <a:rPr lang="en-US" sz="2400" dirty="0" smtClean="0">
                <a:cs typeface="Arial" charset="0"/>
              </a:rPr>
              <a:t> </a:t>
            </a:r>
            <a:r>
              <a:rPr lang="ru-RU" sz="2400" dirty="0" smtClean="0">
                <a:cs typeface="Arial" charset="0"/>
              </a:rPr>
              <a:t>местного </a:t>
            </a:r>
            <a:r>
              <a:rPr lang="en-US" sz="2400" dirty="0" err="1" smtClean="0">
                <a:cs typeface="Arial" charset="0"/>
              </a:rPr>
              <a:t>сообщества</a:t>
            </a:r>
            <a:endParaRPr lang="en-US" sz="24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468" y="1019844"/>
            <a:ext cx="80554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Даже страны с высоким уровнем дохода испытывают трудности перед лицом нынешнего кризиса: </a:t>
            </a:r>
            <a:r>
              <a:rPr lang="en-US" sz="1600" dirty="0" err="1" smtClean="0"/>
              <a:t>это</a:t>
            </a:r>
            <a:r>
              <a:rPr lang="en-US" sz="1600" dirty="0" smtClean="0"/>
              <a:t> </a:t>
            </a:r>
            <a:r>
              <a:rPr lang="ru-RU" sz="1600" dirty="0" smtClean="0"/>
              <a:t>наблюдается </a:t>
            </a:r>
            <a:r>
              <a:rPr lang="en-US" sz="1600" dirty="0" smtClean="0"/>
              <a:t>в странах Европы, Азии и в США, где основные службы здравоохранения были перегружены в связи с высоким числом заболевших.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smtClean="0"/>
              <a:t>Во многих странах были созданы сети на </a:t>
            </a:r>
            <a:r>
              <a:rPr lang="en-US" sz="1600" dirty="0" err="1" smtClean="0"/>
              <a:t>базе</a:t>
            </a:r>
            <a:r>
              <a:rPr lang="en-US" sz="1600" dirty="0" smtClean="0"/>
              <a:t> </a:t>
            </a:r>
            <a:r>
              <a:rPr lang="ru-RU" sz="1600" dirty="0" smtClean="0"/>
              <a:t>местного </a:t>
            </a:r>
            <a:r>
              <a:rPr lang="en-US" sz="1600" dirty="0" err="1" smtClean="0"/>
              <a:t>сообщества</a:t>
            </a:r>
            <a:r>
              <a:rPr lang="en-US" sz="1600" dirty="0" smtClean="0"/>
              <a:t> для оказания помощи группам риска, включая инвалидов и пожилых людей, чтобы обеспечить им доступ к основным товарам и услугам, в то же время соблюдая физическое дистанцирование и меры изоляции.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Необходимо:</a:t>
            </a:r>
          </a:p>
          <a:p>
            <a:pPr marL="342900" indent="-342900" algn="just">
              <a:buAutoNum type="arabicPeriod"/>
            </a:pPr>
            <a:r>
              <a:rPr lang="en-US" sz="1600" dirty="0" smtClean="0"/>
              <a:t>Поощрять </a:t>
            </a:r>
            <a:r>
              <a:rPr lang="en-US" sz="1600" dirty="0" err="1" smtClean="0"/>
              <a:t>сети</a:t>
            </a:r>
            <a:r>
              <a:rPr lang="en-US" sz="1600" dirty="0" smtClean="0"/>
              <a:t> </a:t>
            </a:r>
            <a:r>
              <a:rPr lang="ru-RU" sz="1600" dirty="0" smtClean="0"/>
              <a:t>социальной </a:t>
            </a:r>
            <a:r>
              <a:rPr lang="en-US" sz="1600" dirty="0" err="1" smtClean="0"/>
              <a:t>поддержки</a:t>
            </a:r>
            <a:r>
              <a:rPr lang="en-US" sz="1600" dirty="0" smtClean="0"/>
              <a:t> на </a:t>
            </a:r>
            <a:r>
              <a:rPr lang="en-US" sz="1600" dirty="0" err="1" smtClean="0"/>
              <a:t>базе</a:t>
            </a:r>
            <a:r>
              <a:rPr lang="en-US" sz="1600" dirty="0" smtClean="0"/>
              <a:t> </a:t>
            </a:r>
            <a:r>
              <a:rPr lang="ru-RU" sz="1600" dirty="0" smtClean="0"/>
              <a:t>местного </a:t>
            </a:r>
            <a:r>
              <a:rPr lang="en-US" sz="1600" dirty="0" err="1" smtClean="0"/>
              <a:t>сообщества</a:t>
            </a:r>
            <a:r>
              <a:rPr lang="en-US" sz="1600" dirty="0" smtClean="0"/>
              <a:t>, в том числе привлекая людей из групп, не подверженных высокому риску, и тех, </a:t>
            </a:r>
            <a:r>
              <a:rPr lang="en-US" sz="1600" dirty="0" err="1" smtClean="0"/>
              <a:t>кто</a:t>
            </a:r>
            <a:r>
              <a:rPr lang="en-US" sz="1600" dirty="0" smtClean="0"/>
              <a:t> </a:t>
            </a:r>
            <a:r>
              <a:rPr lang="ru-RU" sz="1600" dirty="0" smtClean="0"/>
              <a:t>выздоровел</a:t>
            </a:r>
            <a:r>
              <a:rPr lang="en-US" sz="1600" dirty="0" smtClean="0"/>
              <a:t> после заражения COVID-19;</a:t>
            </a:r>
          </a:p>
          <a:p>
            <a:pPr marL="342900" indent="-342900" algn="just">
              <a:buAutoNum type="arabicPeriod"/>
            </a:pPr>
            <a:r>
              <a:rPr lang="en-US" sz="1600" dirty="0" err="1" smtClean="0"/>
              <a:t>При</a:t>
            </a:r>
            <a:r>
              <a:rPr lang="ru-RU" sz="1600" dirty="0" smtClean="0"/>
              <a:t>влечь</a:t>
            </a:r>
            <a:r>
              <a:rPr lang="en-US" sz="1600" dirty="0" smtClean="0"/>
              <a:t> уже существующие сети, в том числе религиозные, </a:t>
            </a:r>
            <a:r>
              <a:rPr lang="en-US" sz="1600" dirty="0" err="1" smtClean="0"/>
              <a:t>спортивные</a:t>
            </a:r>
            <a:r>
              <a:rPr lang="en-US" sz="1600" dirty="0" smtClean="0"/>
              <a:t> </a:t>
            </a:r>
            <a:r>
              <a:rPr lang="ru-RU" sz="1600" dirty="0" smtClean="0"/>
              <a:t>сообщества </a:t>
            </a:r>
            <a:r>
              <a:rPr lang="en-US" sz="1600" dirty="0" smtClean="0"/>
              <a:t>и сообщества добровольцев гражданской обороны;</a:t>
            </a:r>
          </a:p>
          <a:p>
            <a:pPr marL="342900" indent="-342900" algn="just">
              <a:buAutoNum type="arabicPeriod"/>
            </a:pPr>
            <a:r>
              <a:rPr lang="en-US" sz="1600" dirty="0" smtClean="0"/>
              <a:t>Обеспечить, чтобы сети добровольцев получали финансовую и логистическую помощь в </a:t>
            </a:r>
            <a:r>
              <a:rPr lang="ru-RU" sz="1600" dirty="0" smtClean="0"/>
              <a:t>своей работе</a:t>
            </a:r>
            <a:r>
              <a:rPr lang="en-US" sz="1600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en-US" sz="1600" dirty="0" smtClean="0"/>
              <a:t>Обеспечить, чтобы все добровольцы имели доступ к средствам защиты.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15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7566025" cy="792162"/>
          </a:xfrm>
        </p:spPr>
        <p:txBody>
          <a:bodyPr/>
          <a:lstStyle/>
          <a:p>
            <a:pPr algn="ctr"/>
            <a:r>
              <a:rPr lang="es-AR" dirty="0" smtClean="0"/>
              <a:t>Социальная защита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771832"/>
            <a:ext cx="7567085" cy="4909499"/>
          </a:xfrm>
        </p:spPr>
        <p:txBody>
          <a:bodyPr/>
          <a:lstStyle/>
          <a:p>
            <a:pPr marL="0" indent="0">
              <a:buNone/>
            </a:pPr>
            <a:r>
              <a:rPr lang="es-AR" sz="2200" dirty="0" smtClean="0"/>
              <a:t>Финансовые трудности оказывают воздействие на инвалидов и членов их семей. </a:t>
            </a:r>
            <a:r>
              <a:rPr lang="ru-RU" sz="2200" dirty="0" smtClean="0"/>
              <a:t>Рекомендовано рассмотреть </a:t>
            </a:r>
            <a:r>
              <a:rPr lang="es-AR" sz="2200" dirty="0" smtClean="0"/>
              <a:t>возможность следующих мер:</a:t>
            </a:r>
          </a:p>
          <a:p>
            <a:pPr marL="0" indent="0">
              <a:buNone/>
            </a:pPr>
            <a:endParaRPr lang="es-AR" sz="2200" dirty="0"/>
          </a:p>
          <a:p>
            <a:r>
              <a:rPr lang="en-US" sz="2200" dirty="0"/>
              <a:t>Финансовая помощь семьям и помощникам, которые помогают в свободное от работы время.</a:t>
            </a:r>
          </a:p>
          <a:p>
            <a:r>
              <a:rPr lang="en-US" sz="2200" dirty="0" smtClean="0"/>
              <a:t>Финансовая помощь семьям и лицам, обеспечивающим уход, которые входят в число временных и самозанятых работников, обслуживающих инвалидов, которым может быть нужна самоизоляция, и чей выход на работу может подвергнуть инвалидов высокому риску заражения.</a:t>
            </a:r>
            <a:r>
              <a:rPr lang="en-US" sz="2200" dirty="0"/>
              <a:t> </a:t>
            </a:r>
          </a:p>
          <a:p>
            <a:r>
              <a:rPr lang="en-US" sz="2200" dirty="0" smtClean="0"/>
              <a:t>Принятие гибкой политики удаленной работы наряду с финансовой помощью для обеспечения необходимыми технологиями для такой работы.</a:t>
            </a:r>
            <a:r>
              <a:rPr lang="en-US" sz="2200" dirty="0"/>
              <a:t> 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4009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dirty="0" smtClean="0">
                <a:cs typeface="Arial" charset="0"/>
              </a:rPr>
              <a:t>Ресурсы</a:t>
            </a:r>
            <a:endParaRPr lang="en-US" sz="24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468" y="1019844"/>
            <a:ext cx="8055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ВОЗ, </a:t>
            </a:r>
            <a:r>
              <a:rPr lang="en-US" b="1" dirty="0" smtClean="0"/>
              <a:t>Вопросы инвалидности во время вспышки COVID-19</a:t>
            </a:r>
            <a:r>
              <a:rPr lang="en-US" dirty="0" smtClean="0"/>
              <a:t>, https://www.who.int/who-documents-detail/disability-considerations-during-the-covid-19-outbreak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Подборка </a:t>
            </a:r>
            <a:r>
              <a:rPr lang="en-GB" b="1" dirty="0" err="1" smtClean="0"/>
              <a:t>ресурсов</a:t>
            </a:r>
            <a:r>
              <a:rPr lang="en-GB" b="1" dirty="0" smtClean="0"/>
              <a:t>  Международного </a:t>
            </a:r>
            <a:r>
              <a:rPr lang="en-GB" b="1" dirty="0" err="1" smtClean="0"/>
              <a:t>союза</a:t>
            </a:r>
            <a:r>
              <a:rPr lang="en-GB" b="1" dirty="0" smtClean="0"/>
              <a:t> </a:t>
            </a:r>
            <a:r>
              <a:rPr lang="en-GB" b="1" dirty="0" err="1" smtClean="0"/>
              <a:t>инвалидов</a:t>
            </a:r>
            <a:r>
              <a:rPr lang="ru-RU" b="1" dirty="0" smtClean="0"/>
              <a:t> </a:t>
            </a:r>
            <a:r>
              <a:rPr lang="en-GB" b="1" dirty="0"/>
              <a:t>о </a:t>
            </a:r>
            <a:r>
              <a:rPr lang="en-GB" u="sng" dirty="0">
                <a:hlinkClick r:id="rId3"/>
              </a:rPr>
              <a:t>Covid-19 и </a:t>
            </a:r>
            <a:r>
              <a:rPr lang="en-GB" u="sng" dirty="0" err="1">
                <a:hlinkClick r:id="rId3"/>
              </a:rPr>
              <a:t>движении</a:t>
            </a:r>
            <a:r>
              <a:rPr lang="en-GB" u="sng" dirty="0">
                <a:hlinkClick r:id="rId3"/>
              </a:rPr>
              <a:t> </a:t>
            </a:r>
            <a:r>
              <a:rPr lang="en-GB" u="sng" dirty="0" err="1" smtClean="0">
                <a:hlinkClick r:id="rId3"/>
              </a:rPr>
              <a:t>инвалидов</a:t>
            </a:r>
            <a:endParaRPr lang="en-GB" u="sng" dirty="0" smtClean="0"/>
          </a:p>
          <a:p>
            <a:pPr algn="just"/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5057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255834"/>
            <a:ext cx="8447088" cy="2063503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800" dirty="0" err="1" smtClean="0">
                <a:solidFill>
                  <a:schemeClr val="accent3"/>
                </a:solidFill>
                <a:cs typeface="Arial" charset="0"/>
              </a:rPr>
              <a:t>Факундо</a:t>
            </a:r>
            <a:r>
              <a:rPr lang="en-US" sz="2800" dirty="0" smtClean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chemeClr val="accent3"/>
                </a:solidFill>
                <a:cs typeface="Arial" charset="0"/>
              </a:rPr>
              <a:t>Чавес</a:t>
            </a:r>
            <a:r>
              <a:rPr lang="en-US" sz="2800" dirty="0" smtClean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chemeClr val="accent3"/>
                </a:solidFill>
                <a:cs typeface="Arial" charset="0"/>
              </a:rPr>
              <a:t>Пенильяс</a:t>
            </a:r>
            <a:r>
              <a:rPr lang="en-US" sz="2800" dirty="0" smtClean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ru-RU" sz="2800" dirty="0" smtClean="0">
                <a:solidFill>
                  <a:schemeClr val="accent3"/>
                </a:solidFill>
                <a:cs typeface="Arial" charset="0"/>
              </a:rPr>
              <a:t/>
            </a:r>
            <a:br>
              <a:rPr lang="ru-RU" sz="2800" dirty="0" smtClean="0">
                <a:solidFill>
                  <a:schemeClr val="accent3"/>
                </a:solidFill>
                <a:cs typeface="Arial" charset="0"/>
              </a:rPr>
            </a:b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Советник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по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правам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человека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и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вопросам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инвалидности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ru-RU" sz="2800" dirty="0" smtClean="0">
                <a:solidFill>
                  <a:srgbClr val="006FB7"/>
                </a:solidFill>
                <a:cs typeface="Arial" charset="0"/>
              </a:rPr>
              <a:t/>
            </a:r>
            <a:br>
              <a:rPr lang="ru-RU" sz="2800" dirty="0" smtClean="0">
                <a:solidFill>
                  <a:srgbClr val="006FB7"/>
                </a:solidFill>
                <a:cs typeface="Arial" charset="0"/>
              </a:rPr>
            </a:b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при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Управлении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Верховного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комиссара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по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правам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человека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 (</a:t>
            </a:r>
            <a:r>
              <a:rPr lang="en-US" sz="2800" dirty="0" err="1" smtClean="0">
                <a:solidFill>
                  <a:srgbClr val="006FB7"/>
                </a:solidFill>
                <a:cs typeface="Arial" charset="0"/>
              </a:rPr>
              <a:t>Женева</a:t>
            </a:r>
            <a:r>
              <a:rPr lang="en-US" sz="2800" dirty="0" smtClean="0">
                <a:solidFill>
                  <a:srgbClr val="006FB7"/>
                </a:solidFill>
                <a:cs typeface="Arial" charset="0"/>
              </a:rPr>
              <a:t>)</a:t>
            </a:r>
            <a:br>
              <a:rPr lang="en-US" sz="2800" dirty="0" smtClean="0">
                <a:solidFill>
                  <a:srgbClr val="006FB7"/>
                </a:solidFill>
                <a:cs typeface="Arial" charset="0"/>
              </a:rPr>
            </a:br>
            <a:r>
              <a:rPr lang="en-US" sz="2800" dirty="0" smtClean="0">
                <a:cs typeface="Arial" charset="0"/>
              </a:rPr>
              <a:t/>
            </a:r>
            <a:br>
              <a:rPr lang="en-US" sz="2800" dirty="0" smtClean="0">
                <a:cs typeface="Arial" charset="0"/>
              </a:rPr>
            </a:br>
            <a:endParaRPr 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2100" dirty="0" smtClean="0"/>
              <a:t>Повышение осведомленности о трудностях, с которыми сталкиваются инвалиды в условиях пандемии COVID-19, и распространение рекомендаций </a:t>
            </a:r>
            <a:r>
              <a:rPr lang="en-GB" sz="2100" dirty="0" err="1" smtClean="0"/>
              <a:t>для</a:t>
            </a:r>
            <a:r>
              <a:rPr lang="en-GB" sz="2100" dirty="0" smtClean="0"/>
              <a:t> </a:t>
            </a:r>
            <a:r>
              <a:rPr lang="ru-RU" sz="2100" dirty="0" smtClean="0"/>
              <a:t>экстренного</a:t>
            </a:r>
            <a:r>
              <a:rPr lang="en-GB" sz="2100" dirty="0" smtClean="0"/>
              <a:t> реагирования на основе правозащитного подхода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903830"/>
            <a:ext cx="4535487" cy="560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Введение</a:t>
            </a:r>
            <a:endParaRPr lang="en-US" sz="1600" dirty="0"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Инвалиды сталкиваются с высоким риском </a:t>
            </a:r>
            <a:r>
              <a:rPr lang="en-US" sz="1600" dirty="0" err="1" smtClean="0">
                <a:cs typeface="Arial" charset="0"/>
              </a:rPr>
              <a:t>во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врем</a:t>
            </a:r>
            <a:r>
              <a:rPr lang="ru-RU" sz="1600" dirty="0" smtClean="0">
                <a:cs typeface="Arial" charset="0"/>
              </a:rPr>
              <a:t>я</a:t>
            </a:r>
            <a:r>
              <a:rPr lang="en-US" sz="1600" dirty="0" smtClean="0">
                <a:cs typeface="Arial" charset="0"/>
              </a:rPr>
              <a:t> пандемии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Меры для предупреждения заражения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Обеспечение непрерывной поддержки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Исключения в отношении ограничений перемещения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Недискриминация в доступе к лечению (сортировка)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Инвалиды, подверженные повышенному риску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Инвалиды, проживающие в специализированных учреждениях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Заключенные-инвалиды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Инвалиды без достаточного жилища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Укрепление солидарности и </a:t>
            </a:r>
            <a:r>
              <a:rPr lang="en-US" sz="1600" dirty="0" err="1" smtClean="0">
                <a:cs typeface="Arial" charset="0"/>
              </a:rPr>
              <a:t>мер</a:t>
            </a:r>
            <a:r>
              <a:rPr lang="en-U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реагирования</a:t>
            </a:r>
            <a:r>
              <a:rPr lang="en-US" sz="1600" dirty="0" smtClean="0">
                <a:cs typeface="Arial" charset="0"/>
              </a:rPr>
              <a:t> на </a:t>
            </a:r>
            <a:r>
              <a:rPr lang="en-US" sz="1600" dirty="0" err="1" smtClean="0">
                <a:cs typeface="Arial" charset="0"/>
              </a:rPr>
              <a:t>уровне</a:t>
            </a:r>
            <a:r>
              <a:rPr lang="en-U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местного </a:t>
            </a:r>
            <a:r>
              <a:rPr lang="en-US" sz="1600" dirty="0" err="1" smtClean="0">
                <a:cs typeface="Arial" charset="0"/>
              </a:rPr>
              <a:t>сообщества</a:t>
            </a:r>
            <a:endParaRPr lang="en-US" sz="1600" dirty="0" smtClean="0"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Социальная защита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Arial" charset="0"/>
              </a:rPr>
              <a:t>Ресурсы</a:t>
            </a:r>
            <a:endParaRPr lang="en-US" sz="1600" dirty="0"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82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Цель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14269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Описание </a:t>
            </a:r>
            <a:endParaRPr lang="en-US" sz="2600" b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dirty="0" smtClean="0">
                <a:cs typeface="Arial" charset="0"/>
              </a:rPr>
              <a:t>Введение</a:t>
            </a:r>
            <a:endParaRPr lang="en-US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116" y="947011"/>
            <a:ext cx="75608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Коронавирусная инфекция COVID-19 оказывает несоразмерное воздействие на несколько групп высокого риска, включая инвалидов.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Инвалиды сталкиваются с препятствиями в осуществлении профилактических мер и в доступе к лечению, и некоторые инвалиды имеют сопутствующие заболевания, поражающие их иммунную и дыхательную систему.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Полученная информация указывает на то, что инвалиды испытывают на себе несоразмерно более серьезные последствия не только по причине своего состояния здоровья, но и ненадлежащих </a:t>
            </a:r>
            <a:r>
              <a:rPr lang="en-GB" sz="2000" dirty="0" err="1" smtClean="0"/>
              <a:t>мер</a:t>
            </a:r>
            <a:r>
              <a:rPr lang="en-GB" sz="2000" dirty="0" smtClean="0"/>
              <a:t> </a:t>
            </a:r>
            <a:r>
              <a:rPr lang="ru-RU" sz="2000" dirty="0" smtClean="0"/>
              <a:t>экстренного</a:t>
            </a:r>
            <a:r>
              <a:rPr lang="en-GB" sz="2000" dirty="0" smtClean="0"/>
              <a:t> реагирования. </a:t>
            </a: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Это значит, что есть набор еще пока не принятых мер, которые могли </a:t>
            </a:r>
            <a:r>
              <a:rPr lang="en-GB" sz="2000" dirty="0" err="1" smtClean="0"/>
              <a:t>бы</a:t>
            </a:r>
            <a:r>
              <a:rPr lang="en-GB" sz="2000" dirty="0" smtClean="0"/>
              <a:t> </a:t>
            </a:r>
            <a:r>
              <a:rPr lang="en-GB" sz="2000" dirty="0" err="1" smtClean="0"/>
              <a:t>помо</a:t>
            </a:r>
            <a:r>
              <a:rPr lang="ru-RU" sz="2000" dirty="0" smtClean="0"/>
              <a:t>ч</a:t>
            </a:r>
            <a:r>
              <a:rPr lang="en-GB" sz="2000" dirty="0" smtClean="0"/>
              <a:t>ь уменьшить несоразмерное воздействие на данную группу населения.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02368" y="392521"/>
            <a:ext cx="7903029" cy="698500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dirty="0">
                <a:cs typeface="Arial" charset="0"/>
              </a:rPr>
              <a:t>Инвалиды сталкиваются с высоким риском </a:t>
            </a:r>
            <a:r>
              <a:rPr lang="en-US" sz="2400" dirty="0" err="1">
                <a:cs typeface="Arial" charset="0"/>
              </a:rPr>
              <a:t>во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врем</a:t>
            </a:r>
            <a:r>
              <a:rPr lang="ru-RU" sz="2400" dirty="0" smtClean="0">
                <a:cs typeface="Arial" charset="0"/>
              </a:rPr>
              <a:t>я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пандемии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669" y="1241628"/>
            <a:ext cx="76929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Препятствия</a:t>
            </a:r>
            <a:r>
              <a:rPr lang="en-US" sz="1600" dirty="0" smtClean="0"/>
              <a:t> </a:t>
            </a:r>
            <a:r>
              <a:rPr lang="en-US" sz="1600" dirty="0" err="1" smtClean="0"/>
              <a:t>для</a:t>
            </a:r>
            <a:r>
              <a:rPr lang="en-US" sz="1600" dirty="0" smtClean="0"/>
              <a:t> </a:t>
            </a:r>
            <a:r>
              <a:rPr lang="en-US" sz="1600" dirty="0" err="1" smtClean="0"/>
              <a:t>основных</a:t>
            </a:r>
            <a:r>
              <a:rPr lang="en-US" sz="1600" dirty="0" smtClean="0"/>
              <a:t> </a:t>
            </a:r>
            <a:r>
              <a:rPr lang="en-US" sz="1600" dirty="0" err="1" smtClean="0"/>
              <a:t>мер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поддержания</a:t>
            </a:r>
            <a:r>
              <a:rPr lang="en-US" sz="1600" dirty="0" smtClean="0"/>
              <a:t> </a:t>
            </a:r>
            <a:r>
              <a:rPr lang="en-US" sz="1600" dirty="0" err="1" smtClean="0"/>
              <a:t>гигиены</a:t>
            </a:r>
            <a:r>
              <a:rPr lang="en-US" sz="1600" dirty="0" smtClean="0"/>
              <a:t>, </a:t>
            </a:r>
            <a:r>
              <a:rPr lang="en-US" sz="1600" dirty="0" err="1" smtClean="0"/>
              <a:t>таких</a:t>
            </a:r>
            <a:r>
              <a:rPr lang="en-US" sz="1600" dirty="0" smtClean="0"/>
              <a:t> </a:t>
            </a:r>
            <a:r>
              <a:rPr lang="en-US" sz="1600" dirty="0" err="1" smtClean="0"/>
              <a:t>как</a:t>
            </a:r>
            <a:r>
              <a:rPr lang="en-US" sz="1600" dirty="0" smtClean="0"/>
              <a:t> </a:t>
            </a:r>
            <a:r>
              <a:rPr lang="en-US" sz="1600" dirty="0" err="1" smtClean="0"/>
              <a:t>мытье</a:t>
            </a:r>
            <a:r>
              <a:rPr lang="en-US" sz="1600" dirty="0" smtClean="0"/>
              <a:t> </a:t>
            </a:r>
            <a:r>
              <a:rPr lang="en-US" sz="1600" dirty="0" err="1" smtClean="0"/>
              <a:t>рук</a:t>
            </a:r>
            <a:r>
              <a:rPr lang="en-US" sz="1600" dirty="0" smtClean="0"/>
              <a:t> (</a:t>
            </a:r>
            <a:r>
              <a:rPr lang="en-US" sz="1600" dirty="0" err="1" smtClean="0"/>
              <a:t>из-за</a:t>
            </a:r>
            <a:r>
              <a:rPr lang="en-US" sz="1600" dirty="0" smtClean="0"/>
              <a:t> </a:t>
            </a:r>
            <a:r>
              <a:rPr lang="en-US" sz="1600" dirty="0" err="1" smtClean="0"/>
              <a:t>физической</a:t>
            </a:r>
            <a:r>
              <a:rPr lang="en-US" sz="1600" dirty="0" smtClean="0"/>
              <a:t> </a:t>
            </a:r>
            <a:r>
              <a:rPr lang="en-US" sz="1600" dirty="0" err="1" smtClean="0"/>
              <a:t>недоступности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или</a:t>
            </a:r>
            <a:r>
              <a:rPr lang="en-US" sz="1600" dirty="0" smtClean="0"/>
              <a:t> </a:t>
            </a:r>
            <a:r>
              <a:rPr lang="en-US" sz="1600" dirty="0" err="1" smtClean="0"/>
              <a:t>отсутствия</a:t>
            </a:r>
            <a:r>
              <a:rPr lang="en-US" sz="1600" dirty="0" smtClean="0"/>
              <a:t> </a:t>
            </a:r>
            <a:r>
              <a:rPr lang="en-US" sz="1600" dirty="0" err="1" smtClean="0"/>
              <a:t>помощи</a:t>
            </a:r>
            <a:r>
              <a:rPr lang="en-US" sz="16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Трудности</a:t>
            </a:r>
            <a:r>
              <a:rPr lang="en-US" sz="1600" dirty="0" smtClean="0"/>
              <a:t> в </a:t>
            </a:r>
            <a:r>
              <a:rPr lang="en-US" sz="1600" dirty="0" err="1" smtClean="0"/>
              <a:t>осуществлении</a:t>
            </a:r>
            <a:r>
              <a:rPr lang="en-US" sz="1600" dirty="0" smtClean="0"/>
              <a:t> </a:t>
            </a:r>
            <a:r>
              <a:rPr lang="en-US" sz="1600" dirty="0" err="1" smtClean="0"/>
              <a:t>физического</a:t>
            </a:r>
            <a:r>
              <a:rPr lang="en-US" sz="1600" dirty="0" smtClean="0"/>
              <a:t> </a:t>
            </a:r>
            <a:r>
              <a:rPr lang="en-US" sz="1600" dirty="0" err="1" smtClean="0"/>
              <a:t>дистанцирования</a:t>
            </a:r>
            <a:r>
              <a:rPr lang="en-US" sz="1600" dirty="0" smtClean="0"/>
              <a:t> </a:t>
            </a:r>
            <a:r>
              <a:rPr lang="en-US" sz="1600" dirty="0" err="1" smtClean="0"/>
              <a:t>ввиду</a:t>
            </a:r>
            <a:r>
              <a:rPr lang="en-US" sz="1600" dirty="0" smtClean="0"/>
              <a:t> </a:t>
            </a:r>
            <a:r>
              <a:rPr lang="en-US" sz="1600" dirty="0" err="1" smtClean="0"/>
              <a:t>потребности</a:t>
            </a:r>
            <a:r>
              <a:rPr lang="en-US" sz="1600" dirty="0" smtClean="0"/>
              <a:t> в </a:t>
            </a:r>
            <a:r>
              <a:rPr lang="en-US" sz="1600" dirty="0" err="1" smtClean="0"/>
              <a:t>дополнительной</a:t>
            </a:r>
            <a:r>
              <a:rPr lang="en-US" sz="1600" dirty="0" smtClean="0"/>
              <a:t> </a:t>
            </a:r>
            <a:r>
              <a:rPr lang="en-US" sz="1600" dirty="0" err="1" smtClean="0"/>
              <a:t>помощи</a:t>
            </a:r>
            <a:r>
              <a:rPr lang="en-US" sz="1600" dirty="0" smtClean="0"/>
              <a:t> </a:t>
            </a:r>
            <a:r>
              <a:rPr lang="en-US" sz="1600" dirty="0" err="1" smtClean="0"/>
              <a:t>или</a:t>
            </a:r>
            <a:r>
              <a:rPr lang="en-US" sz="1600" dirty="0" smtClean="0"/>
              <a:t> </a:t>
            </a:r>
            <a:r>
              <a:rPr lang="en-US" sz="1600" dirty="0" err="1" smtClean="0"/>
              <a:t>по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причине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проживания</a:t>
            </a:r>
            <a:r>
              <a:rPr lang="en-US" sz="1600" dirty="0" smtClean="0"/>
              <a:t> в </a:t>
            </a:r>
            <a:r>
              <a:rPr lang="en-US" sz="1600" dirty="0" err="1" smtClean="0"/>
              <a:t>специализированных</a:t>
            </a:r>
            <a:r>
              <a:rPr lang="en-US" sz="1600" dirty="0" smtClean="0"/>
              <a:t> </a:t>
            </a:r>
            <a:r>
              <a:rPr lang="en-US" sz="1600" dirty="0" err="1" smtClean="0"/>
              <a:t>учреждениях</a:t>
            </a:r>
            <a:r>
              <a:rPr lang="en-US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Необходимость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прикасаться</a:t>
            </a:r>
            <a:r>
              <a:rPr lang="en-US" sz="1600" dirty="0" smtClean="0"/>
              <a:t> к </a:t>
            </a:r>
            <a:r>
              <a:rPr lang="en-US" sz="1600" dirty="0" err="1" smtClean="0"/>
              <a:t>вещам</a:t>
            </a:r>
            <a:r>
              <a:rPr lang="en-US" sz="1600" dirty="0" smtClean="0"/>
              <a:t>, </a:t>
            </a:r>
            <a:r>
              <a:rPr lang="en-US" sz="1600" dirty="0" err="1" smtClean="0"/>
              <a:t>таким</a:t>
            </a:r>
            <a:r>
              <a:rPr lang="en-US" sz="1600" dirty="0" smtClean="0"/>
              <a:t> </a:t>
            </a:r>
            <a:r>
              <a:rPr lang="en-US" sz="1600" dirty="0" err="1" smtClean="0"/>
              <a:t>как</a:t>
            </a:r>
            <a:r>
              <a:rPr lang="en-US" sz="1600" dirty="0" smtClean="0"/>
              <a:t> </a:t>
            </a:r>
            <a:r>
              <a:rPr lang="en-US" sz="1600" dirty="0" err="1" smtClean="0"/>
              <a:t>вспомогательные</a:t>
            </a:r>
            <a:r>
              <a:rPr lang="en-US" sz="1600" dirty="0" smtClean="0"/>
              <a:t> </a:t>
            </a:r>
            <a:r>
              <a:rPr lang="en-US" sz="1600" dirty="0" err="1" smtClean="0"/>
              <a:t>устройства</a:t>
            </a:r>
            <a:r>
              <a:rPr lang="en-US" sz="1600" dirty="0" smtClean="0"/>
              <a:t>, </a:t>
            </a:r>
            <a:r>
              <a:rPr lang="en-US" sz="1600" dirty="0" err="1" smtClean="0"/>
              <a:t>оборудование</a:t>
            </a:r>
            <a:r>
              <a:rPr lang="en-US" sz="1600" dirty="0" smtClean="0"/>
              <a:t> и </a:t>
            </a:r>
            <a:r>
              <a:rPr lang="en-US" sz="1600" dirty="0" err="1" smtClean="0"/>
              <a:t>окружающие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предметы</a:t>
            </a:r>
            <a:r>
              <a:rPr lang="en-US" sz="1600" dirty="0" smtClean="0"/>
              <a:t>, </a:t>
            </a:r>
            <a:r>
              <a:rPr lang="en-US" sz="1600" dirty="0" err="1" smtClean="0"/>
              <a:t>для</a:t>
            </a:r>
            <a:r>
              <a:rPr lang="en-US" sz="1600" dirty="0" smtClean="0"/>
              <a:t> </a:t>
            </a:r>
            <a:r>
              <a:rPr lang="en-US" sz="1600" dirty="0" err="1" smtClean="0"/>
              <a:t>получения</a:t>
            </a:r>
            <a:r>
              <a:rPr lang="en-US" sz="1600" dirty="0" smtClean="0"/>
              <a:t> </a:t>
            </a:r>
            <a:r>
              <a:rPr lang="en-US" sz="1600" dirty="0" err="1" smtClean="0"/>
              <a:t>информации</a:t>
            </a:r>
            <a:r>
              <a:rPr lang="en-US" sz="1600" dirty="0" smtClean="0"/>
              <a:t> </a:t>
            </a:r>
            <a:r>
              <a:rPr lang="en-US" sz="1600" dirty="0" err="1" smtClean="0"/>
              <a:t>или</a:t>
            </a:r>
            <a:r>
              <a:rPr lang="en-US" sz="1600" dirty="0" smtClean="0"/>
              <a:t> </a:t>
            </a:r>
            <a:r>
              <a:rPr lang="en-US" sz="1600" dirty="0" err="1" smtClean="0"/>
              <a:t>физической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поддержки</a:t>
            </a:r>
            <a:r>
              <a:rPr lang="en-US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Отсутствие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помощи</a:t>
            </a:r>
            <a:r>
              <a:rPr lang="en-US" sz="1600" dirty="0" smtClean="0"/>
              <a:t> </a:t>
            </a:r>
            <a:r>
              <a:rPr lang="en-US" sz="1600" dirty="0" err="1" smtClean="0"/>
              <a:t>ввиду</a:t>
            </a:r>
            <a:r>
              <a:rPr lang="en-US" sz="1600" dirty="0" smtClean="0"/>
              <a:t> </a:t>
            </a:r>
            <a:r>
              <a:rPr lang="en-US" sz="1600" dirty="0" err="1" smtClean="0"/>
              <a:t>мер</a:t>
            </a:r>
            <a:r>
              <a:rPr lang="en-US" sz="1600" dirty="0" smtClean="0"/>
              <a:t> </a:t>
            </a:r>
            <a:r>
              <a:rPr lang="en-US" sz="1600" dirty="0" err="1" smtClean="0"/>
              <a:t>изоляции</a:t>
            </a:r>
            <a:r>
              <a:rPr lang="en-US" sz="1600" dirty="0" smtClean="0"/>
              <a:t> и </a:t>
            </a:r>
            <a:r>
              <a:rPr lang="en-US" sz="1600" dirty="0" err="1" smtClean="0"/>
              <a:t>физического</a:t>
            </a:r>
            <a:r>
              <a:rPr lang="en-US" sz="1600" dirty="0" smtClean="0"/>
              <a:t> </a:t>
            </a:r>
            <a:r>
              <a:rPr lang="en-US" sz="1600" dirty="0" err="1" smtClean="0"/>
              <a:t>дистанцирования</a:t>
            </a:r>
            <a:r>
              <a:rPr lang="en-US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Препятствия</a:t>
            </a:r>
            <a:r>
              <a:rPr lang="en-US" sz="1600" dirty="0" smtClean="0"/>
              <a:t> в </a:t>
            </a:r>
            <a:r>
              <a:rPr lang="en-US" sz="1600" dirty="0" err="1" smtClean="0"/>
              <a:t>доступе</a:t>
            </a:r>
            <a:r>
              <a:rPr lang="en-US" sz="1600" dirty="0" smtClean="0"/>
              <a:t> к </a:t>
            </a:r>
            <a:r>
              <a:rPr lang="en-US" sz="1600" dirty="0" err="1" smtClean="0"/>
              <a:t>информации</a:t>
            </a:r>
            <a:r>
              <a:rPr lang="en-US" sz="1600" dirty="0" smtClean="0"/>
              <a:t> </a:t>
            </a:r>
            <a:r>
              <a:rPr lang="en-US" sz="1600" dirty="0" err="1" smtClean="0"/>
              <a:t>для</a:t>
            </a:r>
            <a:r>
              <a:rPr lang="en-US" sz="1600" dirty="0" smtClean="0"/>
              <a:t> </a:t>
            </a:r>
            <a:r>
              <a:rPr lang="en-US" sz="1600" dirty="0" err="1" smtClean="0"/>
              <a:t>общественности</a:t>
            </a:r>
            <a:r>
              <a:rPr lang="en-US" sz="1600" dirty="0"/>
              <a:t> </a:t>
            </a:r>
            <a:r>
              <a:rPr lang="en-US" sz="1600" dirty="0" err="1"/>
              <a:t>по</a:t>
            </a:r>
            <a:r>
              <a:rPr lang="en-US" sz="1600" dirty="0"/>
              <a:t> </a:t>
            </a:r>
            <a:r>
              <a:rPr lang="en-US" sz="1600" dirty="0" err="1"/>
              <a:t>вопросам</a:t>
            </a:r>
            <a:r>
              <a:rPr lang="en-US" sz="1600" dirty="0"/>
              <a:t> </a:t>
            </a:r>
            <a:r>
              <a:rPr lang="en-US" sz="1600" dirty="0" err="1" smtClean="0"/>
              <a:t>здравоохранения</a:t>
            </a:r>
            <a:r>
              <a:rPr lang="en-US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/>
              <a:t>Препятствия</a:t>
            </a:r>
            <a:r>
              <a:rPr lang="en-US" sz="1600" dirty="0" smtClean="0"/>
              <a:t> в </a:t>
            </a:r>
            <a:r>
              <a:rPr lang="en-US" sz="1600" dirty="0" err="1" smtClean="0"/>
              <a:t>доступе</a:t>
            </a:r>
            <a:r>
              <a:rPr lang="en-US" sz="1600" dirty="0" smtClean="0"/>
              <a:t> к </a:t>
            </a:r>
            <a:r>
              <a:rPr lang="en-US" sz="1600" dirty="0" err="1" smtClean="0"/>
              <a:t>услугам</a:t>
            </a:r>
            <a:r>
              <a:rPr lang="en-US" sz="1600" dirty="0" smtClean="0"/>
              <a:t> </a:t>
            </a:r>
            <a:r>
              <a:rPr lang="en-US" sz="1600" dirty="0" err="1" smtClean="0"/>
              <a:t>здравоохранения</a:t>
            </a:r>
            <a:r>
              <a:rPr lang="en-US" sz="1600" dirty="0" smtClean="0"/>
              <a:t> и </a:t>
            </a:r>
            <a:r>
              <a:rPr lang="en-US" sz="1600" dirty="0" err="1" smtClean="0"/>
              <a:t>лечению</a:t>
            </a:r>
            <a:r>
              <a:rPr lang="en-US" sz="1600" dirty="0" smtClean="0"/>
              <a:t> </a:t>
            </a:r>
            <a:r>
              <a:rPr lang="en-US" sz="1600" dirty="0" err="1" smtClean="0"/>
              <a:t>ввиду</a:t>
            </a:r>
            <a:r>
              <a:rPr lang="en-US" sz="1600" dirty="0" smtClean="0"/>
              <a:t> </a:t>
            </a:r>
            <a:r>
              <a:rPr lang="en-US" sz="1600" dirty="0" err="1" smtClean="0"/>
              <a:t>ограниченности</a:t>
            </a:r>
            <a:r>
              <a:rPr lang="en-US" sz="1600" dirty="0" smtClean="0"/>
              <a:t> </a:t>
            </a:r>
            <a:r>
              <a:rPr lang="en-US" sz="1600" dirty="0" err="1" smtClean="0"/>
              <a:t>услуг</a:t>
            </a:r>
            <a:r>
              <a:rPr lang="en-US" sz="1600" dirty="0" smtClean="0"/>
              <a:t>. В </a:t>
            </a:r>
            <a:r>
              <a:rPr lang="en-US" sz="1600" dirty="0" err="1" smtClean="0"/>
              <a:t>частности</a:t>
            </a:r>
            <a:r>
              <a:rPr lang="ru-RU" sz="1600" dirty="0" smtClean="0"/>
              <a:t>,</a:t>
            </a:r>
            <a:r>
              <a:rPr lang="en-US" sz="1600" dirty="0" smtClean="0"/>
              <a:t> в </a:t>
            </a:r>
            <a:r>
              <a:rPr lang="en-US" sz="1600" dirty="0" err="1" smtClean="0"/>
              <a:t>тех</a:t>
            </a:r>
            <a:r>
              <a:rPr lang="en-US" sz="1600" dirty="0" smtClean="0"/>
              <a:t> </a:t>
            </a:r>
            <a:r>
              <a:rPr lang="en-US" sz="1600" dirty="0" err="1" smtClean="0"/>
              <a:t>странах</a:t>
            </a:r>
            <a:r>
              <a:rPr lang="en-US" sz="1600" dirty="0" smtClean="0"/>
              <a:t>, </a:t>
            </a:r>
            <a:r>
              <a:rPr lang="en-US" sz="1600" dirty="0" err="1" smtClean="0"/>
              <a:t>где</a:t>
            </a:r>
            <a:r>
              <a:rPr lang="en-US" sz="1600" dirty="0" smtClean="0"/>
              <a:t> </a:t>
            </a:r>
            <a:r>
              <a:rPr lang="en-US" sz="1600" dirty="0" err="1" smtClean="0"/>
              <a:t>системы</a:t>
            </a:r>
            <a:r>
              <a:rPr lang="en-US" sz="1600" dirty="0" smtClean="0"/>
              <a:t> </a:t>
            </a:r>
            <a:r>
              <a:rPr lang="en-US" sz="1600" dirty="0" err="1" smtClean="0"/>
              <a:t>здравоохранения</a:t>
            </a:r>
            <a:r>
              <a:rPr lang="en-US" sz="1600" dirty="0" smtClean="0"/>
              <a:t> </a:t>
            </a:r>
            <a:r>
              <a:rPr lang="en-US" sz="1600" dirty="0" err="1" smtClean="0"/>
              <a:t>перегружены</a:t>
            </a:r>
            <a:r>
              <a:rPr lang="en-US" sz="1600" dirty="0" smtClean="0"/>
              <a:t> и </a:t>
            </a:r>
            <a:r>
              <a:rPr lang="en-US" sz="1600" dirty="0" err="1" smtClean="0"/>
              <a:t>находятся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грани</a:t>
            </a:r>
            <a:r>
              <a:rPr lang="en-US" sz="1600" dirty="0" smtClean="0"/>
              <a:t> </a:t>
            </a:r>
            <a:r>
              <a:rPr lang="en-US" sz="1600" dirty="0" err="1" smtClean="0"/>
              <a:t>коллапса</a:t>
            </a:r>
            <a:r>
              <a:rPr lang="en-US" sz="1600" dirty="0" smtClean="0"/>
              <a:t>, </a:t>
            </a:r>
            <a:r>
              <a:rPr lang="en-US" sz="1600" dirty="0" err="1" smtClean="0"/>
              <a:t>были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приняты</a:t>
            </a:r>
            <a:r>
              <a:rPr lang="en-US" sz="1600" dirty="0" smtClean="0"/>
              <a:t> </a:t>
            </a:r>
            <a:r>
              <a:rPr lang="en-US" sz="1600" dirty="0" err="1" smtClean="0"/>
              <a:t>меры</a:t>
            </a:r>
            <a:r>
              <a:rPr lang="en-US" sz="1600" dirty="0" smtClean="0"/>
              <a:t>, </a:t>
            </a:r>
            <a:r>
              <a:rPr lang="en-US" sz="1600" dirty="0" err="1" smtClean="0"/>
              <a:t>подвергающие</a:t>
            </a:r>
            <a:r>
              <a:rPr lang="en-US" sz="1600" dirty="0" smtClean="0"/>
              <a:t> </a:t>
            </a:r>
            <a:r>
              <a:rPr lang="en-US" sz="1600" dirty="0" err="1" smtClean="0"/>
              <a:t>дискриминации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основании</a:t>
            </a:r>
            <a:r>
              <a:rPr lang="en-US" sz="1600" dirty="0" smtClean="0"/>
              <a:t> </a:t>
            </a:r>
            <a:r>
              <a:rPr lang="en-US" sz="1600" dirty="0" err="1" smtClean="0"/>
              <a:t>имеющихся</a:t>
            </a:r>
            <a:r>
              <a:rPr lang="en-US" sz="1600" dirty="0" smtClean="0"/>
              <a:t> </a:t>
            </a:r>
            <a:r>
              <a:rPr lang="en-US" sz="1600" dirty="0" err="1" smtClean="0"/>
              <a:t>проблем</a:t>
            </a:r>
            <a:r>
              <a:rPr lang="en-US" sz="1600" dirty="0" smtClean="0"/>
              <a:t> </a:t>
            </a:r>
            <a:r>
              <a:rPr lang="en-US" sz="1600" dirty="0" err="1" smtClean="0"/>
              <a:t>со</a:t>
            </a:r>
            <a:r>
              <a:rPr lang="en-US" sz="1600" dirty="0" smtClean="0"/>
              <a:t> </a:t>
            </a:r>
            <a:r>
              <a:rPr lang="en-US" sz="1600" dirty="0" err="1" smtClean="0"/>
              <a:t>здоровьем</a:t>
            </a:r>
            <a:r>
              <a:rPr lang="en-US" sz="1600" dirty="0" smtClean="0"/>
              <a:t>, в </a:t>
            </a:r>
            <a:r>
              <a:rPr lang="en-US" sz="1600" dirty="0" err="1" smtClean="0"/>
              <a:t>результате</a:t>
            </a:r>
            <a:r>
              <a:rPr lang="en-US" sz="1600" dirty="0" smtClean="0"/>
              <a:t> </a:t>
            </a:r>
            <a:r>
              <a:rPr lang="en-US" sz="1600" dirty="0" err="1" smtClean="0"/>
              <a:t>которых</a:t>
            </a:r>
            <a:r>
              <a:rPr lang="en-US" sz="1600" dirty="0" smtClean="0"/>
              <a:t> </a:t>
            </a:r>
            <a:r>
              <a:rPr lang="en-US" sz="1600" dirty="0" err="1" smtClean="0"/>
              <a:t>инвалиды</a:t>
            </a:r>
            <a:r>
              <a:rPr lang="en-US" sz="1600" dirty="0" smtClean="0"/>
              <a:t> </a:t>
            </a:r>
            <a:r>
              <a:rPr lang="en-US" sz="1600" dirty="0" err="1" smtClean="0"/>
              <a:t>оказывают</a:t>
            </a:r>
            <a:r>
              <a:rPr lang="ru-RU" sz="1600" dirty="0" err="1" smtClean="0"/>
              <a:t>ся</a:t>
            </a:r>
            <a:r>
              <a:rPr lang="en-US" sz="1600" dirty="0" smtClean="0"/>
              <a:t> в </a:t>
            </a:r>
            <a:r>
              <a:rPr lang="en-US" sz="1600" dirty="0" err="1" smtClean="0"/>
              <a:t>невыгодном</a:t>
            </a:r>
            <a:r>
              <a:rPr lang="en-US" sz="1600" dirty="0" smtClean="0"/>
              <a:t> </a:t>
            </a:r>
            <a:r>
              <a:rPr lang="en-US" sz="1600" dirty="0" err="1" smtClean="0"/>
              <a:t>положении</a:t>
            </a:r>
            <a:r>
              <a:rPr lang="en-US" sz="1600" dirty="0" smtClean="0"/>
              <a:t> </a:t>
            </a:r>
            <a:r>
              <a:rPr lang="en-US" sz="1600" dirty="0" err="1" smtClean="0"/>
              <a:t>при</a:t>
            </a:r>
            <a:r>
              <a:rPr lang="en-US" sz="1600" dirty="0" smtClean="0"/>
              <a:t> </a:t>
            </a:r>
            <a:r>
              <a:rPr lang="en-US" sz="1600" dirty="0" err="1" smtClean="0"/>
              <a:t>распределении</a:t>
            </a:r>
            <a:r>
              <a:rPr lang="en-US" sz="1600" dirty="0" smtClean="0"/>
              <a:t> </a:t>
            </a:r>
            <a:r>
              <a:rPr lang="en-US" sz="1600" dirty="0" err="1" smtClean="0"/>
              <a:t>ограниченных</a:t>
            </a:r>
            <a:r>
              <a:rPr lang="en-US" sz="1600" dirty="0" smtClean="0"/>
              <a:t> </a:t>
            </a:r>
            <a:r>
              <a:rPr lang="en-US" sz="1600" dirty="0" err="1" smtClean="0"/>
              <a:t>ресурсов</a:t>
            </a:r>
            <a:r>
              <a:rPr lang="en-US" sz="1600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В </a:t>
            </a:r>
            <a:r>
              <a:rPr lang="en-US" sz="1600" dirty="0" err="1" smtClean="0"/>
              <a:t>случае</a:t>
            </a:r>
            <a:r>
              <a:rPr lang="en-US" sz="1600" dirty="0" smtClean="0"/>
              <a:t> </a:t>
            </a:r>
            <a:r>
              <a:rPr lang="en-US" sz="1600" dirty="0" err="1" smtClean="0"/>
              <a:t>некоторых</a:t>
            </a:r>
            <a:r>
              <a:rPr lang="en-US" sz="1600" dirty="0" smtClean="0"/>
              <a:t> </a:t>
            </a:r>
            <a:r>
              <a:rPr lang="en-US" sz="1600" dirty="0" err="1" smtClean="0"/>
              <a:t>инвалидов</a:t>
            </a:r>
            <a:r>
              <a:rPr lang="en-US" sz="1600" dirty="0" smtClean="0"/>
              <a:t> </a:t>
            </a:r>
            <a:r>
              <a:rPr lang="en-US" sz="1600" dirty="0" err="1" smtClean="0"/>
              <a:t>уже</a:t>
            </a:r>
            <a:r>
              <a:rPr lang="en-US" sz="1600" dirty="0" smtClean="0"/>
              <a:t> </a:t>
            </a:r>
            <a:r>
              <a:rPr lang="en-US" sz="1600" dirty="0" err="1" smtClean="0"/>
              <a:t>имеющиеся</a:t>
            </a:r>
            <a:r>
              <a:rPr lang="en-US" sz="1600" dirty="0" smtClean="0"/>
              <a:t> у </a:t>
            </a:r>
            <a:r>
              <a:rPr lang="en-US" sz="1600" dirty="0" err="1" smtClean="0"/>
              <a:t>них</a:t>
            </a:r>
            <a:r>
              <a:rPr lang="en-US" sz="1600" dirty="0" smtClean="0"/>
              <a:t> </a:t>
            </a:r>
            <a:r>
              <a:rPr lang="en-US" sz="1600" dirty="0" err="1" smtClean="0"/>
              <a:t>проблемы</a:t>
            </a:r>
            <a:r>
              <a:rPr lang="en-US" sz="1600" dirty="0" smtClean="0"/>
              <a:t> </a:t>
            </a:r>
            <a:r>
              <a:rPr lang="en-US" sz="1600" dirty="0" err="1" smtClean="0"/>
              <a:t>со</a:t>
            </a:r>
            <a:r>
              <a:rPr lang="en-US" sz="1600" dirty="0" smtClean="0"/>
              <a:t> </a:t>
            </a:r>
            <a:r>
              <a:rPr lang="en-US" sz="1600" dirty="0" err="1" smtClean="0"/>
              <a:t>здоровьем</a:t>
            </a:r>
            <a:r>
              <a:rPr lang="en-US" sz="1600" dirty="0" smtClean="0"/>
              <a:t> </a:t>
            </a:r>
            <a:r>
              <a:rPr lang="en-US" sz="1600" dirty="0" err="1" smtClean="0"/>
              <a:t>могут</a:t>
            </a:r>
            <a:r>
              <a:rPr lang="en-US" sz="1600" dirty="0" smtClean="0"/>
              <a:t> </a:t>
            </a:r>
            <a:r>
              <a:rPr lang="en-US" sz="1600" dirty="0" err="1" smtClean="0"/>
              <a:t>повысить</a:t>
            </a:r>
            <a:r>
              <a:rPr lang="en-US" sz="1600" dirty="0" smtClean="0"/>
              <a:t> </a:t>
            </a:r>
            <a:r>
              <a:rPr lang="en-US" sz="1600" dirty="0" err="1" smtClean="0"/>
              <a:t>их</a:t>
            </a:r>
            <a:r>
              <a:rPr lang="en-US" sz="1600" dirty="0" smtClean="0"/>
              <a:t> </a:t>
            </a:r>
            <a:r>
              <a:rPr lang="en-US" sz="1600" dirty="0" err="1" smtClean="0"/>
              <a:t>уязвимость</a:t>
            </a:r>
            <a:r>
              <a:rPr lang="en-US" sz="1600" dirty="0" smtClean="0"/>
              <a:t> </a:t>
            </a:r>
            <a:r>
              <a:rPr lang="en-US" sz="1600" dirty="0" err="1" smtClean="0"/>
              <a:t>перед</a:t>
            </a:r>
            <a:r>
              <a:rPr lang="en-US" sz="1600" dirty="0" smtClean="0"/>
              <a:t> </a:t>
            </a:r>
            <a:r>
              <a:rPr lang="en-US" sz="1600" dirty="0" err="1" smtClean="0"/>
              <a:t>инфекцией</a:t>
            </a:r>
            <a:r>
              <a:rPr lang="en-US" sz="1600" dirty="0" smtClean="0"/>
              <a:t> и </a:t>
            </a:r>
            <a:r>
              <a:rPr lang="en-US" sz="1600" dirty="0" err="1" smtClean="0"/>
              <a:t>привести</a:t>
            </a:r>
            <a:r>
              <a:rPr lang="en-US" sz="1600" dirty="0" smtClean="0"/>
              <a:t> к </a:t>
            </a:r>
            <a:r>
              <a:rPr lang="en-US" sz="1600" dirty="0" err="1" smtClean="0"/>
              <a:t>более</a:t>
            </a:r>
            <a:r>
              <a:rPr lang="en-US" sz="1600" dirty="0" smtClean="0"/>
              <a:t> </a:t>
            </a:r>
            <a:r>
              <a:rPr lang="en-US" sz="1600" dirty="0" err="1" smtClean="0"/>
              <a:t>тяжелым</a:t>
            </a:r>
            <a:r>
              <a:rPr lang="en-US" sz="1600" dirty="0" smtClean="0"/>
              <a:t> </a:t>
            </a:r>
            <a:r>
              <a:rPr lang="en-US" sz="1600" dirty="0" err="1" smtClean="0"/>
              <a:t>симптомам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8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/>
            <a:r>
              <a:rPr lang="en-US" sz="2800" dirty="0" smtClean="0">
                <a:cs typeface="Arial" charset="0"/>
              </a:rPr>
              <a:t>Меры для предупреждения заражения</a:t>
            </a:r>
            <a:r>
              <a:rPr lang="en-US" sz="2800" dirty="0">
                <a:cs typeface="Arial" charset="0"/>
              </a:rPr>
              <a:t/>
            </a:r>
            <a:br>
              <a:rPr lang="en-US" sz="2800" dirty="0">
                <a:cs typeface="Arial" charset="0"/>
              </a:rPr>
            </a:br>
            <a:endParaRPr lang="pt-B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364" y="973138"/>
            <a:ext cx="76739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/>
              <a:t>Инвалиды должны иметь доступ к тем же мерам предупреждения, что и остальное население. Однако многие из них не могут избежать контакта с людьми, оказывающими им помощь, </a:t>
            </a:r>
            <a:r>
              <a:rPr lang="en-US" sz="1500" dirty="0" err="1" smtClean="0"/>
              <a:t>или</a:t>
            </a:r>
            <a:r>
              <a:rPr lang="en-US" sz="1500" dirty="0" smtClean="0"/>
              <a:t> </a:t>
            </a:r>
            <a:r>
              <a:rPr lang="en-US" sz="1500" dirty="0" err="1" smtClean="0"/>
              <a:t>контакт</a:t>
            </a:r>
            <a:r>
              <a:rPr lang="ru-RU" sz="1500" dirty="0" smtClean="0"/>
              <a:t>а</a:t>
            </a:r>
            <a:r>
              <a:rPr lang="en-US" sz="1500" dirty="0" smtClean="0"/>
              <a:t> с поверхностями и предметами. 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500" dirty="0" smtClean="0"/>
              <a:t>Чтобы свести к минимуму риск заражения, необходимо: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5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/>
              <a:t>Информировать</a:t>
            </a:r>
            <a:r>
              <a:rPr lang="en-US" sz="1500" b="1" dirty="0" smtClean="0"/>
              <a:t>, </a:t>
            </a:r>
            <a:r>
              <a:rPr lang="ru-RU" sz="1500" b="1" dirty="0" smtClean="0"/>
              <a:t>обучать </a:t>
            </a:r>
            <a:r>
              <a:rPr lang="en-US" sz="1500" b="1" dirty="0" smtClean="0"/>
              <a:t>и </a:t>
            </a:r>
            <a:r>
              <a:rPr lang="ru-RU" sz="1500" b="1" dirty="0" smtClean="0"/>
              <a:t>обеспечивать </a:t>
            </a:r>
            <a:r>
              <a:rPr lang="en-US" sz="1500" b="1" dirty="0" err="1" smtClean="0"/>
              <a:t>индивидуальным</a:t>
            </a:r>
            <a:r>
              <a:rPr lang="ru-RU" sz="1500" b="1" dirty="0" smtClean="0"/>
              <a:t>и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средствам</a:t>
            </a:r>
            <a:r>
              <a:rPr lang="ru-RU" sz="1500" b="1" dirty="0" smtClean="0"/>
              <a:t>и</a:t>
            </a:r>
            <a:r>
              <a:rPr lang="en-US" sz="1500" b="1" dirty="0" smtClean="0"/>
              <a:t> защиты (включая маски, перчатки и антисептики для </a:t>
            </a:r>
            <a:r>
              <a:rPr lang="en-US" sz="1500" b="1" dirty="0" err="1" smtClean="0"/>
              <a:t>рук</a:t>
            </a:r>
            <a:r>
              <a:rPr lang="en-US" sz="1500" b="1" dirty="0" smtClean="0"/>
              <a:t>)</a:t>
            </a:r>
            <a:r>
              <a:rPr lang="ru-RU" sz="1500" b="1" dirty="0" smtClean="0"/>
              <a:t> </a:t>
            </a:r>
            <a:r>
              <a:rPr lang="en-US" sz="1500" b="1" dirty="0" err="1" smtClean="0"/>
              <a:t>лиц</a:t>
            </a:r>
            <a:r>
              <a:rPr lang="en-US" sz="1500" b="1" dirty="0" smtClean="0"/>
              <a:t>, оказывающих помощь инвалидам, </a:t>
            </a:r>
            <a:r>
              <a:rPr lang="en-US" sz="1500" dirty="0" smtClean="0"/>
              <a:t>а </a:t>
            </a:r>
            <a:r>
              <a:rPr lang="en-US" sz="1500" dirty="0" err="1" smtClean="0"/>
              <a:t>также</a:t>
            </a:r>
            <a:r>
              <a:rPr lang="en-US" sz="1500" dirty="0" smtClean="0"/>
              <a:t> </a:t>
            </a:r>
            <a:r>
              <a:rPr lang="ru-RU" sz="1500" dirty="0" smtClean="0"/>
              <a:t>соответствующие </a:t>
            </a:r>
            <a:r>
              <a:rPr lang="en-US" sz="1500" dirty="0" err="1" smtClean="0"/>
              <a:t>служб</a:t>
            </a:r>
            <a:r>
              <a:rPr lang="ru-RU" sz="1500" dirty="0" smtClean="0"/>
              <a:t>ы</a:t>
            </a:r>
            <a:r>
              <a:rPr lang="en-US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5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500" b="1" dirty="0" err="1" smtClean="0"/>
              <a:t>Свести</a:t>
            </a:r>
            <a:r>
              <a:rPr lang="en-US" sz="1500" b="1" dirty="0" smtClean="0"/>
              <a:t> к </a:t>
            </a:r>
            <a:r>
              <a:rPr lang="en-US" sz="1500" b="1" dirty="0" err="1" smtClean="0"/>
              <a:t>минимуму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любые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возможные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контакты</a:t>
            </a:r>
            <a:r>
              <a:rPr lang="en-US" sz="1500" b="1" dirty="0" smtClean="0"/>
              <a:t>, </a:t>
            </a:r>
            <a:r>
              <a:rPr lang="en-US" sz="1500" dirty="0" err="1" smtClean="0"/>
              <a:t>например</a:t>
            </a:r>
            <a:r>
              <a:rPr lang="en-US" sz="1500" dirty="0" smtClean="0"/>
              <a:t>, </a:t>
            </a:r>
            <a:r>
              <a:rPr lang="en-US" sz="1500" dirty="0" err="1" smtClean="0"/>
              <a:t>ввести</a:t>
            </a:r>
            <a:r>
              <a:rPr lang="en-US" sz="1500" dirty="0" smtClean="0"/>
              <a:t> </a:t>
            </a:r>
            <a:r>
              <a:rPr lang="en-US" sz="1500" dirty="0" err="1" smtClean="0"/>
              <a:t>специальные</a:t>
            </a:r>
            <a:r>
              <a:rPr lang="en-US" sz="1500" dirty="0" smtClean="0"/>
              <a:t> </a:t>
            </a:r>
            <a:r>
              <a:rPr lang="en-US" sz="1500" dirty="0" err="1" smtClean="0"/>
              <a:t>часы</a:t>
            </a:r>
            <a:r>
              <a:rPr lang="en-US" sz="1500" dirty="0" smtClean="0"/>
              <a:t> </a:t>
            </a:r>
            <a:r>
              <a:rPr lang="en-US" sz="1500" dirty="0" err="1" smtClean="0"/>
              <a:t>обслуживания</a:t>
            </a:r>
            <a:r>
              <a:rPr lang="en-US" sz="1500" dirty="0" smtClean="0"/>
              <a:t> в </a:t>
            </a:r>
            <a:r>
              <a:rPr lang="en-US" sz="1500" dirty="0" err="1" smtClean="0"/>
              <a:t>супермаркетах</a:t>
            </a:r>
            <a:r>
              <a:rPr lang="en-US" sz="1500" dirty="0" smtClean="0"/>
              <a:t> и </a:t>
            </a:r>
            <a:r>
              <a:rPr lang="en-US" sz="1500" dirty="0" err="1" smtClean="0"/>
              <a:t>банках</a:t>
            </a:r>
            <a:r>
              <a:rPr lang="en-US" sz="1500" dirty="0" smtClean="0"/>
              <a:t> </a:t>
            </a:r>
            <a:r>
              <a:rPr lang="en-US" sz="1500" dirty="0" err="1" smtClean="0"/>
              <a:t>для</a:t>
            </a:r>
            <a:r>
              <a:rPr lang="en-US" sz="1500" dirty="0" smtClean="0"/>
              <a:t> </a:t>
            </a:r>
            <a:r>
              <a:rPr lang="en-US" sz="1500" dirty="0" err="1" smtClean="0"/>
              <a:t>групп</a:t>
            </a:r>
            <a:r>
              <a:rPr lang="en-US" sz="1500" dirty="0" smtClean="0"/>
              <a:t> </a:t>
            </a:r>
            <a:r>
              <a:rPr lang="en-US" sz="1500" dirty="0" err="1" smtClean="0"/>
              <a:t>высокого</a:t>
            </a:r>
            <a:r>
              <a:rPr lang="en-US" sz="1500" dirty="0" smtClean="0"/>
              <a:t> </a:t>
            </a:r>
            <a:r>
              <a:rPr lang="en-US" sz="1500" dirty="0" err="1" smtClean="0"/>
              <a:t>риска</a:t>
            </a:r>
            <a:r>
              <a:rPr lang="en-US" sz="1500" dirty="0" smtClean="0"/>
              <a:t> и </a:t>
            </a:r>
            <a:r>
              <a:rPr lang="en-US" sz="1500" dirty="0" err="1" smtClean="0"/>
              <a:t>их</a:t>
            </a:r>
            <a:r>
              <a:rPr lang="en-US" sz="1500" dirty="0" smtClean="0"/>
              <a:t> </a:t>
            </a:r>
            <a:r>
              <a:rPr lang="en-US" sz="1500" dirty="0" err="1" smtClean="0"/>
              <a:t>помощников</a:t>
            </a:r>
            <a:r>
              <a:rPr lang="en-US" sz="1500" dirty="0" smtClean="0"/>
              <a:t>, </a:t>
            </a:r>
            <a:r>
              <a:rPr lang="en-US" sz="1500" dirty="0" err="1" smtClean="0"/>
              <a:t>чтобы</a:t>
            </a:r>
            <a:r>
              <a:rPr lang="en-US" sz="1500" dirty="0" smtClean="0"/>
              <a:t> </a:t>
            </a:r>
            <a:r>
              <a:rPr lang="en-US" sz="1500" dirty="0" err="1" smtClean="0"/>
              <a:t>они</a:t>
            </a:r>
            <a:r>
              <a:rPr lang="en-US" sz="1500" dirty="0" smtClean="0"/>
              <a:t> </a:t>
            </a:r>
            <a:r>
              <a:rPr lang="en-US" sz="1500" dirty="0" err="1" smtClean="0"/>
              <a:t>имели</a:t>
            </a:r>
            <a:r>
              <a:rPr lang="en-US" sz="1500" dirty="0" smtClean="0"/>
              <a:t> </a:t>
            </a:r>
            <a:r>
              <a:rPr lang="en-US" sz="1500" dirty="0" err="1" smtClean="0"/>
              <a:t>доступ</a:t>
            </a:r>
            <a:r>
              <a:rPr lang="en-US" sz="1500" dirty="0" smtClean="0"/>
              <a:t> к </a:t>
            </a:r>
            <a:r>
              <a:rPr lang="en-US" sz="1500" dirty="0" err="1" smtClean="0"/>
              <a:t>необходимым</a:t>
            </a:r>
            <a:r>
              <a:rPr lang="en-US" sz="1500" dirty="0" smtClean="0"/>
              <a:t> </a:t>
            </a:r>
            <a:r>
              <a:rPr lang="en-US" sz="1500" dirty="0" err="1" smtClean="0"/>
              <a:t>товарам</a:t>
            </a:r>
            <a:r>
              <a:rPr lang="en-US" sz="1500" dirty="0" smtClean="0"/>
              <a:t> и </a:t>
            </a:r>
            <a:r>
              <a:rPr lang="en-US" sz="1500" dirty="0" err="1" smtClean="0"/>
              <a:t>услугам</a:t>
            </a:r>
            <a:r>
              <a:rPr lang="en-US" sz="1500" dirty="0" smtClean="0"/>
              <a:t> </a:t>
            </a:r>
            <a:r>
              <a:rPr lang="en-US" sz="1500" dirty="0" err="1" smtClean="0"/>
              <a:t>при</a:t>
            </a:r>
            <a:r>
              <a:rPr lang="en-US" sz="1500" dirty="0" smtClean="0"/>
              <a:t> </a:t>
            </a:r>
            <a:r>
              <a:rPr lang="en-US" sz="1500" dirty="0" err="1" smtClean="0"/>
              <a:t>минимальном</a:t>
            </a:r>
            <a:r>
              <a:rPr lang="en-US" sz="1500" dirty="0" smtClean="0"/>
              <a:t> </a:t>
            </a:r>
            <a:r>
              <a:rPr lang="en-US" sz="1500" dirty="0" err="1" smtClean="0"/>
              <a:t>контакте</a:t>
            </a:r>
            <a:r>
              <a:rPr lang="en-US" sz="1500" dirty="0" smtClean="0"/>
              <a:t> с </a:t>
            </a:r>
            <a:r>
              <a:rPr lang="en-US" sz="1500" dirty="0" err="1" smtClean="0"/>
              <a:t>другими</a:t>
            </a:r>
            <a:r>
              <a:rPr lang="en-US" sz="1500" dirty="0" smtClean="0"/>
              <a:t> </a:t>
            </a:r>
            <a:r>
              <a:rPr lang="en-US" sz="1500" dirty="0" err="1" smtClean="0"/>
              <a:t>людьми</a:t>
            </a:r>
            <a:r>
              <a:rPr lang="en-US" sz="1500" dirty="0" smtClean="0"/>
              <a:t>; </a:t>
            </a:r>
            <a:r>
              <a:rPr lang="en-US" sz="1500" dirty="0" err="1" smtClean="0"/>
              <a:t>путем</a:t>
            </a:r>
            <a:r>
              <a:rPr lang="en-US" sz="1500" dirty="0" smtClean="0"/>
              <a:t> </a:t>
            </a:r>
            <a:r>
              <a:rPr lang="en-US" sz="1500" dirty="0" err="1" smtClean="0"/>
              <a:t>содействия</a:t>
            </a:r>
            <a:r>
              <a:rPr lang="en-US" sz="1500" dirty="0" smtClean="0"/>
              <a:t> </a:t>
            </a:r>
            <a:r>
              <a:rPr lang="en-US" sz="1500" dirty="0" err="1" smtClean="0"/>
              <a:t>использованию</a:t>
            </a:r>
            <a:r>
              <a:rPr lang="en-US" sz="1500" dirty="0" smtClean="0"/>
              <a:t> </a:t>
            </a:r>
            <a:r>
              <a:rPr lang="en-US" sz="1500" dirty="0" err="1" smtClean="0"/>
              <a:t>служб</a:t>
            </a:r>
            <a:r>
              <a:rPr lang="en-US" sz="1500" dirty="0" smtClean="0"/>
              <a:t> </a:t>
            </a:r>
            <a:r>
              <a:rPr lang="en-US" sz="1500" dirty="0" err="1" smtClean="0"/>
              <a:t>доставки</a:t>
            </a:r>
            <a:r>
              <a:rPr lang="en-US" sz="1500" dirty="0" smtClean="0"/>
              <a:t>, в </a:t>
            </a:r>
            <a:r>
              <a:rPr lang="en-US" sz="1500" dirty="0" err="1" smtClean="0"/>
              <a:t>том</a:t>
            </a:r>
            <a:r>
              <a:rPr lang="en-US" sz="1500" dirty="0" smtClean="0"/>
              <a:t> </a:t>
            </a:r>
            <a:r>
              <a:rPr lang="en-US" sz="1500" dirty="0" err="1" smtClean="0"/>
              <a:t>числе</a:t>
            </a:r>
            <a:r>
              <a:rPr lang="en-US" sz="1500" dirty="0" smtClean="0"/>
              <a:t> </a:t>
            </a:r>
            <a:r>
              <a:rPr lang="en-US" sz="1500" dirty="0" err="1" smtClean="0"/>
              <a:t>лекарственных</a:t>
            </a:r>
            <a:r>
              <a:rPr lang="en-US" sz="1500" dirty="0" smtClean="0"/>
              <a:t> </a:t>
            </a:r>
            <a:r>
              <a:rPr lang="en-US" sz="1500" dirty="0" err="1" smtClean="0"/>
              <a:t>средств</a:t>
            </a:r>
            <a:r>
              <a:rPr lang="en-US" sz="1500" dirty="0" smtClean="0"/>
              <a:t> и </a:t>
            </a:r>
            <a:r>
              <a:rPr lang="en-US" sz="1500" dirty="0" err="1" smtClean="0"/>
              <a:t>медицинского</a:t>
            </a:r>
            <a:r>
              <a:rPr lang="en-US" sz="1500" dirty="0" smtClean="0"/>
              <a:t> </a:t>
            </a:r>
            <a:r>
              <a:rPr lang="en-US" sz="1500" dirty="0" err="1" smtClean="0"/>
              <a:t>оборудования</a:t>
            </a:r>
            <a:r>
              <a:rPr lang="en-US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5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500" dirty="0" smtClean="0"/>
              <a:t>Предоставлять </a:t>
            </a:r>
            <a:r>
              <a:rPr lang="en-US" sz="1500" b="1" dirty="0" smtClean="0"/>
              <a:t>информацию в доступных форматах</a:t>
            </a:r>
            <a:r>
              <a:rPr lang="en-US" sz="1500" dirty="0" smtClean="0"/>
              <a:t>, чтобы </a:t>
            </a:r>
            <a:r>
              <a:rPr lang="en-US" sz="1500" dirty="0" err="1" smtClean="0"/>
              <a:t>инвалиды</a:t>
            </a:r>
            <a:r>
              <a:rPr lang="en-US" sz="1500" dirty="0" smtClean="0"/>
              <a:t> </a:t>
            </a:r>
            <a:r>
              <a:rPr lang="ru-RU" sz="1500" dirty="0" smtClean="0"/>
              <a:t>могли быть осведомлены о</a:t>
            </a:r>
            <a:r>
              <a:rPr lang="en-US" sz="1500" dirty="0" smtClean="0"/>
              <a:t> </a:t>
            </a:r>
            <a:r>
              <a:rPr lang="en-US" sz="1500" dirty="0" err="1" smtClean="0"/>
              <a:t>мер</a:t>
            </a:r>
            <a:r>
              <a:rPr lang="ru-RU" sz="1500" dirty="0" smtClean="0"/>
              <a:t>ах</a:t>
            </a:r>
            <a:r>
              <a:rPr lang="en-US" sz="1500" dirty="0" smtClean="0"/>
              <a:t> и </a:t>
            </a:r>
            <a:r>
              <a:rPr lang="en-US" sz="1500" dirty="0" err="1" smtClean="0"/>
              <a:t>рекомендаци</a:t>
            </a:r>
            <a:r>
              <a:rPr lang="ru-RU" sz="1500" dirty="0" err="1" smtClean="0"/>
              <a:t>ях</a:t>
            </a:r>
            <a:r>
              <a:rPr lang="en-US" sz="1500" dirty="0" smtClean="0"/>
              <a:t>, объявляемых органами власти (в том числе на языке жестов), и своевременно организовывать альтернативные формы поддержки со стороны родственников и </a:t>
            </a:r>
            <a:r>
              <a:rPr lang="ru-RU" sz="1500" dirty="0" smtClean="0"/>
              <a:t>местных </a:t>
            </a:r>
            <a:r>
              <a:rPr lang="en-US" sz="1500" dirty="0" err="1" smtClean="0"/>
              <a:t>сообществ</a:t>
            </a:r>
            <a:r>
              <a:rPr lang="en-US" sz="1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2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/>
            <a:r>
              <a:rPr lang="en-US" sz="2800" dirty="0" smtClean="0">
                <a:cs typeface="Arial" charset="0"/>
              </a:rPr>
              <a:t>Обеспечение непрерывной поддержки</a:t>
            </a:r>
            <a:endParaRPr lang="pt-B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364" y="1131721"/>
            <a:ext cx="78794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Во многих случаях инвалидам необходима помощь в повседневной жизни. Такая помощь может быть более недоступна по причине ограничений свободы передвижения, мер изоляции и/или заражения COVID-19 (или повышенного риска инфицирования) лицами, оказывающими помощь.</a:t>
            </a:r>
          </a:p>
          <a:p>
            <a:pPr algn="just"/>
            <a:endParaRPr lang="en-GB" sz="1600" dirty="0" smtClean="0"/>
          </a:p>
          <a:p>
            <a:pPr algn="just"/>
            <a:r>
              <a:rPr lang="en-GB" sz="1600" dirty="0" smtClean="0"/>
              <a:t>Необходимо:</a:t>
            </a:r>
          </a:p>
          <a:p>
            <a:pPr algn="just"/>
            <a:endParaRPr lang="en-GB" sz="1600" dirty="0"/>
          </a:p>
          <a:p>
            <a:pPr marL="342900" indent="-342900" algn="just">
              <a:buAutoNum type="arabicPeriod"/>
            </a:pPr>
            <a:r>
              <a:rPr lang="en-GB" sz="1600" dirty="0" smtClean="0"/>
              <a:t>Обеспечить, </a:t>
            </a:r>
            <a:r>
              <a:rPr lang="en-GB" sz="1600" b="1" dirty="0" smtClean="0"/>
              <a:t>чтобы ограничения свободы передвижения не препятствовали </a:t>
            </a:r>
            <a:r>
              <a:rPr lang="en-GB" sz="1600" b="1" dirty="0" err="1" smtClean="0"/>
              <a:t>оказанию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помощи</a:t>
            </a:r>
            <a:r>
              <a:rPr lang="ru-RU" sz="1600" b="1" dirty="0" smtClean="0"/>
              <a:t>,</a:t>
            </a:r>
            <a:r>
              <a:rPr lang="en-GB" sz="1600" b="1" dirty="0" smtClean="0"/>
              <a:t> </a:t>
            </a:r>
            <a:r>
              <a:rPr lang="en-GB" sz="1600" dirty="0" smtClean="0"/>
              <a:t>путем принятия дополнительных мер, чтобы инвалиды имели доступ к помощи родственников или неформальных сетей и </a:t>
            </a:r>
            <a:r>
              <a:rPr lang="ru-RU" sz="1600" dirty="0" smtClean="0"/>
              <a:t>услугам в </a:t>
            </a:r>
            <a:r>
              <a:rPr lang="en-GB" sz="1600" dirty="0" err="1" smtClean="0"/>
              <a:t>повседневной</a:t>
            </a:r>
            <a:r>
              <a:rPr lang="en-GB" sz="1600" dirty="0" smtClean="0"/>
              <a:t> жизни.</a:t>
            </a:r>
          </a:p>
          <a:p>
            <a:pPr marL="342900" indent="-342900" algn="just">
              <a:buAutoNum type="arabicPeriod"/>
            </a:pPr>
            <a:endParaRPr lang="en-GB" sz="1600" dirty="0" smtClean="0"/>
          </a:p>
          <a:p>
            <a:pPr marL="342900" indent="-342900" algn="just">
              <a:buAutoNum type="arabicPeriod"/>
            </a:pPr>
            <a:r>
              <a:rPr lang="en-GB" sz="1600" dirty="0" err="1" smtClean="0"/>
              <a:t>Поощрять</a:t>
            </a:r>
            <a:r>
              <a:rPr lang="en-GB" sz="1600" dirty="0" smtClean="0"/>
              <a:t> </a:t>
            </a:r>
            <a:r>
              <a:rPr lang="en-GB" sz="1600" b="1" dirty="0" err="1" smtClean="0"/>
              <a:t>сети</a:t>
            </a:r>
            <a:r>
              <a:rPr lang="en-GB" sz="1600" b="1" dirty="0" smtClean="0"/>
              <a:t> </a:t>
            </a:r>
            <a:r>
              <a:rPr lang="ru-RU" sz="1600" b="1" dirty="0" smtClean="0"/>
              <a:t>социальной </a:t>
            </a:r>
            <a:r>
              <a:rPr lang="en-GB" sz="1600" b="1" dirty="0" err="1" smtClean="0"/>
              <a:t>поддержки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на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базе</a:t>
            </a:r>
            <a:r>
              <a:rPr lang="en-GB" sz="1600" b="1" dirty="0"/>
              <a:t> </a:t>
            </a:r>
            <a:r>
              <a:rPr lang="ru-RU" sz="1600" b="1" dirty="0" smtClean="0"/>
              <a:t>местного </a:t>
            </a:r>
            <a:r>
              <a:rPr lang="en-GB" sz="1600" b="1" dirty="0" err="1" smtClean="0"/>
              <a:t>сообщества</a:t>
            </a:r>
            <a:r>
              <a:rPr lang="en-GB" sz="1600" dirty="0" smtClean="0"/>
              <a:t>, особенно среди групп, не подверженных высокому риску, таких как молодежь и </a:t>
            </a:r>
            <a:r>
              <a:rPr lang="en-GB" sz="1600" dirty="0" err="1" smtClean="0"/>
              <a:t>люд</a:t>
            </a:r>
            <a:r>
              <a:rPr lang="ru-RU" sz="1600" dirty="0" smtClean="0"/>
              <a:t>и</a:t>
            </a:r>
            <a:r>
              <a:rPr lang="en-GB" sz="1600" dirty="0" smtClean="0"/>
              <a:t>, </a:t>
            </a:r>
            <a:r>
              <a:rPr lang="ru-RU" sz="1600" dirty="0" smtClean="0"/>
              <a:t>выздоровевшие</a:t>
            </a:r>
            <a:r>
              <a:rPr lang="en-GB" sz="1600" dirty="0" smtClean="0"/>
              <a:t> после заражения вирусом.  </a:t>
            </a:r>
          </a:p>
          <a:p>
            <a:pPr marL="342900" indent="-342900" algn="just">
              <a:buAutoNum type="arabicPeriod"/>
            </a:pPr>
            <a:endParaRPr lang="en-GB" sz="1600" b="1" dirty="0" smtClean="0"/>
          </a:p>
          <a:p>
            <a:pPr marL="342900" indent="-342900" algn="just">
              <a:buAutoNum type="arabicPeriod"/>
            </a:pPr>
            <a:r>
              <a:rPr lang="en-GB" sz="1600" b="1" dirty="0" smtClean="0"/>
              <a:t>Обеспечить замещение сетей социальной поддержки, </a:t>
            </a:r>
            <a:r>
              <a:rPr lang="en-GB" sz="1600" dirty="0" smtClean="0"/>
              <a:t>работа которых прервана, соответствующими службами оказания помощи с принятием мер и предоставлением защитных материалов, которые отвечают требованиям в целях предупреждения распространения инфекции и оснащены защитными средствами (маски, перчатки, антисептики для рук).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98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800" dirty="0" smtClean="0">
                <a:cs typeface="Arial" charset="0"/>
              </a:rPr>
              <a:t>Исключения в отношении ограничений перемещения</a:t>
            </a:r>
            <a:r>
              <a:rPr lang="en-US" sz="2800" dirty="0">
                <a:cs typeface="Arial" charset="0"/>
              </a:rPr>
              <a:t/>
            </a:r>
            <a:br>
              <a:rPr lang="en-US" sz="2800" dirty="0">
                <a:cs typeface="Arial" charset="0"/>
              </a:rPr>
            </a:br>
            <a:endParaRPr lang="en-US" sz="2800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911" y="1202814"/>
            <a:ext cx="77239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Инвалидам и их помощникам необходимы исключения в отношении ограничений перемещения, введенных по причине COVID-19. У лиц, оказывающих помощь инвалидам, должна быть возможность продолжить свою деятельность в том месте, где живут инвалиды.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Некоторые инвалиды, например, лица с аутизмом и психосоциальными отклонениями, могут испытывать повышенную тревожность в связи с длительными периодами изоляции. 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Необходимо ввести исключения в отношении ограничений перемещения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следующи</a:t>
            </a:r>
            <a:r>
              <a:rPr lang="ru-RU" dirty="0" smtClean="0"/>
              <a:t>х</a:t>
            </a:r>
            <a:r>
              <a:rPr lang="en-US" dirty="0" smtClean="0"/>
              <a:t> категорий:</a:t>
            </a:r>
          </a:p>
          <a:p>
            <a:pPr marL="342900" indent="-342900">
              <a:buAutoNum type="arabicPeriod"/>
            </a:pPr>
            <a:r>
              <a:rPr lang="en-US" dirty="0" smtClean="0"/>
              <a:t>Лица, </a:t>
            </a:r>
            <a:r>
              <a:rPr lang="en-US" dirty="0" err="1" smtClean="0"/>
              <a:t>оказывающие</a:t>
            </a:r>
            <a:r>
              <a:rPr lang="en-US" dirty="0" smtClean="0"/>
              <a:t> </a:t>
            </a:r>
            <a:r>
              <a:rPr lang="en-US" dirty="0" err="1" smtClean="0"/>
              <a:t>инвалидам</a:t>
            </a:r>
            <a:r>
              <a:rPr lang="ru-RU" dirty="0" smtClean="0"/>
              <a:t> </a:t>
            </a:r>
            <a:r>
              <a:rPr lang="en-US" dirty="0" err="1" smtClean="0"/>
              <a:t>помощь</a:t>
            </a:r>
            <a:r>
              <a:rPr lang="en-US" dirty="0" smtClean="0"/>
              <a:t> (</a:t>
            </a:r>
            <a:r>
              <a:rPr lang="ru-RU" dirty="0" smtClean="0"/>
              <a:t>официальную</a:t>
            </a:r>
            <a:r>
              <a:rPr lang="en-US" dirty="0" smtClean="0"/>
              <a:t> или </a:t>
            </a:r>
            <a:r>
              <a:rPr lang="en-US" dirty="0" err="1" smtClean="0"/>
              <a:t>неформальную</a:t>
            </a:r>
            <a:r>
              <a:rPr lang="en-US" dirty="0" smtClean="0"/>
              <a:t>), в </a:t>
            </a:r>
            <a:r>
              <a:rPr lang="en-US" dirty="0" err="1" smtClean="0"/>
              <a:t>частности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родственник</a:t>
            </a:r>
            <a:r>
              <a:rPr lang="ru-RU" dirty="0" smtClean="0"/>
              <a:t>и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Инвалиды, которые не могут оставаться в изоляции дома (например, люди с аутизмом и с психосоциальными нарушениями), и их помощники.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47088" cy="698500"/>
          </a:xfrm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800" dirty="0">
                <a:cs typeface="Arial" charset="0"/>
              </a:rPr>
              <a:t>Недискриминация в доступе к лечению (сортировка)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206" y="1334067"/>
            <a:ext cx="81206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500" dirty="0" smtClean="0"/>
              <a:t>Было выявлено несколько дискриминационных практик в доступе к услугам здравоохранения на основании предвзятого отношения к качеству жизни инвалидов: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 smtClean="0"/>
              <a:t>Протоколы, в соответствии с которыми инвалидам отказывают в лечении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 smtClean="0"/>
              <a:t>Давление, оказываемое на пациентов с инвалидностью и/или их родственников, с тем, чтобы они отказались </a:t>
            </a:r>
            <a:r>
              <a:rPr lang="en-GB" sz="1500" dirty="0" err="1" smtClean="0"/>
              <a:t>от</a:t>
            </a:r>
            <a:r>
              <a:rPr lang="en-GB" sz="1500" dirty="0" smtClean="0"/>
              <a:t> </a:t>
            </a:r>
            <a:r>
              <a:rPr lang="ru-RU" sz="1500" dirty="0" smtClean="0"/>
              <a:t>реанимационных мероприятий</a:t>
            </a:r>
            <a:endParaRPr lang="en-GB" sz="15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/>
              <a:t>Отказ в </a:t>
            </a:r>
            <a:r>
              <a:rPr lang="en-GB" sz="1500" dirty="0" err="1" smtClean="0"/>
              <a:t>лечени</a:t>
            </a:r>
            <a:r>
              <a:rPr lang="ru-RU" sz="1500" dirty="0" smtClean="0"/>
              <a:t>и</a:t>
            </a:r>
            <a:r>
              <a:rPr lang="en-GB" sz="1500" dirty="0" smtClean="0"/>
              <a:t> (</a:t>
            </a:r>
            <a:r>
              <a:rPr lang="en-GB" sz="1500" dirty="0" err="1" smtClean="0"/>
              <a:t>без</a:t>
            </a:r>
            <a:r>
              <a:rPr lang="en-GB" sz="1500" dirty="0" smtClean="0"/>
              <a:t> </a:t>
            </a:r>
            <a:r>
              <a:rPr lang="ru-RU" sz="1500" dirty="0" smtClean="0"/>
              <a:t>прямого </a:t>
            </a:r>
            <a:r>
              <a:rPr lang="en-GB" sz="1500" dirty="0" err="1" smtClean="0"/>
              <a:t>упоминания</a:t>
            </a:r>
            <a:r>
              <a:rPr lang="en-GB" sz="1500" dirty="0" smtClean="0"/>
              <a:t> в протоколах) по причине:</a:t>
            </a:r>
          </a:p>
          <a:p>
            <a:pPr lvl="1"/>
            <a:r>
              <a:rPr lang="en-GB" sz="1500" dirty="0" smtClean="0"/>
              <a:t>o </a:t>
            </a:r>
            <a:r>
              <a:rPr lang="ru-RU" sz="1500" dirty="0"/>
              <a:t>О</a:t>
            </a:r>
            <a:r>
              <a:rPr lang="en-GB" sz="1500" dirty="0" err="1" smtClean="0"/>
              <a:t>тсутствия</a:t>
            </a:r>
            <a:r>
              <a:rPr lang="en-GB" sz="1500" dirty="0" smtClean="0"/>
              <a:t> помощи или высокой потребности в помощи;</a:t>
            </a:r>
          </a:p>
          <a:p>
            <a:pPr lvl="1"/>
            <a:r>
              <a:rPr lang="en-GB" sz="1500" dirty="0" smtClean="0"/>
              <a:t>o </a:t>
            </a:r>
            <a:r>
              <a:rPr lang="ru-RU" sz="1500" dirty="0" err="1" smtClean="0"/>
              <a:t>В</a:t>
            </a:r>
            <a:r>
              <a:rPr lang="en-GB" sz="1500" dirty="0" err="1" smtClean="0"/>
              <a:t>ыделени</a:t>
            </a:r>
            <a:r>
              <a:rPr lang="ru-RU" sz="1500" dirty="0" smtClean="0"/>
              <a:t>я</a:t>
            </a:r>
            <a:r>
              <a:rPr lang="en-GB" sz="1500" dirty="0" smtClean="0"/>
              <a:t> ресурсов в рамках услуг здравоохранения для других пациентов, не нуждающихся в помощи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 smtClean="0"/>
              <a:t>Отказ в лечении на основании таких критериев, как "зависимость", "уязвимость" и явное упоминание инвалидности.</a:t>
            </a:r>
          </a:p>
          <a:p>
            <a:pPr algn="just"/>
            <a:endParaRPr lang="en-GB" sz="1500" dirty="0" smtClean="0"/>
          </a:p>
          <a:p>
            <a:pPr algn="just"/>
            <a:r>
              <a:rPr lang="en-GB" sz="1500" dirty="0" smtClean="0"/>
              <a:t>Необходимо пересмотреть </a:t>
            </a:r>
            <a:r>
              <a:rPr lang="en-GB" sz="1500" dirty="0" err="1" smtClean="0"/>
              <a:t>протоколы</a:t>
            </a:r>
            <a:r>
              <a:rPr lang="en-GB" sz="1500" dirty="0" smtClean="0"/>
              <a:t> </a:t>
            </a:r>
            <a:r>
              <a:rPr lang="ru-RU" sz="1500" dirty="0" smtClean="0"/>
              <a:t>действий </a:t>
            </a:r>
            <a:r>
              <a:rPr lang="en-GB" sz="1500" dirty="0" smtClean="0"/>
              <a:t>в связи с COVID</a:t>
            </a:r>
            <a:r>
              <a:rPr lang="ru-RU" sz="1500" dirty="0" smtClean="0"/>
              <a:t>-</a:t>
            </a:r>
            <a:r>
              <a:rPr lang="en-GB" sz="1500" dirty="0" smtClean="0"/>
              <a:t>19, особенно в условиях нехватки ресурсов: </a:t>
            </a:r>
          </a:p>
          <a:p>
            <a:pPr algn="just"/>
            <a:endParaRPr lang="en-GB" sz="1500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GB" sz="1500" dirty="0" smtClean="0"/>
              <a:t>Пересмотр протоколов "сортировки"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500" dirty="0" smtClean="0"/>
              <a:t>Исключить положения, которые препятствуют доступу инвалидов к лечению.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500" dirty="0" smtClean="0"/>
              <a:t>Запретить отказ в экстренном лечении на основании инвалидности, включая критерии, которые оказывают несоразмерное воздействие на инвалидов (например, зависимость от посторонней помощи и уязвимость).</a:t>
            </a:r>
          </a:p>
        </p:txBody>
      </p:sp>
    </p:spTree>
    <p:extLst>
      <p:ext uri="{BB962C8B-B14F-4D97-AF65-F5344CB8AC3E}">
        <p14:creationId xmlns:p14="http://schemas.microsoft.com/office/powerpoint/2010/main" val="13122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04799" y="397468"/>
            <a:ext cx="8447088" cy="967308"/>
          </a:xfrm>
        </p:spPr>
        <p:txBody>
          <a:bodyPr/>
          <a:lstStyle/>
          <a:p>
            <a:pPr algn="ctr"/>
            <a:r>
              <a:rPr lang="en-US" sz="2400" dirty="0">
                <a:cs typeface="Arial" charset="0"/>
              </a:rPr>
              <a:t>Инвалиды, подверженные повышенному риску</a:t>
            </a: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endParaRPr lang="pt-BR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570" y="1729862"/>
            <a:ext cx="7469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Среди инвалидов некоторые группы подвержены более высокому риску инфицирования, и у </a:t>
            </a:r>
            <a:r>
              <a:rPr lang="en-GB" dirty="0" err="1" smtClean="0"/>
              <a:t>них</a:t>
            </a:r>
            <a:r>
              <a:rPr lang="en-GB" dirty="0" smtClean="0"/>
              <a:t> </a:t>
            </a:r>
            <a:r>
              <a:rPr lang="ru-RU" dirty="0" smtClean="0"/>
              <a:t>более тяжело протекает заболевание в случае заражения </a:t>
            </a:r>
            <a:r>
              <a:rPr lang="en-GB" dirty="0" smtClean="0"/>
              <a:t>COVID-19. К </a:t>
            </a:r>
            <a:r>
              <a:rPr lang="en-GB" dirty="0" err="1" smtClean="0"/>
              <a:t>ним</a:t>
            </a:r>
            <a:r>
              <a:rPr lang="en-GB" dirty="0" smtClean="0"/>
              <a:t> </a:t>
            </a:r>
            <a:r>
              <a:rPr lang="en-GB" dirty="0" err="1" smtClean="0"/>
              <a:t>относятся</a:t>
            </a:r>
            <a:r>
              <a:rPr lang="ru-RU" dirty="0" smtClean="0"/>
              <a:t>:</a:t>
            </a:r>
            <a:endParaRPr lang="en-GB" dirty="0" smtClean="0"/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Инвалиды, проживающие в специализированных учреждениях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Заключенные-инвалиды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Инвалиды без достаточного жилища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7E66C97B4E2648BA610F9649EC5922" ma:contentTypeVersion="1" ma:contentTypeDescription="Create a new document." ma:contentTypeScope="" ma:versionID="8886ccf8d330ae5bd199ea66d5bdfa7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8E1EA8F-47EC-4EB5-AF7F-28BA73081CB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0EEF0A5-12DB-4B7D-AC78-28EED7652FE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BBA707-B4D5-4148-8120-CA27406FBE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27A7719-DBF1-4066-8A86-D1756F14C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8393</TotalTime>
  <Words>2030</Words>
  <Application>Microsoft Office PowerPoint</Application>
  <PresentationFormat>On-screen Show (4:3)</PresentationFormat>
  <Paragraphs>141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Thème Office</vt:lpstr>
      <vt:lpstr>Соблюдение прав инвалидов в контексте экстренного реагирования на пандемию коронавируса </vt:lpstr>
      <vt:lpstr>PowerPoint Presentation</vt:lpstr>
      <vt:lpstr>Введение</vt:lpstr>
      <vt:lpstr>Инвалиды сталкиваются с высоким риском во время пандемии</vt:lpstr>
      <vt:lpstr>Меры для предупреждения заражения </vt:lpstr>
      <vt:lpstr>Обеспечение непрерывной поддержки</vt:lpstr>
      <vt:lpstr>Исключения в отношении ограничений перемещения </vt:lpstr>
      <vt:lpstr>Недискриминация в доступе к лечению (сортировка)</vt:lpstr>
      <vt:lpstr>Инвалиды, подверженные повышенному риску </vt:lpstr>
      <vt:lpstr>Инвалиды, проживающие в специализированных учреждениях</vt:lpstr>
      <vt:lpstr>Заключенные-инвалиды</vt:lpstr>
      <vt:lpstr>Инвалиды без достаточного жилища</vt:lpstr>
      <vt:lpstr>Укрепление солидарности и мер реагирования на уровне местного сообщества</vt:lpstr>
      <vt:lpstr>Социальная защита</vt:lpstr>
      <vt:lpstr>Ресурсы</vt:lpstr>
      <vt:lpstr>Факундо Чавес Пенильяс  Советник по правам человека и вопросам инвалидности  при Управлении Верховного комиссара по правам человека (Женева)  </vt:lpstr>
    </vt:vector>
  </TitlesOfParts>
  <Company>Eddy Hill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KUZMINA Nataliia</cp:lastModifiedBy>
  <cp:revision>462</cp:revision>
  <cp:lastPrinted>2011-10-10T19:55:34Z</cp:lastPrinted>
  <dcterms:created xsi:type="dcterms:W3CDTF">2010-05-19T14:44:31Z</dcterms:created>
  <dcterms:modified xsi:type="dcterms:W3CDTF">2020-04-16T13:29:07Z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