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5"/>
  </p:sldMasterIdLst>
  <p:notesMasterIdLst>
    <p:notesMasterId r:id="rId22"/>
  </p:notesMasterIdLst>
  <p:handoutMasterIdLst>
    <p:handoutMasterId r:id="rId23"/>
  </p:handoutMasterIdLst>
  <p:sldIdLst>
    <p:sldId id="256" r:id="rId6"/>
    <p:sldId id="259" r:id="rId7"/>
    <p:sldId id="321" r:id="rId8"/>
    <p:sldId id="342" r:id="rId9"/>
    <p:sldId id="343" r:id="rId10"/>
    <p:sldId id="344" r:id="rId11"/>
    <p:sldId id="347" r:id="rId12"/>
    <p:sldId id="348" r:id="rId13"/>
    <p:sldId id="345" r:id="rId14"/>
    <p:sldId id="351" r:id="rId15"/>
    <p:sldId id="353" r:id="rId16"/>
    <p:sldId id="346" r:id="rId17"/>
    <p:sldId id="350" r:id="rId18"/>
    <p:sldId id="355" r:id="rId19"/>
    <p:sldId id="354" r:id="rId20"/>
    <p:sldId id="349" r:id="rId21"/>
  </p:sldIdLst>
  <p:sldSz cx="9144000" cy="6858000" type="screen4x3"/>
  <p:notesSz cx="6797675" cy="9926638"/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96">
          <p15:clr>
            <a:srgbClr val="A4A3A4"/>
          </p15:clr>
        </p15:guide>
        <p15:guide id="2" pos="398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aroline Lambein" initials="CL" lastIdx="6" clrIdx="0"/>
  <p:cmAuthor id="1" name="LEE Victoria" initials="LV" lastIdx="22" clrIdx="1">
    <p:extLst/>
  </p:cmAuthor>
  <p:cmAuthor id="2" name="CHAVEZ PENILLAS Facundo" initials="CPF" lastIdx="12" clrIdx="2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FB7"/>
    <a:srgbClr val="0076C0"/>
    <a:srgbClr val="00589A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78" autoAdjust="0"/>
    <p:restoredTop sz="88139" autoAdjust="0"/>
  </p:normalViewPr>
  <p:slideViewPr>
    <p:cSldViewPr snapToGrid="0" snapToObjects="1">
      <p:cViewPr varScale="1">
        <p:scale>
          <a:sx n="64" d="100"/>
          <a:sy n="64" d="100"/>
        </p:scale>
        <p:origin x="1530" y="78"/>
      </p:cViewPr>
      <p:guideLst>
        <p:guide orient="horz" pos="4196"/>
        <p:guide pos="3988"/>
      </p:guideLst>
    </p:cSldViewPr>
  </p:slideViewPr>
  <p:outlineViewPr>
    <p:cViewPr>
      <p:scale>
        <a:sx n="33" d="100"/>
        <a:sy n="33" d="100"/>
      </p:scale>
      <p:origin x="0" y="-126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3" d="100"/>
          <a:sy n="83" d="100"/>
        </p:scale>
        <p:origin x="-1992" y="-7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commentAuthors" Target="commentAuthor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8" charset="0"/>
                <a:ea typeface="ＭＳ Ｐゴシック" pitchFamily="-108" charset="-128"/>
              </a:defRPr>
            </a:lvl1pPr>
          </a:lstStyle>
          <a:p>
            <a:pPr>
              <a:defRPr/>
            </a:pPr>
            <a:fld id="{39FA7D06-EEBE-4100-9C88-81F72FB0816F}" type="datetime1">
              <a:rPr lang="fr-FR"/>
              <a:pPr>
                <a:defRPr/>
              </a:pPr>
              <a:t>16/04/2020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8" charset="0"/>
                <a:ea typeface="ＭＳ Ｐゴシック" pitchFamily="-108" charset="-128"/>
              </a:defRPr>
            </a:lvl1pPr>
          </a:lstStyle>
          <a:p>
            <a:pPr>
              <a:defRPr/>
            </a:pPr>
            <a:fld id="{EB5BE521-DAFA-45BD-81FD-6BDBC514A37C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68869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pitchFamily="-108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ＭＳ Ｐゴシック" pitchFamily="-108" charset="-128"/>
              </a:defRPr>
            </a:lvl1pPr>
          </a:lstStyle>
          <a:p>
            <a:pPr>
              <a:defRPr/>
            </a:pPr>
            <a:fld id="{4DBAA3E4-1BA6-49F5-BBC7-30D6241F8068}" type="datetimeFigureOut">
              <a:rPr lang="en-GB"/>
              <a:pPr>
                <a:defRPr/>
              </a:pPr>
              <a:t>16/04/2020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pitchFamily="-108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ＭＳ Ｐゴシック" pitchFamily="-108" charset="-128"/>
              </a:defRPr>
            </a:lvl1pPr>
          </a:lstStyle>
          <a:p>
            <a:pPr>
              <a:defRPr/>
            </a:pPr>
            <a:fld id="{9306ADBA-F25F-4F92-90D3-8B93ADBA78C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53432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3CD32372-09B6-461C-B14E-15D545ED7C71}" type="slidenum">
              <a:rPr lang="en-GB" smtClean="0"/>
              <a:pPr eaLnBrk="1" hangingPunct="1"/>
              <a:t>1</a:t>
            </a:fld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4662135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2970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9CE6EC80-0D27-4C51-9A1B-E505C9F2407F}" type="slidenum">
              <a:rPr lang="pt-BR" smtClean="0"/>
              <a:pPr eaLnBrk="1" hangingPunct="1"/>
              <a:t>10</a:t>
            </a:fld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22519109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2970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9CE6EC80-0D27-4C51-9A1B-E505C9F2407F}" type="slidenum">
              <a:rPr lang="pt-BR" smtClean="0"/>
              <a:pPr eaLnBrk="1" hangingPunct="1"/>
              <a:t>11</a:t>
            </a:fld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36330034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2970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9CE6EC80-0D27-4C51-9A1B-E505C9F2407F}" type="slidenum">
              <a:rPr lang="pt-BR" smtClean="0"/>
              <a:pPr eaLnBrk="1" hangingPunct="1"/>
              <a:t>12</a:t>
            </a:fld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26857118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2970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9CE6EC80-0D27-4C51-9A1B-E505C9F2407F}" type="slidenum">
              <a:rPr lang="pt-BR" smtClean="0"/>
              <a:pPr eaLnBrk="1" hangingPunct="1"/>
              <a:t>13</a:t>
            </a:fld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17472720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2970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9CE6EC80-0D27-4C51-9A1B-E505C9F2407F}" type="slidenum">
              <a:rPr lang="pt-BR" smtClean="0"/>
              <a:pPr eaLnBrk="1" hangingPunct="1"/>
              <a:t>15</a:t>
            </a:fld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1927927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2970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9CE6EC80-0D27-4C51-9A1B-E505C9F2407F}" type="slidenum">
              <a:rPr lang="pt-BR" smtClean="0"/>
              <a:pPr eaLnBrk="1" hangingPunct="1"/>
              <a:t>16</a:t>
            </a:fld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6075110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73A01321-1F19-46BB-9B1C-F35955E139BC}" type="slidenum">
              <a:rPr lang="en-GB" smtClean="0"/>
              <a:pPr eaLnBrk="1" hangingPunct="1"/>
              <a:t>2</a:t>
            </a:fld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763222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GB" dirty="0" smtClean="0"/>
              <a:t>В начале </a:t>
            </a:r>
            <a:r>
              <a:rPr lang="en-GB" dirty="0" err="1" smtClean="0"/>
              <a:t>вспышки</a:t>
            </a:r>
            <a:r>
              <a:rPr lang="en-GB" dirty="0" smtClean="0"/>
              <a:t> </a:t>
            </a:r>
            <a:r>
              <a:rPr lang="ru-RU" dirty="0" err="1" smtClean="0"/>
              <a:t>коронавируса</a:t>
            </a:r>
            <a:r>
              <a:rPr lang="ru-RU" dirty="0" smtClean="0"/>
              <a:t> </a:t>
            </a:r>
            <a:r>
              <a:rPr lang="en-GB" dirty="0" smtClean="0"/>
              <a:t>в Китае 16-летний пациент с церебральным параличом погиб, потому что члены его семьи были изолированы и оставили его без поддержки; </a:t>
            </a:r>
            <a:r>
              <a:rPr lang="ru-RU" dirty="0" smtClean="0"/>
              <a:t>неспособность обеспечить</a:t>
            </a:r>
            <a:r>
              <a:rPr lang="en-GB" dirty="0" smtClean="0"/>
              <a:t> </a:t>
            </a:r>
            <a:r>
              <a:rPr lang="en-GB" dirty="0" err="1" smtClean="0"/>
              <a:t>деинституционализаци</a:t>
            </a:r>
            <a:r>
              <a:rPr lang="ru-RU" dirty="0" smtClean="0"/>
              <a:t>ю</a:t>
            </a:r>
            <a:r>
              <a:rPr lang="en-GB" dirty="0" smtClean="0"/>
              <a:t> инвалидов привело к высокому уровню заражения в учреждениях социального попечения в Италии и Испании.</a:t>
            </a:r>
          </a:p>
        </p:txBody>
      </p:sp>
      <p:sp>
        <p:nvSpPr>
          <p:cNvPr id="2970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9CE6EC80-0D27-4C51-9A1B-E505C9F2407F}" type="slidenum">
              <a:rPr lang="pt-BR" smtClean="0"/>
              <a:pPr eaLnBrk="1" hangingPunct="1"/>
              <a:t>3</a:t>
            </a:fld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29693167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2970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9CE6EC80-0D27-4C51-9A1B-E505C9F2407F}" type="slidenum">
              <a:rPr lang="pt-BR" smtClean="0"/>
              <a:pPr eaLnBrk="1" hangingPunct="1"/>
              <a:t>4</a:t>
            </a:fld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14081542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2970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9CE6EC80-0D27-4C51-9A1B-E505C9F2407F}" type="slidenum">
              <a:rPr lang="pt-BR" smtClean="0"/>
              <a:pPr eaLnBrk="1" hangingPunct="1"/>
              <a:t>5</a:t>
            </a:fld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35977962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2970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9CE6EC80-0D27-4C51-9A1B-E505C9F2407F}" type="slidenum">
              <a:rPr lang="pt-BR" smtClean="0"/>
              <a:pPr eaLnBrk="1" hangingPunct="1"/>
              <a:t>6</a:t>
            </a:fld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35545630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2970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9CE6EC80-0D27-4C51-9A1B-E505C9F2407F}" type="slidenum">
              <a:rPr lang="pt-BR" smtClean="0"/>
              <a:pPr eaLnBrk="1" hangingPunct="1"/>
              <a:t>7</a:t>
            </a:fld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32629580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GB" dirty="0" smtClean="0"/>
              <a:t>Протоколы, позволяющие нормировать жизненно необходимую медицинскую помощь в США, штаты Вашингтон и Алабама; письма, направленные пациентам в Великобритании, Уэльсе, в которых говорится, что "ослабленные люди" должны подписать отказ </a:t>
            </a:r>
            <a:r>
              <a:rPr lang="en-GB" dirty="0" err="1" smtClean="0"/>
              <a:t>от</a:t>
            </a:r>
            <a:r>
              <a:rPr lang="en-GB" dirty="0" smtClean="0"/>
              <a:t> </a:t>
            </a:r>
            <a:r>
              <a:rPr lang="ru-RU" dirty="0" smtClean="0"/>
              <a:t>реанимационных мероприятий </a:t>
            </a:r>
            <a:r>
              <a:rPr lang="en-GB" dirty="0" smtClean="0"/>
              <a:t>в пользу </a:t>
            </a:r>
            <a:r>
              <a:rPr lang="en-GB" dirty="0" err="1" smtClean="0"/>
              <a:t>выделения</a:t>
            </a:r>
            <a:r>
              <a:rPr lang="en-GB" dirty="0" smtClean="0"/>
              <a:t> </a:t>
            </a:r>
            <a:r>
              <a:rPr lang="ru-RU" dirty="0" smtClean="0"/>
              <a:t>доступных </a:t>
            </a:r>
            <a:r>
              <a:rPr lang="en-GB" dirty="0" err="1" smtClean="0"/>
              <a:t>ресурсов</a:t>
            </a:r>
            <a:r>
              <a:rPr lang="en-GB" dirty="0" smtClean="0"/>
              <a:t> для "молодых и более здоровых", так как у них больше шансов на выздоровление; протокол в Испании, в котором говорится, что лица, которые "зависят от внешней помощи", не получат жизненно необходимую медицинскую помощь.</a:t>
            </a:r>
          </a:p>
        </p:txBody>
      </p:sp>
      <p:sp>
        <p:nvSpPr>
          <p:cNvPr id="2970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9CE6EC80-0D27-4C51-9A1B-E505C9F2407F}" type="slidenum">
              <a:rPr lang="pt-BR" smtClean="0"/>
              <a:pPr eaLnBrk="1" hangingPunct="1"/>
              <a:t>8</a:t>
            </a:fld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36980691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2970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9CE6EC80-0D27-4C51-9A1B-E505C9F2407F}" type="slidenum">
              <a:rPr lang="pt-BR" smtClean="0"/>
              <a:pPr eaLnBrk="1" hangingPunct="1"/>
              <a:t>9</a:t>
            </a:fld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32243887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9" descr="OHCHR_logo_EN_blu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9300" y="6018213"/>
            <a:ext cx="1825625" cy="6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 6" descr="UN_logo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8725" y="6188075"/>
            <a:ext cx="574675" cy="57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Connecteur droit 11"/>
          <p:cNvCxnSpPr/>
          <p:nvPr userDrawn="1"/>
        </p:nvCxnSpPr>
        <p:spPr>
          <a:xfrm rot="5400000">
            <a:off x="258762" y="328613"/>
            <a:ext cx="658813" cy="1588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Image 8" descr="title_slide_background_3_shine.jp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350" y="0"/>
            <a:ext cx="9155113" cy="686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necteur droit 12"/>
          <p:cNvCxnSpPr/>
          <p:nvPr userDrawn="1"/>
        </p:nvCxnSpPr>
        <p:spPr>
          <a:xfrm rot="5400000">
            <a:off x="-849312" y="1438275"/>
            <a:ext cx="2874962" cy="1588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12" descr="ppt_white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8313" y="5413375"/>
            <a:ext cx="4140200" cy="1150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23900" y="2041240"/>
            <a:ext cx="6590166" cy="1150263"/>
          </a:xfrm>
        </p:spPr>
        <p:txBody>
          <a:bodyPr/>
          <a:lstStyle>
            <a:lvl1pPr>
              <a:defRPr sz="2800" b="1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Cliquez et modifiez le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23900" y="4248607"/>
            <a:ext cx="6590166" cy="978756"/>
          </a:xfrm>
        </p:spPr>
        <p:txBody>
          <a:bodyPr>
            <a:normAutofit/>
          </a:bodyPr>
          <a:lstStyle>
            <a:lvl1pPr marL="0" indent="0" algn="l">
              <a:buNone/>
              <a:defRPr sz="2000" i="1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err="1" smtClean="0"/>
              <a:t>Cliquez</a:t>
            </a:r>
            <a:r>
              <a:rPr lang="en-US" dirty="0" smtClean="0"/>
              <a:t> pour modifier le style des </a:t>
            </a:r>
            <a:r>
              <a:rPr lang="en-US" dirty="0" err="1" smtClean="0"/>
              <a:t>sous-titres</a:t>
            </a:r>
            <a:r>
              <a:rPr lang="en-US" dirty="0" smtClean="0"/>
              <a:t> du masque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30518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err="1" smtClean="0"/>
              <a:t>Cliquez</a:t>
            </a:r>
            <a:r>
              <a:rPr lang="en-US" dirty="0" smtClean="0"/>
              <a:t> et </a:t>
            </a:r>
            <a:r>
              <a:rPr lang="en-US" dirty="0" err="1" smtClean="0"/>
              <a:t>modifiez</a:t>
            </a:r>
            <a:r>
              <a:rPr lang="en-US" dirty="0" smtClean="0"/>
              <a:t> le </a:t>
            </a:r>
            <a:r>
              <a:rPr lang="en-US" dirty="0" err="1" smtClean="0"/>
              <a:t>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40832" y="1498601"/>
            <a:ext cx="7567085" cy="4477698"/>
          </a:xfrm>
        </p:spPr>
        <p:txBody>
          <a:bodyPr/>
          <a:lstStyle/>
          <a:p>
            <a:pPr lvl="0"/>
            <a:r>
              <a:rPr lang="en-US" dirty="0" err="1" smtClean="0"/>
              <a:t>Cliquez</a:t>
            </a:r>
            <a:r>
              <a:rPr lang="en-US" dirty="0" smtClean="0"/>
              <a:t> pour modifier les styles du </a:t>
            </a:r>
            <a:r>
              <a:rPr lang="en-US" dirty="0" err="1" smtClean="0"/>
              <a:t>texte</a:t>
            </a:r>
            <a:r>
              <a:rPr lang="en-US" dirty="0" smtClean="0"/>
              <a:t> du masque</a:t>
            </a:r>
          </a:p>
          <a:p>
            <a:pPr lvl="1"/>
            <a:r>
              <a:rPr lang="en-US" dirty="0" err="1" smtClean="0"/>
              <a:t>Deuxième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2"/>
            <a:r>
              <a:rPr lang="en-US" dirty="0" err="1" smtClean="0"/>
              <a:t>Troisième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3"/>
            <a:r>
              <a:rPr lang="en-US" dirty="0" err="1" smtClean="0"/>
              <a:t>Quatrième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4"/>
            <a:r>
              <a:rPr lang="en-US" dirty="0" err="1" smtClean="0"/>
              <a:t>Cinquième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5B88F9-421D-417F-AF0C-DB1C04FBB866}" type="datetime1">
              <a:rPr lang="fr-FR"/>
              <a:pPr>
                <a:defRPr/>
              </a:pPr>
              <a:t>16/04/2020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0194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76C0"/>
                </a:solidFill>
              </a:defRPr>
            </a:lvl1pPr>
          </a:lstStyle>
          <a:p>
            <a:r>
              <a:rPr lang="en-US" dirty="0" err="1" smtClean="0"/>
              <a:t>Cliquez</a:t>
            </a:r>
            <a:r>
              <a:rPr lang="en-US" dirty="0" smtClean="0"/>
              <a:t> et </a:t>
            </a:r>
            <a:r>
              <a:rPr lang="en-US" dirty="0" err="1" smtClean="0"/>
              <a:t>modifiez</a:t>
            </a:r>
            <a:r>
              <a:rPr lang="en-US" dirty="0" smtClean="0"/>
              <a:t> le </a:t>
            </a:r>
            <a:r>
              <a:rPr lang="en-US" dirty="0" err="1" smtClean="0"/>
              <a:t>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740832" y="1498601"/>
            <a:ext cx="3754968" cy="4477698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err="1" smtClean="0"/>
              <a:t>Cliquez</a:t>
            </a:r>
            <a:r>
              <a:rPr lang="en-US" dirty="0" smtClean="0"/>
              <a:t> pour modifier les styles du </a:t>
            </a:r>
            <a:r>
              <a:rPr lang="en-US" dirty="0" err="1" smtClean="0"/>
              <a:t>texte</a:t>
            </a:r>
            <a:r>
              <a:rPr lang="en-US" dirty="0" smtClean="0"/>
              <a:t> du masque</a:t>
            </a:r>
          </a:p>
          <a:p>
            <a:pPr lvl="1"/>
            <a:r>
              <a:rPr lang="en-US" dirty="0" err="1" smtClean="0"/>
              <a:t>Deuxième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2"/>
            <a:r>
              <a:rPr lang="en-US" dirty="0" err="1" smtClean="0"/>
              <a:t>Troisième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3"/>
            <a:r>
              <a:rPr lang="en-US" dirty="0" err="1" smtClean="0"/>
              <a:t>Quatrième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4"/>
            <a:r>
              <a:rPr lang="en-US" dirty="0" err="1" smtClean="0"/>
              <a:t>Cinquième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498601"/>
            <a:ext cx="3659717" cy="4477698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err="1" smtClean="0"/>
              <a:t>Cliquez</a:t>
            </a:r>
            <a:r>
              <a:rPr lang="en-US" dirty="0" smtClean="0"/>
              <a:t> pour modifier les styles du </a:t>
            </a:r>
            <a:r>
              <a:rPr lang="en-US" dirty="0" err="1" smtClean="0"/>
              <a:t>texte</a:t>
            </a:r>
            <a:r>
              <a:rPr lang="en-US" dirty="0" smtClean="0"/>
              <a:t> du masque</a:t>
            </a:r>
          </a:p>
          <a:p>
            <a:pPr lvl="1"/>
            <a:r>
              <a:rPr lang="en-US" dirty="0" err="1" smtClean="0"/>
              <a:t>Deuxième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2"/>
            <a:r>
              <a:rPr lang="en-US" dirty="0" err="1" smtClean="0"/>
              <a:t>Troisième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3"/>
            <a:r>
              <a:rPr lang="en-US" dirty="0" err="1" smtClean="0"/>
              <a:t>Quatrième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4"/>
            <a:r>
              <a:rPr lang="en-US" dirty="0" err="1" smtClean="0"/>
              <a:t>Cinquième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fr-FR" dirty="0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00728D-2A63-4745-B5C1-D53C66BB6673}" type="datetime1">
              <a:rPr lang="fr-FR"/>
              <a:pPr>
                <a:defRPr/>
              </a:pPr>
              <a:t>16/04/2020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7694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76C0"/>
                </a:solidFill>
              </a:defRPr>
            </a:lvl1pPr>
          </a:lstStyle>
          <a:p>
            <a:r>
              <a:rPr lang="en-US" dirty="0" err="1" smtClean="0"/>
              <a:t>Cliquez</a:t>
            </a:r>
            <a:r>
              <a:rPr lang="en-US" dirty="0" smtClean="0"/>
              <a:t> et </a:t>
            </a:r>
            <a:r>
              <a:rPr lang="en-US" dirty="0" err="1" smtClean="0"/>
              <a:t>modifiez</a:t>
            </a:r>
            <a:r>
              <a:rPr lang="en-US" dirty="0" smtClean="0"/>
              <a:t> le </a:t>
            </a:r>
            <a:r>
              <a:rPr lang="en-US" dirty="0" err="1" smtClean="0"/>
              <a:t>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40832" y="1498600"/>
            <a:ext cx="3756556" cy="676275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err="1" smtClean="0"/>
              <a:t>Cliquez</a:t>
            </a:r>
            <a:r>
              <a:rPr lang="en-US" dirty="0" smtClean="0"/>
              <a:t> pour modifier les styles du </a:t>
            </a:r>
            <a:r>
              <a:rPr lang="en-US" dirty="0" err="1" smtClean="0"/>
              <a:t>texte</a:t>
            </a:r>
            <a:r>
              <a:rPr lang="en-US" dirty="0" smtClean="0"/>
              <a:t>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740832" y="2174875"/>
            <a:ext cx="3756556" cy="3801423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err="1" smtClean="0"/>
              <a:t>Cliquez</a:t>
            </a:r>
            <a:r>
              <a:rPr lang="en-US" dirty="0" smtClean="0"/>
              <a:t> pour modifier les styles du </a:t>
            </a:r>
            <a:r>
              <a:rPr lang="en-US" dirty="0" err="1" smtClean="0"/>
              <a:t>texte</a:t>
            </a:r>
            <a:r>
              <a:rPr lang="en-US" dirty="0" smtClean="0"/>
              <a:t> du masque</a:t>
            </a:r>
          </a:p>
          <a:p>
            <a:pPr lvl="1"/>
            <a:r>
              <a:rPr lang="en-US" dirty="0" err="1" smtClean="0"/>
              <a:t>Deuxième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2"/>
            <a:r>
              <a:rPr lang="en-US" dirty="0" err="1" smtClean="0"/>
              <a:t>Troisième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3"/>
            <a:r>
              <a:rPr lang="en-US" dirty="0" err="1" smtClean="0"/>
              <a:t>Quatrième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4"/>
            <a:r>
              <a:rPr lang="en-US" dirty="0" err="1" smtClean="0"/>
              <a:t>Cinquième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498600"/>
            <a:ext cx="3662892" cy="676275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err="1" smtClean="0"/>
              <a:t>Cliquez</a:t>
            </a:r>
            <a:r>
              <a:rPr lang="en-US" dirty="0" smtClean="0"/>
              <a:t> pour modifier les styles du </a:t>
            </a:r>
            <a:r>
              <a:rPr lang="en-US" dirty="0" err="1" smtClean="0"/>
              <a:t>texte</a:t>
            </a:r>
            <a:r>
              <a:rPr lang="en-US" dirty="0" smtClean="0"/>
              <a:t>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3662892" cy="3801423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err="1" smtClean="0"/>
              <a:t>Cliquez</a:t>
            </a:r>
            <a:r>
              <a:rPr lang="en-US" dirty="0" smtClean="0"/>
              <a:t> pour modifier les styles du </a:t>
            </a:r>
            <a:r>
              <a:rPr lang="en-US" dirty="0" err="1" smtClean="0"/>
              <a:t>texte</a:t>
            </a:r>
            <a:r>
              <a:rPr lang="en-US" dirty="0" smtClean="0"/>
              <a:t> du masque</a:t>
            </a:r>
          </a:p>
          <a:p>
            <a:pPr lvl="1"/>
            <a:r>
              <a:rPr lang="en-US" dirty="0" err="1" smtClean="0"/>
              <a:t>Deuxième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2"/>
            <a:r>
              <a:rPr lang="en-US" dirty="0" err="1" smtClean="0"/>
              <a:t>Troisième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3"/>
            <a:r>
              <a:rPr lang="en-US" dirty="0" err="1" smtClean="0"/>
              <a:t>Quatrième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4"/>
            <a:r>
              <a:rPr lang="en-US" dirty="0" err="1" smtClean="0"/>
              <a:t>Cinquième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fr-FR" dirty="0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351C84-C036-45B5-B6E5-1FC7CA6CC47C}" type="datetime1">
              <a:rPr lang="fr-FR"/>
              <a:pPr>
                <a:defRPr/>
              </a:pPr>
              <a:t>16/04/2020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8600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76C0"/>
                </a:solidFill>
              </a:defRPr>
            </a:lvl1pPr>
          </a:lstStyle>
          <a:p>
            <a:r>
              <a:rPr lang="en-US" dirty="0" err="1" smtClean="0"/>
              <a:t>Cliquez</a:t>
            </a:r>
            <a:r>
              <a:rPr lang="en-US" dirty="0" smtClean="0"/>
              <a:t> et </a:t>
            </a:r>
            <a:r>
              <a:rPr lang="en-US" dirty="0" err="1" smtClean="0"/>
              <a:t>modifiez</a:t>
            </a:r>
            <a:r>
              <a:rPr lang="en-US" dirty="0" smtClean="0"/>
              <a:t> le </a:t>
            </a:r>
            <a:r>
              <a:rPr lang="en-US" dirty="0" err="1" smtClean="0"/>
              <a:t>titre</a:t>
            </a:r>
            <a:endParaRPr lang="fr-FR" dirty="0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AA5CAA-E470-491F-B993-BAD38F75D870}" type="datetime1">
              <a:rPr lang="fr-FR"/>
              <a:pPr>
                <a:defRPr/>
              </a:pPr>
              <a:t>16/04/2020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8869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5227DD-0911-4A6D-B0F2-E1AA5145BB61}" type="datetime1">
              <a:rPr lang="fr-FR"/>
              <a:pPr>
                <a:defRPr/>
              </a:pPr>
              <a:t>16/04/2020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534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11"/>
          <p:cNvCxnSpPr/>
          <p:nvPr userDrawn="1"/>
        </p:nvCxnSpPr>
        <p:spPr>
          <a:xfrm rot="5400000">
            <a:off x="258762" y="328613"/>
            <a:ext cx="658813" cy="1588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9" descr="ppt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6188" y="6038850"/>
            <a:ext cx="25527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14397" y="273050"/>
            <a:ext cx="2751116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dirty="0" err="1" smtClean="0"/>
              <a:t>Cliquez</a:t>
            </a:r>
            <a:r>
              <a:rPr lang="en-US" dirty="0" smtClean="0"/>
              <a:t> et </a:t>
            </a:r>
            <a:r>
              <a:rPr lang="en-US" dirty="0" err="1" smtClean="0"/>
              <a:t>modifiez</a:t>
            </a:r>
            <a:r>
              <a:rPr lang="en-US" dirty="0" smtClean="0"/>
              <a:t> le </a:t>
            </a:r>
            <a:r>
              <a:rPr lang="en-US" dirty="0" err="1" smtClean="0"/>
              <a:t>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1"/>
            <a:ext cx="4759583" cy="5703248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err="1" smtClean="0"/>
              <a:t>Cliquez</a:t>
            </a:r>
            <a:r>
              <a:rPr lang="en-US" dirty="0" smtClean="0"/>
              <a:t> pour modifier les styles du </a:t>
            </a:r>
            <a:r>
              <a:rPr lang="en-US" dirty="0" err="1" smtClean="0"/>
              <a:t>texte</a:t>
            </a:r>
            <a:r>
              <a:rPr lang="en-US" dirty="0" smtClean="0"/>
              <a:t> du masque</a:t>
            </a:r>
          </a:p>
          <a:p>
            <a:pPr lvl="1"/>
            <a:r>
              <a:rPr lang="en-US" dirty="0" err="1" smtClean="0"/>
              <a:t>Deuxième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2"/>
            <a:r>
              <a:rPr lang="en-US" dirty="0" err="1" smtClean="0"/>
              <a:t>Troisième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3"/>
            <a:r>
              <a:rPr lang="en-US" dirty="0" err="1" smtClean="0"/>
              <a:t>Quatrième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4"/>
            <a:r>
              <a:rPr lang="en-US" dirty="0" err="1" smtClean="0"/>
              <a:t>Cinquième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714397" y="1435101"/>
            <a:ext cx="2751116" cy="457095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Cliquez pour modifier les styles du texte du masque</a:t>
            </a:r>
          </a:p>
        </p:txBody>
      </p:sp>
      <p:sp>
        <p:nvSpPr>
          <p:cNvPr id="7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714375" y="6356350"/>
            <a:ext cx="27511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FCBF01-289E-4827-A717-08744187A963}" type="datetime1">
              <a:rPr lang="fr-FR"/>
              <a:pPr>
                <a:defRPr/>
              </a:pPr>
              <a:t>16/04/2020</a:t>
            </a:fld>
            <a:endParaRPr lang="fr-FR"/>
          </a:p>
        </p:txBody>
      </p:sp>
      <p:sp>
        <p:nvSpPr>
          <p:cNvPr id="8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575050" y="6356350"/>
            <a:ext cx="3659188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2762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11"/>
          <p:cNvCxnSpPr/>
          <p:nvPr userDrawn="1"/>
        </p:nvCxnSpPr>
        <p:spPr>
          <a:xfrm rot="5400000">
            <a:off x="258762" y="328613"/>
            <a:ext cx="658813" cy="1588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9" descr="ppt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6188" y="6038850"/>
            <a:ext cx="25527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37073" y="4808256"/>
            <a:ext cx="7563541" cy="423001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dirty="0" err="1" smtClean="0"/>
              <a:t>Cliquez</a:t>
            </a:r>
            <a:r>
              <a:rPr lang="en-US" dirty="0" smtClean="0"/>
              <a:t> et </a:t>
            </a:r>
            <a:r>
              <a:rPr lang="en-US" dirty="0" err="1" smtClean="0"/>
              <a:t>modifiez</a:t>
            </a:r>
            <a:r>
              <a:rPr lang="en-US" dirty="0" smtClean="0"/>
              <a:t> le </a:t>
            </a:r>
            <a:r>
              <a:rPr lang="en-US" dirty="0" err="1" smtClean="0"/>
              <a:t>titre</a:t>
            </a:r>
            <a:endParaRPr lang="fr-FR" dirty="0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850473" y="612775"/>
            <a:ext cx="7450141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737073" y="5231258"/>
            <a:ext cx="7563541" cy="60896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err="1" smtClean="0"/>
              <a:t>Cliquez</a:t>
            </a:r>
            <a:r>
              <a:rPr lang="en-US" dirty="0" smtClean="0"/>
              <a:t> pour modifier les styles du </a:t>
            </a:r>
            <a:r>
              <a:rPr lang="en-US" dirty="0" err="1" smtClean="0"/>
              <a:t>texte</a:t>
            </a:r>
            <a:r>
              <a:rPr lang="en-US" dirty="0" smtClean="0"/>
              <a:t> du masque</a:t>
            </a:r>
          </a:p>
        </p:txBody>
      </p:sp>
      <p:sp>
        <p:nvSpPr>
          <p:cNvPr id="7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850900" y="6356350"/>
            <a:ext cx="17399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6D1194-84C7-47D2-96AB-859ED2D8BAD7}" type="datetime1">
              <a:rPr lang="fr-FR"/>
              <a:pPr>
                <a:defRPr/>
              </a:pPr>
              <a:t>16/04/2020</a:t>
            </a:fld>
            <a:endParaRPr lang="fr-FR"/>
          </a:p>
        </p:txBody>
      </p:sp>
      <p:sp>
        <p:nvSpPr>
          <p:cNvPr id="8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9817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741363" y="274638"/>
            <a:ext cx="7566025" cy="1090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GB" smtClean="0"/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741363" y="1498600"/>
            <a:ext cx="7566025" cy="4421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  <a:endParaRPr lang="fr-FR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741363" y="6356350"/>
            <a:ext cx="1849437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474747"/>
                </a:solidFill>
                <a:ea typeface="ＭＳ Ｐゴシック" pitchFamily="-108" charset="-128"/>
                <a:cs typeface="Arial" charset="0"/>
              </a:defRPr>
            </a:lvl1pPr>
          </a:lstStyle>
          <a:p>
            <a:pPr>
              <a:defRPr/>
            </a:pPr>
            <a:fld id="{13E72F75-9C2A-4A3D-ACF9-E6182814A25B}" type="datetime1">
              <a:rPr lang="fr-FR"/>
              <a:pPr>
                <a:defRPr/>
              </a:pPr>
              <a:t>16/04/2020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824163" y="6356350"/>
            <a:ext cx="3263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lumMod val="90000"/>
                    <a:lumOff val="10000"/>
                  </a:schemeClr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endParaRPr lang="fr-FR"/>
          </a:p>
        </p:txBody>
      </p:sp>
      <p:cxnSp>
        <p:nvCxnSpPr>
          <p:cNvPr id="12" name="Connecteur droit 11"/>
          <p:cNvCxnSpPr/>
          <p:nvPr userDrawn="1"/>
        </p:nvCxnSpPr>
        <p:spPr>
          <a:xfrm rot="5400000">
            <a:off x="258762" y="328613"/>
            <a:ext cx="658813" cy="1588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31" name="Picture 9" descr="ppt"/>
          <p:cNvPicPr>
            <a:picLocks noChangeAspect="1" noChangeArrowheads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6188" y="6038850"/>
            <a:ext cx="25527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96" r:id="rId1"/>
    <p:sldLayoutId id="2147483991" r:id="rId2"/>
    <p:sldLayoutId id="2147483992" r:id="rId3"/>
    <p:sldLayoutId id="2147483993" r:id="rId4"/>
    <p:sldLayoutId id="2147483994" r:id="rId5"/>
    <p:sldLayoutId id="2147483995" r:id="rId6"/>
    <p:sldLayoutId id="2147483997" r:id="rId7"/>
    <p:sldLayoutId id="2147483998" r:id="rId8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600" b="1" kern="1200">
          <a:solidFill>
            <a:schemeClr val="tx2"/>
          </a:solidFill>
          <a:latin typeface="Arial"/>
          <a:ea typeface="ＭＳ Ｐゴシック" pitchFamily="-108" charset="-128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pitchFamily="-108" charset="0"/>
          <a:ea typeface="ＭＳ Ｐゴシック" pitchFamily="-108" charset="-128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pitchFamily="-108" charset="0"/>
          <a:ea typeface="ＭＳ Ｐゴシック" pitchFamily="-108" charset="-128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pitchFamily="-108" charset="0"/>
          <a:ea typeface="ＭＳ Ｐゴシック" pitchFamily="-108" charset="-128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pitchFamily="-108" charset="0"/>
          <a:ea typeface="ＭＳ Ｐゴシック" pitchFamily="-108" charset="-128"/>
          <a:cs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itchFamily="-108" charset="0"/>
          <a:ea typeface="ＭＳ Ｐゴシック" pitchFamily="-108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itchFamily="-108" charset="0"/>
          <a:ea typeface="ＭＳ Ｐゴシック" pitchFamily="-108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itchFamily="-108" charset="0"/>
          <a:ea typeface="ＭＳ Ｐゴシック" pitchFamily="-108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itchFamily="-108" charset="0"/>
          <a:ea typeface="ＭＳ Ｐゴシック" pitchFamily="-108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600" kern="1200">
          <a:solidFill>
            <a:schemeClr val="tx1"/>
          </a:solidFill>
          <a:latin typeface="Arial"/>
          <a:ea typeface="ＭＳ Ｐゴシック" pitchFamily="-108" charset="-128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400" kern="1200">
          <a:solidFill>
            <a:schemeClr val="tx1"/>
          </a:solidFill>
          <a:latin typeface="Arial"/>
          <a:ea typeface="ＭＳ Ｐゴシック" pitchFamily="-108" charset="-128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200" kern="1200">
          <a:solidFill>
            <a:schemeClr val="tx1"/>
          </a:solidFill>
          <a:latin typeface="Arial"/>
          <a:ea typeface="ＭＳ Ｐゴシック" pitchFamily="-108" charset="-128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000" kern="1200">
          <a:solidFill>
            <a:schemeClr val="tx1"/>
          </a:solidFill>
          <a:latin typeface="Arial"/>
          <a:ea typeface="ＭＳ Ｐゴシック" pitchFamily="-108" charset="-128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000" kern="1200">
          <a:solidFill>
            <a:schemeClr val="tx1"/>
          </a:solidFill>
          <a:latin typeface="Arial"/>
          <a:ea typeface="ＭＳ Ｐゴシック" pitchFamily="-108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ternationaldisabilityalliance.org/content/covid-19-and-disability-movement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ous-titre 9"/>
          <p:cNvSpPr>
            <a:spLocks noGrp="1"/>
          </p:cNvSpPr>
          <p:nvPr>
            <p:ph type="subTitle" idx="1"/>
          </p:nvPr>
        </p:nvSpPr>
        <p:spPr>
          <a:xfrm>
            <a:off x="723900" y="4248150"/>
            <a:ext cx="6589713" cy="979488"/>
          </a:xfrm>
        </p:spPr>
        <p:txBody>
          <a:bodyPr/>
          <a:lstStyle/>
          <a:p>
            <a:endParaRPr lang="en-US" sz="3200" dirty="0" smtClean="0">
              <a:solidFill>
                <a:schemeClr val="bg1"/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5123" name="Titre 10"/>
          <p:cNvSpPr>
            <a:spLocks noGrp="1"/>
          </p:cNvSpPr>
          <p:nvPr>
            <p:ph type="ctrTitle"/>
          </p:nvPr>
        </p:nvSpPr>
        <p:spPr>
          <a:xfrm>
            <a:off x="723900" y="1930400"/>
            <a:ext cx="7348538" cy="1149350"/>
          </a:xfrm>
        </p:spPr>
        <p:txBody>
          <a:bodyPr/>
          <a:lstStyle/>
          <a:p>
            <a:r>
              <a:rPr lang="ru-RU" sz="3400" dirty="0" smtClean="0">
                <a:latin typeface="Arial" charset="0"/>
                <a:ea typeface="ＭＳ Ｐゴシック" pitchFamily="34" charset="-128"/>
                <a:cs typeface="Arial" charset="0"/>
              </a:rPr>
              <a:t>Соблюдение прав инвалидов в контексте экстренного </a:t>
            </a:r>
            <a:r>
              <a:rPr lang="es-AR" sz="3400" dirty="0" err="1" smtClean="0">
                <a:latin typeface="Arial" charset="0"/>
                <a:ea typeface="ＭＳ Ｐゴシック" pitchFamily="34" charset="-128"/>
                <a:cs typeface="Arial" charset="0"/>
              </a:rPr>
              <a:t>реагировани</a:t>
            </a:r>
            <a:r>
              <a:rPr lang="ru-RU" sz="3400" dirty="0" smtClean="0">
                <a:latin typeface="Arial" charset="0"/>
                <a:ea typeface="ＭＳ Ｐゴシック" pitchFamily="34" charset="-128"/>
                <a:cs typeface="Arial" charset="0"/>
              </a:rPr>
              <a:t>я</a:t>
            </a:r>
            <a:r>
              <a:rPr lang="es-AR" sz="3400" dirty="0" smtClean="0">
                <a:latin typeface="Arial" charset="0"/>
                <a:ea typeface="ＭＳ Ｐゴシック" pitchFamily="34" charset="-128"/>
                <a:cs typeface="Arial" charset="0"/>
              </a:rPr>
              <a:t> на пандемию коронавируса</a:t>
            </a:r>
            <a:r>
              <a:rPr lang="en-US" sz="3400" dirty="0" smtClean="0">
                <a:latin typeface="Arial" charset="0"/>
                <a:ea typeface="ＭＳ Ｐゴシック" pitchFamily="34" charset="-128"/>
                <a:cs typeface="Arial" charset="0"/>
              </a:rPr>
              <a:t/>
            </a:r>
            <a:br>
              <a:rPr lang="en-US" sz="3400" dirty="0" smtClean="0">
                <a:latin typeface="Arial" charset="0"/>
                <a:ea typeface="ＭＳ Ｐゴシック" pitchFamily="34" charset="-128"/>
                <a:cs typeface="Arial" charset="0"/>
              </a:rPr>
            </a:br>
            <a:endParaRPr lang="en-GB" sz="3400" dirty="0" smtClean="0">
              <a:latin typeface="Arial" charset="0"/>
              <a:ea typeface="ＭＳ Ｐゴシック" pitchFamily="34" charset="-128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ítulo 1"/>
          <p:cNvSpPr>
            <a:spLocks noGrp="1"/>
          </p:cNvSpPr>
          <p:nvPr>
            <p:ph type="title"/>
          </p:nvPr>
        </p:nvSpPr>
        <p:spPr>
          <a:xfrm>
            <a:off x="304800" y="222387"/>
            <a:ext cx="8447088" cy="698500"/>
          </a:xfrm>
        </p:spPr>
        <p:txBody>
          <a:bodyPr/>
          <a:lstStyle/>
          <a:p>
            <a:pPr algn="ctr"/>
            <a:r>
              <a:rPr lang="en-US" sz="2400" dirty="0" smtClean="0"/>
              <a:t>Инвалиды, проживающие в специализированных учреждениях</a:t>
            </a:r>
            <a:endParaRPr lang="pt-BR" dirty="0" smtClean="0"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04800" y="923248"/>
            <a:ext cx="8449261" cy="540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500" dirty="0" smtClean="0"/>
              <a:t>Задокументированы несоразмерные последствия эпидемии COVID-19 для психиатрических учреждений, учреждений социального </a:t>
            </a:r>
            <a:r>
              <a:rPr lang="en-US" sz="1500" dirty="0" err="1" smtClean="0"/>
              <a:t>попечения</a:t>
            </a:r>
            <a:r>
              <a:rPr lang="en-US" sz="1500" dirty="0" smtClean="0"/>
              <a:t> (</a:t>
            </a:r>
            <a:r>
              <a:rPr lang="en-US" sz="1500" dirty="0" err="1" smtClean="0"/>
              <a:t>приюты</a:t>
            </a:r>
            <a:r>
              <a:rPr lang="en-US" sz="1500" dirty="0" smtClean="0"/>
              <a:t>, </a:t>
            </a:r>
            <a:r>
              <a:rPr lang="ru-RU" sz="1500" dirty="0" smtClean="0"/>
              <a:t>центры дневного ухода</a:t>
            </a:r>
            <a:r>
              <a:rPr lang="en-US" sz="1500" dirty="0" smtClean="0"/>
              <a:t>, центры реабилитации) и учреждений для пожилых людей. Инвалиды, проживающие в специализированных учреждениях, сталкиваются с повышенным риском заражения и смерти от COVID-19, что осложняется повышенным риском подвергнуться нарушениям прав человека, таким как пренебрежительное отношение, ограничения, изоляция и </a:t>
            </a:r>
            <a:r>
              <a:rPr lang="en-US" sz="1500" dirty="0" err="1" smtClean="0"/>
              <a:t>оставление</a:t>
            </a:r>
            <a:r>
              <a:rPr lang="en-US" sz="1500" dirty="0" smtClean="0"/>
              <a:t> </a:t>
            </a:r>
            <a:r>
              <a:rPr lang="en-US" sz="1500" dirty="0" err="1" smtClean="0"/>
              <a:t>сотрудниками</a:t>
            </a:r>
            <a:r>
              <a:rPr lang="ru-RU" sz="1500" dirty="0" smtClean="0"/>
              <a:t> учреждений</a:t>
            </a:r>
            <a:r>
              <a:rPr lang="en-US" sz="1500" dirty="0" smtClean="0"/>
              <a:t>. В ответ на эти проблемы необходимо:</a:t>
            </a:r>
          </a:p>
          <a:p>
            <a:pPr algn="just"/>
            <a:endParaRPr lang="en-US" sz="1500" dirty="0" smtClean="0"/>
          </a:p>
          <a:p>
            <a:pPr marL="342900" indent="-342900" algn="just">
              <a:buAutoNum type="arabicPeriod"/>
            </a:pPr>
            <a:r>
              <a:rPr lang="en-US" sz="1500" b="1" dirty="0" smtClean="0"/>
              <a:t>Выписать инвалидов из специализированных учреждений </a:t>
            </a:r>
            <a:r>
              <a:rPr lang="en-US" sz="1500" dirty="0" smtClean="0"/>
              <a:t>и своевременно обеспечить им оказание помощи на </a:t>
            </a:r>
            <a:r>
              <a:rPr lang="en-US" sz="1500" dirty="0" err="1" smtClean="0"/>
              <a:t>базе</a:t>
            </a:r>
            <a:r>
              <a:rPr lang="en-US" sz="1500" dirty="0" smtClean="0"/>
              <a:t> </a:t>
            </a:r>
            <a:r>
              <a:rPr lang="ru-RU" sz="1500" dirty="0" smtClean="0"/>
              <a:t>местного </a:t>
            </a:r>
            <a:r>
              <a:rPr lang="en-US" sz="1500" dirty="0" err="1" smtClean="0"/>
              <a:t>сообщества</a:t>
            </a:r>
            <a:r>
              <a:rPr lang="en-US" sz="1500" dirty="0" smtClean="0"/>
              <a:t> со стороны семьи и/или неформальных сетей, а также финансирование поддержки государственными или частными организациями, предоставляющими услуги.</a:t>
            </a:r>
          </a:p>
          <a:p>
            <a:pPr marL="342900" indent="-342900" algn="just">
              <a:buAutoNum type="arabicPeriod"/>
            </a:pPr>
            <a:r>
              <a:rPr lang="en-US" sz="1500" b="1" dirty="0" smtClean="0"/>
              <a:t>Ввести меры предупреждения </a:t>
            </a:r>
            <a:r>
              <a:rPr lang="en-US" sz="1500" dirty="0" smtClean="0"/>
              <a:t>в учреждениях для уменьшения риска </a:t>
            </a:r>
            <a:r>
              <a:rPr lang="en-US" sz="1500" dirty="0" err="1" smtClean="0"/>
              <a:t>заражения</a:t>
            </a:r>
            <a:r>
              <a:rPr lang="en-US" sz="1500" dirty="0" smtClean="0"/>
              <a:t> </a:t>
            </a:r>
            <a:r>
              <a:rPr lang="en-US" sz="1500" dirty="0" err="1" smtClean="0"/>
              <a:t>посредством</a:t>
            </a:r>
            <a:r>
              <a:rPr lang="ru-RU" sz="1500" dirty="0" smtClean="0"/>
              <a:t> решения проблемы переполненности</a:t>
            </a:r>
            <a:r>
              <a:rPr lang="en-US" sz="1500" dirty="0" smtClean="0"/>
              <a:t>, </a:t>
            </a:r>
            <a:r>
              <a:rPr lang="ru-RU" sz="1500" dirty="0" smtClean="0"/>
              <a:t>принятия </a:t>
            </a:r>
            <a:r>
              <a:rPr lang="en-US" sz="1500" dirty="0" err="1" smtClean="0"/>
              <a:t>мер</a:t>
            </a:r>
            <a:r>
              <a:rPr lang="en-US" sz="1500" dirty="0" smtClean="0"/>
              <a:t> изоляции и физического дистанцирования резидентов, путем изменения часов посещения, а также обязательного использования средств защиты, улучшения санитарно-гигиенических условий и т.д.</a:t>
            </a:r>
          </a:p>
          <a:p>
            <a:pPr marL="342900" indent="-342900" algn="just">
              <a:buAutoNum type="arabicPeriod"/>
            </a:pPr>
            <a:r>
              <a:rPr lang="en-US" sz="1500" b="1" dirty="0" smtClean="0"/>
              <a:t>Временно увеличить доступные учреждениям ресурсы</a:t>
            </a:r>
            <a:r>
              <a:rPr lang="en-US" sz="1500" dirty="0" smtClean="0"/>
              <a:t>, включая трудовые и финансовые ресурсы для осуществления мер предупреждения.</a:t>
            </a:r>
          </a:p>
          <a:p>
            <a:pPr marL="342900" indent="-342900" algn="just">
              <a:buFontTx/>
              <a:buAutoNum type="arabicPeriod"/>
            </a:pPr>
            <a:r>
              <a:rPr lang="en-US" sz="1500" dirty="0" smtClean="0"/>
              <a:t>Обеспечить, чтобы во время периода чрезвычайной ситуации </a:t>
            </a:r>
            <a:r>
              <a:rPr lang="en-US" sz="1500" b="1" dirty="0" smtClean="0"/>
              <a:t>не прекращалось соблюдение прав, не допускающих отступлений</a:t>
            </a:r>
            <a:r>
              <a:rPr lang="en-US" sz="1500" dirty="0" smtClean="0"/>
              <a:t>, например, защита от насилия, недискриминация, право на свободное информированное согласие (например, посредством применения принудительного лечения и ограничений).</a:t>
            </a: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946294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ítulo 1"/>
          <p:cNvSpPr>
            <a:spLocks noGrp="1"/>
          </p:cNvSpPr>
          <p:nvPr>
            <p:ph type="title"/>
          </p:nvPr>
        </p:nvSpPr>
        <p:spPr>
          <a:xfrm>
            <a:off x="304800" y="144009"/>
            <a:ext cx="8447088" cy="698500"/>
          </a:xfrm>
        </p:spPr>
        <p:txBody>
          <a:bodyPr/>
          <a:lstStyle/>
          <a:p>
            <a:pPr algn="ctr"/>
            <a:r>
              <a:rPr lang="en-US" sz="2400" dirty="0" smtClean="0"/>
              <a:t>Заключенные-инвалиды</a:t>
            </a:r>
            <a:endParaRPr lang="pt-BR" dirty="0" smtClean="0"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04800" y="887264"/>
            <a:ext cx="8449261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dirty="0" smtClean="0"/>
              <a:t>Среди заключенных находится несоразмерно высокое число инвалидов, в </a:t>
            </a:r>
            <a:r>
              <a:rPr lang="en-US" sz="1600" dirty="0" err="1" smtClean="0"/>
              <a:t>частности</a:t>
            </a:r>
            <a:r>
              <a:rPr lang="ru-RU" sz="1600" dirty="0"/>
              <a:t>,</a:t>
            </a:r>
            <a:r>
              <a:rPr lang="en-US" sz="1600" dirty="0" smtClean="0"/>
              <a:t> </a:t>
            </a:r>
            <a:r>
              <a:rPr lang="en-US" sz="1600" dirty="0" err="1" smtClean="0"/>
              <a:t>люд</a:t>
            </a:r>
            <a:r>
              <a:rPr lang="ru-RU" sz="1600" dirty="0" smtClean="0"/>
              <a:t>и</a:t>
            </a:r>
            <a:r>
              <a:rPr lang="en-US" sz="1600" dirty="0" smtClean="0"/>
              <a:t> с психосоциальными отклонениями и с </a:t>
            </a:r>
            <a:r>
              <a:rPr lang="en-US" sz="1600" dirty="0" err="1" smtClean="0"/>
              <a:t>умственными</a:t>
            </a:r>
            <a:r>
              <a:rPr lang="en-US" sz="1600" dirty="0" smtClean="0"/>
              <a:t> </a:t>
            </a:r>
            <a:r>
              <a:rPr lang="en-US" sz="1600" dirty="0" err="1" smtClean="0"/>
              <a:t>расстройствами</a:t>
            </a:r>
            <a:r>
              <a:rPr lang="ru-RU" sz="1600" dirty="0" smtClean="0"/>
              <a:t>. Среди них</a:t>
            </a:r>
            <a:r>
              <a:rPr lang="en-US" sz="1600" dirty="0" smtClean="0"/>
              <a:t> </a:t>
            </a:r>
            <a:r>
              <a:rPr lang="en-US" sz="1600" dirty="0" err="1" smtClean="0"/>
              <a:t>также</a:t>
            </a:r>
            <a:r>
              <a:rPr lang="en-US" sz="1600" dirty="0" smtClean="0"/>
              <a:t> </a:t>
            </a:r>
            <a:r>
              <a:rPr lang="en-US" sz="1600" dirty="0" err="1" smtClean="0"/>
              <a:t>распространены</a:t>
            </a:r>
            <a:r>
              <a:rPr lang="en-US" sz="1600" dirty="0" smtClean="0"/>
              <a:t> проблемы со здоровьем, в </a:t>
            </a:r>
            <a:r>
              <a:rPr lang="ru-RU" sz="1600" dirty="0" smtClean="0"/>
              <a:t>том числе</a:t>
            </a:r>
            <a:r>
              <a:rPr lang="en-US" sz="1600" dirty="0" smtClean="0"/>
              <a:t> заболевания дыхательной системы. Они подвержены высокому риску заражения ввиду высокой вероятности распространения инфекции в условиях антисанитарии, где невозможно осуществлять физическое дистанцирование. </a:t>
            </a:r>
            <a:r>
              <a:rPr lang="ru-RU" sz="1600" dirty="0" smtClean="0"/>
              <a:t>М</a:t>
            </a:r>
            <a:r>
              <a:rPr lang="en-US" sz="1600" dirty="0" err="1" smtClean="0"/>
              <a:t>ногие</a:t>
            </a:r>
            <a:r>
              <a:rPr lang="en-US" sz="1600" dirty="0" smtClean="0"/>
              <a:t> заключенные-инвалиды зависят от неформальной помощи других заключенных в том, чтобы есть, перемещаться и мыться, а медицинские услуги в тюрьмах обычно являются ненадлежащими или вообще отсутствуют. </a:t>
            </a:r>
          </a:p>
          <a:p>
            <a:pPr algn="just"/>
            <a:endParaRPr lang="en-US" sz="1600" dirty="0" smtClean="0"/>
          </a:p>
          <a:p>
            <a:pPr algn="just"/>
            <a:r>
              <a:rPr lang="en-US" sz="1600" dirty="0" smtClean="0"/>
              <a:t>Необходимо:</a:t>
            </a:r>
          </a:p>
          <a:p>
            <a:pPr marL="342900" indent="-342900" algn="just">
              <a:buAutoNum type="arabicPeriod"/>
            </a:pPr>
            <a:r>
              <a:rPr lang="en-US" sz="1600" b="1" dirty="0" smtClean="0"/>
              <a:t>Снизить число заключенных, освободив тех, кто входит в группы риска, включая инвалидов, </a:t>
            </a:r>
            <a:r>
              <a:rPr lang="ru-RU" sz="1600" b="1" dirty="0" smtClean="0"/>
              <a:t>посредством </a:t>
            </a:r>
            <a:r>
              <a:rPr lang="en-US" sz="1600" b="1" dirty="0" err="1" smtClean="0"/>
              <a:t>досрочно</a:t>
            </a:r>
            <a:r>
              <a:rPr lang="ru-RU" sz="1600" b="1" dirty="0" err="1" smtClean="0"/>
              <a:t>го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освобождени</a:t>
            </a:r>
            <a:r>
              <a:rPr lang="ru-RU" sz="1600" b="1" dirty="0" smtClean="0"/>
              <a:t>я</a:t>
            </a:r>
            <a:r>
              <a:rPr lang="en-US" sz="1600" b="1" dirty="0" smtClean="0"/>
              <a:t> и </a:t>
            </a:r>
            <a:r>
              <a:rPr lang="ru-RU" sz="1600" b="1" dirty="0" smtClean="0"/>
              <a:t>испытательного срока</a:t>
            </a:r>
            <a:r>
              <a:rPr lang="en-US" sz="1600" b="1" dirty="0" smtClean="0"/>
              <a:t>, </a:t>
            </a:r>
            <a:r>
              <a:rPr lang="ru-RU" sz="1600" b="1" dirty="0" smtClean="0"/>
              <a:t>сокращения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или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смягчени</a:t>
            </a:r>
            <a:r>
              <a:rPr lang="ru-RU" sz="1600" b="1" dirty="0" smtClean="0"/>
              <a:t>я</a:t>
            </a:r>
            <a:r>
              <a:rPr lang="en-US" sz="1600" b="1" dirty="0" smtClean="0"/>
              <a:t> </a:t>
            </a:r>
            <a:r>
              <a:rPr lang="ru-RU" sz="1600" b="1" dirty="0" smtClean="0"/>
              <a:t>наказания</a:t>
            </a:r>
            <a:r>
              <a:rPr lang="en-US" sz="1600" b="1" dirty="0" smtClean="0"/>
              <a:t>, </a:t>
            </a:r>
            <a:r>
              <a:rPr lang="en-US" sz="1600" dirty="0" smtClean="0"/>
              <a:t>а также своевременно обеспечить поддержку на </a:t>
            </a:r>
            <a:r>
              <a:rPr lang="en-US" sz="1600" dirty="0" err="1" smtClean="0"/>
              <a:t>базе</a:t>
            </a:r>
            <a:r>
              <a:rPr lang="en-US" sz="1600" dirty="0" smtClean="0"/>
              <a:t> </a:t>
            </a:r>
            <a:r>
              <a:rPr lang="ru-RU" sz="1600" dirty="0" smtClean="0"/>
              <a:t>местного </a:t>
            </a:r>
            <a:r>
              <a:rPr lang="en-US" sz="1600" dirty="0" err="1" smtClean="0"/>
              <a:t>сообщества</a:t>
            </a:r>
            <a:r>
              <a:rPr lang="en-US" sz="1600" dirty="0" smtClean="0"/>
              <a:t> со стороны семьи или неформальных сетей и финансирование поддержки государственными или частными организациями, предоставляющими услуги.</a:t>
            </a:r>
          </a:p>
          <a:p>
            <a:pPr marL="342900" indent="-342900" algn="just">
              <a:buAutoNum type="arabicPeriod"/>
            </a:pPr>
            <a:r>
              <a:rPr lang="en-US" sz="1600" b="1" dirty="0" smtClean="0"/>
              <a:t>Ввести меры предупреждения </a:t>
            </a:r>
            <a:r>
              <a:rPr lang="en-US" sz="1600" dirty="0" smtClean="0"/>
              <a:t>в тюрьмах для уменьшения риска заражения посредством выявления заключенных-инвалидов и обеспечивая им доступ к помощи, питанию, воде и санитарии; применять изоляцию и социальное дистанцирование, </a:t>
            </a:r>
            <a:r>
              <a:rPr lang="en-US" sz="1600" dirty="0" err="1" smtClean="0"/>
              <a:t>обязательно</a:t>
            </a:r>
            <a:r>
              <a:rPr lang="en-US" sz="1600" dirty="0" smtClean="0"/>
              <a:t> </a:t>
            </a:r>
            <a:r>
              <a:rPr lang="en-US" sz="1600" dirty="0" err="1" smtClean="0"/>
              <a:t>использова</a:t>
            </a:r>
            <a:r>
              <a:rPr lang="ru-RU" sz="1600" dirty="0" err="1" smtClean="0"/>
              <a:t>ть</a:t>
            </a:r>
            <a:r>
              <a:rPr lang="en-US" sz="1600" dirty="0" smtClean="0"/>
              <a:t> </a:t>
            </a:r>
            <a:r>
              <a:rPr lang="en-US" sz="1600" dirty="0" err="1" smtClean="0"/>
              <a:t>средств</a:t>
            </a:r>
            <a:r>
              <a:rPr lang="ru-RU" sz="1600" dirty="0" smtClean="0"/>
              <a:t>а</a:t>
            </a:r>
            <a:r>
              <a:rPr lang="en-US" sz="1600" dirty="0" smtClean="0"/>
              <a:t> защиты, улучшить санитарно-гигиенические условия, и т.д.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5348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ítulo 1"/>
          <p:cNvSpPr>
            <a:spLocks noGrp="1"/>
          </p:cNvSpPr>
          <p:nvPr>
            <p:ph type="title"/>
          </p:nvPr>
        </p:nvSpPr>
        <p:spPr>
          <a:xfrm>
            <a:off x="317863" y="287701"/>
            <a:ext cx="8447088" cy="698500"/>
          </a:xfrm>
        </p:spPr>
        <p:txBody>
          <a:bodyPr/>
          <a:lstStyle/>
          <a:p>
            <a:pPr algn="ctr">
              <a:spcBef>
                <a:spcPct val="20000"/>
              </a:spcBef>
              <a:buClr>
                <a:schemeClr val="tx2"/>
              </a:buClr>
            </a:pPr>
            <a:r>
              <a:rPr lang="en-US" sz="2400" dirty="0" smtClean="0">
                <a:cs typeface="Arial" charset="0"/>
              </a:rPr>
              <a:t>Инвалиды без достаточного жилища</a:t>
            </a:r>
            <a:endParaRPr lang="en-US" sz="2400" dirty="0">
              <a:cs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52938" y="986201"/>
            <a:ext cx="7976937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GB" dirty="0" smtClean="0"/>
          </a:p>
          <a:p>
            <a:pPr algn="just"/>
            <a:r>
              <a:rPr lang="en-GB" dirty="0" smtClean="0"/>
              <a:t>Люди, не имеющие достаточного жилища, такие как бездомные инвалиды и те, кто живут в приютах и </a:t>
            </a:r>
            <a:r>
              <a:rPr lang="ru-RU" dirty="0" smtClean="0"/>
              <a:t>неформальны</a:t>
            </a:r>
            <a:r>
              <a:rPr lang="en-GB" dirty="0" smtClean="0"/>
              <a:t>х поселениях, часто особенно уязвимы для заражения COVID-19 по причине перенаселенности, отсутствия доступа к воде и санитарии и уже существующих проблем со здоровьем.</a:t>
            </a:r>
          </a:p>
          <a:p>
            <a:pPr algn="just"/>
            <a:endParaRPr lang="en-GB" dirty="0"/>
          </a:p>
          <a:p>
            <a:pPr algn="just"/>
            <a:r>
              <a:rPr lang="en-GB" dirty="0" smtClean="0"/>
              <a:t>Необходимо:</a:t>
            </a:r>
          </a:p>
          <a:p>
            <a:pPr algn="just"/>
            <a:endParaRPr lang="en-GB" dirty="0" smtClean="0"/>
          </a:p>
          <a:p>
            <a:pPr marL="342900" indent="-342900" algn="just">
              <a:buAutoNum type="arabicPeriod"/>
            </a:pPr>
            <a:r>
              <a:rPr lang="en-GB" dirty="0" smtClean="0"/>
              <a:t>Обеспечить равный доступ к тестированию и здравоохранению, а также к мерам изоляции и услугам для инфицированных лиц, не имеющих достаточного жилища.</a:t>
            </a:r>
            <a:endParaRPr lang="en-GB" dirty="0"/>
          </a:p>
          <a:p>
            <a:pPr marL="342900" indent="-342900" algn="just">
              <a:buAutoNum type="arabicPeriod"/>
            </a:pPr>
            <a:r>
              <a:rPr lang="en-US" dirty="0" smtClean="0"/>
              <a:t>Расширить доступ к санитарии и временным убежищам и жилью (включая использование пустующих и заброшенных помещений, доступной краткосрочной аренды), которые доступны, и где есть возможность соблюдать предписание находиться на расстоянии двух метров друг от друга.</a:t>
            </a:r>
            <a:endParaRPr lang="fr-FR" dirty="0"/>
          </a:p>
          <a:p>
            <a:pPr marL="342900" indent="-342900" algn="just">
              <a:buAutoNum type="arabicPeriod"/>
            </a:pPr>
            <a:r>
              <a:rPr lang="en-GB" dirty="0" smtClean="0"/>
              <a:t>Обеспечить основную гигиену, например, доступ к передвижным рукомойникам с мылом и водой, к средствам защиты (маски, антисептики для рук) и </a:t>
            </a:r>
            <a:r>
              <a:rPr lang="en-GB" dirty="0" err="1" smtClean="0"/>
              <a:t>доступ</a:t>
            </a:r>
            <a:r>
              <a:rPr lang="en-GB" dirty="0" smtClean="0"/>
              <a:t> </a:t>
            </a:r>
            <a:r>
              <a:rPr lang="ru-RU" dirty="0" smtClean="0"/>
              <a:t>к </a:t>
            </a:r>
            <a:r>
              <a:rPr lang="en-GB" dirty="0" err="1" smtClean="0"/>
              <a:t>питанию</a:t>
            </a:r>
            <a:r>
              <a:rPr lang="en-GB" dirty="0" smtClean="0"/>
              <a:t>.   </a:t>
            </a:r>
          </a:p>
          <a:p>
            <a:pPr algn="just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9666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ítulo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447088" cy="698500"/>
          </a:xfrm>
        </p:spPr>
        <p:txBody>
          <a:bodyPr/>
          <a:lstStyle/>
          <a:p>
            <a:pPr algn="ctr">
              <a:spcBef>
                <a:spcPct val="20000"/>
              </a:spcBef>
              <a:buClr>
                <a:schemeClr val="tx2"/>
              </a:buClr>
            </a:pPr>
            <a:r>
              <a:rPr lang="en-US" sz="2400" dirty="0" smtClean="0">
                <a:cs typeface="Arial" charset="0"/>
              </a:rPr>
              <a:t>Укрепление солидарности и </a:t>
            </a:r>
            <a:r>
              <a:rPr lang="en-US" sz="2400" dirty="0" err="1" smtClean="0">
                <a:cs typeface="Arial" charset="0"/>
              </a:rPr>
              <a:t>мер</a:t>
            </a:r>
            <a:r>
              <a:rPr lang="en-US" sz="2400" dirty="0" smtClean="0">
                <a:cs typeface="Arial" charset="0"/>
              </a:rPr>
              <a:t> </a:t>
            </a:r>
            <a:r>
              <a:rPr lang="ru-RU" sz="2400" dirty="0" smtClean="0">
                <a:cs typeface="Arial" charset="0"/>
              </a:rPr>
              <a:t>реагирования </a:t>
            </a:r>
            <a:r>
              <a:rPr lang="en-US" sz="2400" dirty="0" err="1" smtClean="0">
                <a:cs typeface="Arial" charset="0"/>
              </a:rPr>
              <a:t>на</a:t>
            </a:r>
            <a:r>
              <a:rPr lang="en-US" sz="2400" dirty="0" smtClean="0">
                <a:cs typeface="Arial" charset="0"/>
              </a:rPr>
              <a:t> </a:t>
            </a:r>
            <a:r>
              <a:rPr lang="en-US" sz="2400" dirty="0" err="1" smtClean="0">
                <a:cs typeface="Arial" charset="0"/>
              </a:rPr>
              <a:t>уровне</a:t>
            </a:r>
            <a:r>
              <a:rPr lang="en-US" sz="2400" dirty="0" smtClean="0">
                <a:cs typeface="Arial" charset="0"/>
              </a:rPr>
              <a:t> </a:t>
            </a:r>
            <a:r>
              <a:rPr lang="ru-RU" sz="2400" dirty="0" smtClean="0">
                <a:cs typeface="Arial" charset="0"/>
              </a:rPr>
              <a:t>местного </a:t>
            </a:r>
            <a:r>
              <a:rPr lang="en-US" sz="2400" dirty="0" err="1" smtClean="0">
                <a:cs typeface="Arial" charset="0"/>
              </a:rPr>
              <a:t>сообщества</a:t>
            </a:r>
            <a:endParaRPr lang="en-US" sz="2400" dirty="0">
              <a:cs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96468" y="1019844"/>
            <a:ext cx="805542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dirty="0" smtClean="0"/>
              <a:t>Даже страны с высоким уровнем дохода испытывают трудности перед лицом нынешнего кризиса: </a:t>
            </a:r>
            <a:r>
              <a:rPr lang="en-US" sz="1600" dirty="0" err="1" smtClean="0"/>
              <a:t>это</a:t>
            </a:r>
            <a:r>
              <a:rPr lang="en-US" sz="1600" dirty="0" smtClean="0"/>
              <a:t> </a:t>
            </a:r>
            <a:r>
              <a:rPr lang="ru-RU" sz="1600" dirty="0" smtClean="0"/>
              <a:t>наблюдается </a:t>
            </a:r>
            <a:r>
              <a:rPr lang="en-US" sz="1600" dirty="0" smtClean="0"/>
              <a:t>в странах Европы, Азии и в США, где основные службы здравоохранения были перегружены в связи с высоким числом заболевших.</a:t>
            </a:r>
          </a:p>
          <a:p>
            <a:pPr algn="just"/>
            <a:endParaRPr lang="en-US" sz="1600" dirty="0"/>
          </a:p>
          <a:p>
            <a:pPr algn="just"/>
            <a:r>
              <a:rPr lang="en-US" sz="1600" dirty="0" smtClean="0"/>
              <a:t>Во многих странах были созданы сети на </a:t>
            </a:r>
            <a:r>
              <a:rPr lang="en-US" sz="1600" dirty="0" err="1" smtClean="0"/>
              <a:t>базе</a:t>
            </a:r>
            <a:r>
              <a:rPr lang="en-US" sz="1600" dirty="0" smtClean="0"/>
              <a:t> </a:t>
            </a:r>
            <a:r>
              <a:rPr lang="ru-RU" sz="1600" dirty="0" smtClean="0"/>
              <a:t>местного </a:t>
            </a:r>
            <a:r>
              <a:rPr lang="en-US" sz="1600" dirty="0" err="1" smtClean="0"/>
              <a:t>сообщества</a:t>
            </a:r>
            <a:r>
              <a:rPr lang="en-US" sz="1600" dirty="0" smtClean="0"/>
              <a:t> для оказания помощи группам риска, включая инвалидов и пожилых людей, чтобы обеспечить им доступ к основным товарам и услугам, в то же время соблюдая физическое дистанцирование и меры изоляции.</a:t>
            </a:r>
          </a:p>
          <a:p>
            <a:pPr algn="just"/>
            <a:endParaRPr lang="en-US" sz="1600" dirty="0" smtClean="0"/>
          </a:p>
          <a:p>
            <a:pPr algn="just"/>
            <a:r>
              <a:rPr lang="en-US" sz="1600" dirty="0" smtClean="0"/>
              <a:t>Необходимо:</a:t>
            </a:r>
          </a:p>
          <a:p>
            <a:pPr marL="342900" indent="-342900" algn="just">
              <a:buAutoNum type="arabicPeriod"/>
            </a:pPr>
            <a:r>
              <a:rPr lang="en-US" sz="1600" dirty="0" smtClean="0"/>
              <a:t>Поощрять </a:t>
            </a:r>
            <a:r>
              <a:rPr lang="en-US" sz="1600" dirty="0" err="1" smtClean="0"/>
              <a:t>сети</a:t>
            </a:r>
            <a:r>
              <a:rPr lang="en-US" sz="1600" dirty="0" smtClean="0"/>
              <a:t> </a:t>
            </a:r>
            <a:r>
              <a:rPr lang="ru-RU" sz="1600" dirty="0" smtClean="0"/>
              <a:t>социальной </a:t>
            </a:r>
            <a:r>
              <a:rPr lang="en-US" sz="1600" dirty="0" err="1" smtClean="0"/>
              <a:t>поддержки</a:t>
            </a:r>
            <a:r>
              <a:rPr lang="en-US" sz="1600" dirty="0" smtClean="0"/>
              <a:t> на </a:t>
            </a:r>
            <a:r>
              <a:rPr lang="en-US" sz="1600" dirty="0" err="1" smtClean="0"/>
              <a:t>базе</a:t>
            </a:r>
            <a:r>
              <a:rPr lang="en-US" sz="1600" dirty="0" smtClean="0"/>
              <a:t> </a:t>
            </a:r>
            <a:r>
              <a:rPr lang="ru-RU" sz="1600" dirty="0" smtClean="0"/>
              <a:t>местного </a:t>
            </a:r>
            <a:r>
              <a:rPr lang="en-US" sz="1600" dirty="0" err="1" smtClean="0"/>
              <a:t>сообщества</a:t>
            </a:r>
            <a:r>
              <a:rPr lang="en-US" sz="1600" dirty="0" smtClean="0"/>
              <a:t>, в том числе привлекая людей из групп, не подверженных высокому риску, и тех, </a:t>
            </a:r>
            <a:r>
              <a:rPr lang="en-US" sz="1600" dirty="0" err="1" smtClean="0"/>
              <a:t>кто</a:t>
            </a:r>
            <a:r>
              <a:rPr lang="en-US" sz="1600" dirty="0" smtClean="0"/>
              <a:t> </a:t>
            </a:r>
            <a:r>
              <a:rPr lang="ru-RU" sz="1600" dirty="0" smtClean="0"/>
              <a:t>выздоровел</a:t>
            </a:r>
            <a:r>
              <a:rPr lang="en-US" sz="1600" dirty="0" smtClean="0"/>
              <a:t> после заражения COVID-19;</a:t>
            </a:r>
          </a:p>
          <a:p>
            <a:pPr marL="342900" indent="-342900" algn="just">
              <a:buAutoNum type="arabicPeriod"/>
            </a:pPr>
            <a:r>
              <a:rPr lang="en-US" sz="1600" dirty="0" err="1" smtClean="0"/>
              <a:t>При</a:t>
            </a:r>
            <a:r>
              <a:rPr lang="ru-RU" sz="1600" dirty="0" smtClean="0"/>
              <a:t>влечь</a:t>
            </a:r>
            <a:r>
              <a:rPr lang="en-US" sz="1600" dirty="0" smtClean="0"/>
              <a:t> уже существующие сети, в том числе религиозные, </a:t>
            </a:r>
            <a:r>
              <a:rPr lang="en-US" sz="1600" dirty="0" err="1" smtClean="0"/>
              <a:t>спортивные</a:t>
            </a:r>
            <a:r>
              <a:rPr lang="en-US" sz="1600" dirty="0" smtClean="0"/>
              <a:t> </a:t>
            </a:r>
            <a:r>
              <a:rPr lang="ru-RU" sz="1600" dirty="0" smtClean="0"/>
              <a:t>сообщества </a:t>
            </a:r>
            <a:r>
              <a:rPr lang="en-US" sz="1600" dirty="0" smtClean="0"/>
              <a:t>и сообщества добровольцев гражданской обороны;</a:t>
            </a:r>
          </a:p>
          <a:p>
            <a:pPr marL="342900" indent="-342900" algn="just">
              <a:buAutoNum type="arabicPeriod"/>
            </a:pPr>
            <a:r>
              <a:rPr lang="en-US" sz="1600" dirty="0" smtClean="0"/>
              <a:t>Обеспечить, чтобы сети добровольцев получали финансовую и логистическую помощь в </a:t>
            </a:r>
            <a:r>
              <a:rPr lang="ru-RU" sz="1600" dirty="0" smtClean="0"/>
              <a:t>своей работе</a:t>
            </a:r>
            <a:r>
              <a:rPr lang="en-US" sz="1600" dirty="0" smtClean="0"/>
              <a:t>;</a:t>
            </a:r>
          </a:p>
          <a:p>
            <a:pPr marL="342900" indent="-342900" algn="just">
              <a:buAutoNum type="arabicPeriod"/>
            </a:pPr>
            <a:r>
              <a:rPr lang="en-US" sz="1600" dirty="0" smtClean="0"/>
              <a:t>Обеспечить, чтобы все добровольцы имели доступ к средствам защиты.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01570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1363" y="274638"/>
            <a:ext cx="7566025" cy="792162"/>
          </a:xfrm>
        </p:spPr>
        <p:txBody>
          <a:bodyPr/>
          <a:lstStyle/>
          <a:p>
            <a:pPr algn="ctr"/>
            <a:r>
              <a:rPr lang="es-AR" dirty="0" smtClean="0"/>
              <a:t>Социальная защита</a:t>
            </a:r>
            <a:endParaRPr lang="es-A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0832" y="771832"/>
            <a:ext cx="7567085" cy="4909499"/>
          </a:xfrm>
        </p:spPr>
        <p:txBody>
          <a:bodyPr/>
          <a:lstStyle/>
          <a:p>
            <a:pPr marL="0" indent="0">
              <a:buNone/>
            </a:pPr>
            <a:r>
              <a:rPr lang="es-AR" sz="2200" dirty="0" smtClean="0"/>
              <a:t>Финансовые трудности оказывают воздействие на инвалидов и членов их семей. </a:t>
            </a:r>
            <a:r>
              <a:rPr lang="ru-RU" sz="2200" dirty="0" smtClean="0"/>
              <a:t>Рекомендовано рассмотреть </a:t>
            </a:r>
            <a:r>
              <a:rPr lang="es-AR" sz="2200" dirty="0" smtClean="0"/>
              <a:t>возможность следующих мер:</a:t>
            </a:r>
          </a:p>
          <a:p>
            <a:pPr marL="0" indent="0">
              <a:buNone/>
            </a:pPr>
            <a:endParaRPr lang="es-AR" sz="2200" dirty="0"/>
          </a:p>
          <a:p>
            <a:r>
              <a:rPr lang="en-US" sz="2200" dirty="0"/>
              <a:t>Финансовая помощь семьям и помощникам, которые помогают в свободное от работы время.</a:t>
            </a:r>
          </a:p>
          <a:p>
            <a:r>
              <a:rPr lang="en-US" sz="2200" dirty="0" smtClean="0"/>
              <a:t>Финансовая помощь семьям и лицам, обеспечивающим уход, которые входят в число временных и самозанятых работников, обслуживающих инвалидов, которым может быть нужна самоизоляция, и чей выход на работу может подвергнуть инвалидов высокому риску заражения.</a:t>
            </a:r>
            <a:r>
              <a:rPr lang="en-US" sz="2200" dirty="0"/>
              <a:t> </a:t>
            </a:r>
          </a:p>
          <a:p>
            <a:r>
              <a:rPr lang="en-US" sz="2200" dirty="0" smtClean="0"/>
              <a:t>Принятие гибкой политики удаленной работы наряду с финансовой помощью для обеспечения необходимыми технологиями для такой работы.</a:t>
            </a:r>
            <a:r>
              <a:rPr lang="en-US" sz="2200" dirty="0"/>
              <a:t> </a:t>
            </a:r>
            <a:endParaRPr lang="es-AR" sz="2200" dirty="0"/>
          </a:p>
        </p:txBody>
      </p:sp>
    </p:spTree>
    <p:extLst>
      <p:ext uri="{BB962C8B-B14F-4D97-AF65-F5344CB8AC3E}">
        <p14:creationId xmlns:p14="http://schemas.microsoft.com/office/powerpoint/2010/main" val="4009020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ítulo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447088" cy="698500"/>
          </a:xfrm>
        </p:spPr>
        <p:txBody>
          <a:bodyPr/>
          <a:lstStyle/>
          <a:p>
            <a:pPr algn="ctr">
              <a:spcBef>
                <a:spcPct val="20000"/>
              </a:spcBef>
              <a:buClr>
                <a:schemeClr val="tx2"/>
              </a:buClr>
            </a:pPr>
            <a:r>
              <a:rPr lang="en-US" sz="2400" dirty="0" smtClean="0">
                <a:cs typeface="Arial" charset="0"/>
              </a:rPr>
              <a:t>Ресурсы</a:t>
            </a:r>
            <a:endParaRPr lang="en-US" sz="2400" dirty="0">
              <a:cs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96468" y="1019844"/>
            <a:ext cx="805542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 smtClean="0"/>
              <a:t>ВОЗ, </a:t>
            </a:r>
            <a:r>
              <a:rPr lang="en-US" b="1" dirty="0" smtClean="0"/>
              <a:t>Вопросы инвалидности во время вспышки COVID-19</a:t>
            </a:r>
            <a:r>
              <a:rPr lang="en-US" dirty="0" smtClean="0"/>
              <a:t>, https://www.who.int/who-documents-detail/disability-considerations-during-the-covid-19-outbreak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b="1" dirty="0" smtClean="0"/>
              <a:t>Подборка </a:t>
            </a:r>
            <a:r>
              <a:rPr lang="en-GB" b="1" dirty="0" err="1" smtClean="0"/>
              <a:t>ресурсов</a:t>
            </a:r>
            <a:r>
              <a:rPr lang="en-GB" b="1" dirty="0" smtClean="0"/>
              <a:t>  Международного </a:t>
            </a:r>
            <a:r>
              <a:rPr lang="en-GB" b="1" dirty="0" err="1" smtClean="0"/>
              <a:t>союза</a:t>
            </a:r>
            <a:r>
              <a:rPr lang="en-GB" b="1" dirty="0" smtClean="0"/>
              <a:t> </a:t>
            </a:r>
            <a:r>
              <a:rPr lang="en-GB" b="1" dirty="0" err="1" smtClean="0"/>
              <a:t>инвалидов</a:t>
            </a:r>
            <a:r>
              <a:rPr lang="ru-RU" b="1" dirty="0" smtClean="0"/>
              <a:t> </a:t>
            </a:r>
            <a:r>
              <a:rPr lang="en-GB" b="1" dirty="0"/>
              <a:t>о </a:t>
            </a:r>
            <a:r>
              <a:rPr lang="en-GB" u="sng" dirty="0">
                <a:hlinkClick r:id="rId3"/>
              </a:rPr>
              <a:t>Covid-19 и </a:t>
            </a:r>
            <a:r>
              <a:rPr lang="en-GB" u="sng" dirty="0" err="1">
                <a:hlinkClick r:id="rId3"/>
              </a:rPr>
              <a:t>движении</a:t>
            </a:r>
            <a:r>
              <a:rPr lang="en-GB" u="sng" dirty="0">
                <a:hlinkClick r:id="rId3"/>
              </a:rPr>
              <a:t> </a:t>
            </a:r>
            <a:r>
              <a:rPr lang="en-GB" u="sng" dirty="0" err="1" smtClean="0">
                <a:hlinkClick r:id="rId3"/>
              </a:rPr>
              <a:t>инвалидов</a:t>
            </a:r>
            <a:endParaRPr lang="en-GB" u="sng" dirty="0" smtClean="0"/>
          </a:p>
          <a:p>
            <a:pPr algn="just"/>
            <a:endParaRPr lang="fr-FR" u="sng" dirty="0"/>
          </a:p>
        </p:txBody>
      </p:sp>
    </p:spTree>
    <p:extLst>
      <p:ext uri="{BB962C8B-B14F-4D97-AF65-F5344CB8AC3E}">
        <p14:creationId xmlns:p14="http://schemas.microsoft.com/office/powerpoint/2010/main" val="3505776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ítulo 1"/>
          <p:cNvSpPr>
            <a:spLocks noGrp="1"/>
          </p:cNvSpPr>
          <p:nvPr>
            <p:ph type="title"/>
          </p:nvPr>
        </p:nvSpPr>
        <p:spPr>
          <a:xfrm>
            <a:off x="304800" y="2255834"/>
            <a:ext cx="8447088" cy="2063503"/>
          </a:xfrm>
        </p:spPr>
        <p:txBody>
          <a:bodyPr/>
          <a:lstStyle/>
          <a:p>
            <a:pPr algn="ctr">
              <a:spcBef>
                <a:spcPct val="20000"/>
              </a:spcBef>
              <a:buClr>
                <a:schemeClr val="tx2"/>
              </a:buClr>
            </a:pPr>
            <a:r>
              <a:rPr lang="en-US" sz="2800" dirty="0" err="1" smtClean="0">
                <a:solidFill>
                  <a:schemeClr val="accent3"/>
                </a:solidFill>
                <a:cs typeface="Arial" charset="0"/>
              </a:rPr>
              <a:t>Факундо</a:t>
            </a:r>
            <a:r>
              <a:rPr lang="en-US" sz="2800" dirty="0" smtClean="0">
                <a:solidFill>
                  <a:schemeClr val="accent3"/>
                </a:solidFill>
                <a:cs typeface="Arial" charset="0"/>
              </a:rPr>
              <a:t> </a:t>
            </a:r>
            <a:r>
              <a:rPr lang="en-US" sz="2800" dirty="0" err="1" smtClean="0">
                <a:solidFill>
                  <a:schemeClr val="accent3"/>
                </a:solidFill>
                <a:cs typeface="Arial" charset="0"/>
              </a:rPr>
              <a:t>Чавес</a:t>
            </a:r>
            <a:r>
              <a:rPr lang="en-US" sz="2800" dirty="0" smtClean="0">
                <a:solidFill>
                  <a:schemeClr val="accent3"/>
                </a:solidFill>
                <a:cs typeface="Arial" charset="0"/>
              </a:rPr>
              <a:t> </a:t>
            </a:r>
            <a:r>
              <a:rPr lang="en-US" sz="2800" dirty="0" err="1" smtClean="0">
                <a:solidFill>
                  <a:schemeClr val="accent3"/>
                </a:solidFill>
                <a:cs typeface="Arial" charset="0"/>
              </a:rPr>
              <a:t>Пенильяс</a:t>
            </a:r>
            <a:r>
              <a:rPr lang="en-US" sz="2800" dirty="0" smtClean="0">
                <a:solidFill>
                  <a:schemeClr val="accent3"/>
                </a:solidFill>
                <a:cs typeface="Arial" charset="0"/>
              </a:rPr>
              <a:t> </a:t>
            </a:r>
            <a:r>
              <a:rPr lang="ru-RU" sz="2800" dirty="0" smtClean="0">
                <a:solidFill>
                  <a:schemeClr val="accent3"/>
                </a:solidFill>
                <a:cs typeface="Arial" charset="0"/>
              </a:rPr>
              <a:t/>
            </a:r>
            <a:br>
              <a:rPr lang="ru-RU" sz="2800" dirty="0" smtClean="0">
                <a:solidFill>
                  <a:schemeClr val="accent3"/>
                </a:solidFill>
                <a:cs typeface="Arial" charset="0"/>
              </a:rPr>
            </a:br>
            <a:r>
              <a:rPr lang="en-US" sz="2800" dirty="0" err="1" smtClean="0">
                <a:solidFill>
                  <a:srgbClr val="006FB7"/>
                </a:solidFill>
                <a:cs typeface="Arial" charset="0"/>
              </a:rPr>
              <a:t>Советник</a:t>
            </a:r>
            <a:r>
              <a:rPr lang="en-US" sz="2800" dirty="0" smtClean="0">
                <a:solidFill>
                  <a:srgbClr val="006FB7"/>
                </a:solidFill>
                <a:cs typeface="Arial" charset="0"/>
              </a:rPr>
              <a:t> </a:t>
            </a:r>
            <a:r>
              <a:rPr lang="en-US" sz="2800" dirty="0" err="1" smtClean="0">
                <a:solidFill>
                  <a:srgbClr val="006FB7"/>
                </a:solidFill>
                <a:cs typeface="Arial" charset="0"/>
              </a:rPr>
              <a:t>по</a:t>
            </a:r>
            <a:r>
              <a:rPr lang="en-US" sz="2800" dirty="0" smtClean="0">
                <a:solidFill>
                  <a:srgbClr val="006FB7"/>
                </a:solidFill>
                <a:cs typeface="Arial" charset="0"/>
              </a:rPr>
              <a:t> </a:t>
            </a:r>
            <a:r>
              <a:rPr lang="en-US" sz="2800" dirty="0" err="1" smtClean="0">
                <a:solidFill>
                  <a:srgbClr val="006FB7"/>
                </a:solidFill>
                <a:cs typeface="Arial" charset="0"/>
              </a:rPr>
              <a:t>правам</a:t>
            </a:r>
            <a:r>
              <a:rPr lang="en-US" sz="2800" dirty="0" smtClean="0">
                <a:solidFill>
                  <a:srgbClr val="006FB7"/>
                </a:solidFill>
                <a:cs typeface="Arial" charset="0"/>
              </a:rPr>
              <a:t> </a:t>
            </a:r>
            <a:r>
              <a:rPr lang="en-US" sz="2800" dirty="0" err="1" smtClean="0">
                <a:solidFill>
                  <a:srgbClr val="006FB7"/>
                </a:solidFill>
                <a:cs typeface="Arial" charset="0"/>
              </a:rPr>
              <a:t>человека</a:t>
            </a:r>
            <a:r>
              <a:rPr lang="en-US" sz="2800" dirty="0" smtClean="0">
                <a:solidFill>
                  <a:srgbClr val="006FB7"/>
                </a:solidFill>
                <a:cs typeface="Arial" charset="0"/>
              </a:rPr>
              <a:t> и </a:t>
            </a:r>
            <a:r>
              <a:rPr lang="en-US" sz="2800" dirty="0" err="1" smtClean="0">
                <a:solidFill>
                  <a:srgbClr val="006FB7"/>
                </a:solidFill>
                <a:cs typeface="Arial" charset="0"/>
              </a:rPr>
              <a:t>вопросам</a:t>
            </a:r>
            <a:r>
              <a:rPr lang="en-US" sz="2800" dirty="0" smtClean="0">
                <a:solidFill>
                  <a:srgbClr val="006FB7"/>
                </a:solidFill>
                <a:cs typeface="Arial" charset="0"/>
              </a:rPr>
              <a:t> </a:t>
            </a:r>
            <a:r>
              <a:rPr lang="en-US" sz="2800" dirty="0" err="1" smtClean="0">
                <a:solidFill>
                  <a:srgbClr val="006FB7"/>
                </a:solidFill>
                <a:cs typeface="Arial" charset="0"/>
              </a:rPr>
              <a:t>инвалидности</a:t>
            </a:r>
            <a:r>
              <a:rPr lang="en-US" sz="2800" dirty="0" smtClean="0">
                <a:solidFill>
                  <a:srgbClr val="006FB7"/>
                </a:solidFill>
                <a:cs typeface="Arial" charset="0"/>
              </a:rPr>
              <a:t> </a:t>
            </a:r>
            <a:r>
              <a:rPr lang="ru-RU" sz="2800" dirty="0" smtClean="0">
                <a:solidFill>
                  <a:srgbClr val="006FB7"/>
                </a:solidFill>
                <a:cs typeface="Arial" charset="0"/>
              </a:rPr>
              <a:t/>
            </a:r>
            <a:br>
              <a:rPr lang="ru-RU" sz="2800" dirty="0" smtClean="0">
                <a:solidFill>
                  <a:srgbClr val="006FB7"/>
                </a:solidFill>
                <a:cs typeface="Arial" charset="0"/>
              </a:rPr>
            </a:br>
            <a:r>
              <a:rPr lang="en-US" sz="2800" dirty="0" err="1" smtClean="0">
                <a:solidFill>
                  <a:srgbClr val="006FB7"/>
                </a:solidFill>
                <a:cs typeface="Arial" charset="0"/>
              </a:rPr>
              <a:t>при</a:t>
            </a:r>
            <a:r>
              <a:rPr lang="en-US" sz="2800" dirty="0" smtClean="0">
                <a:solidFill>
                  <a:srgbClr val="006FB7"/>
                </a:solidFill>
                <a:cs typeface="Arial" charset="0"/>
              </a:rPr>
              <a:t> </a:t>
            </a:r>
            <a:r>
              <a:rPr lang="en-US" sz="2800" dirty="0" err="1" smtClean="0">
                <a:solidFill>
                  <a:srgbClr val="006FB7"/>
                </a:solidFill>
                <a:cs typeface="Arial" charset="0"/>
              </a:rPr>
              <a:t>Управлении</a:t>
            </a:r>
            <a:r>
              <a:rPr lang="en-US" sz="2800" dirty="0" smtClean="0">
                <a:solidFill>
                  <a:srgbClr val="006FB7"/>
                </a:solidFill>
                <a:cs typeface="Arial" charset="0"/>
              </a:rPr>
              <a:t> </a:t>
            </a:r>
            <a:r>
              <a:rPr lang="en-US" sz="2800" dirty="0" err="1" smtClean="0">
                <a:solidFill>
                  <a:srgbClr val="006FB7"/>
                </a:solidFill>
                <a:cs typeface="Arial" charset="0"/>
              </a:rPr>
              <a:t>Верховного</a:t>
            </a:r>
            <a:r>
              <a:rPr lang="en-US" sz="2800" dirty="0" smtClean="0">
                <a:solidFill>
                  <a:srgbClr val="006FB7"/>
                </a:solidFill>
                <a:cs typeface="Arial" charset="0"/>
              </a:rPr>
              <a:t> </a:t>
            </a:r>
            <a:r>
              <a:rPr lang="en-US" sz="2800" dirty="0" err="1" smtClean="0">
                <a:solidFill>
                  <a:srgbClr val="006FB7"/>
                </a:solidFill>
                <a:cs typeface="Arial" charset="0"/>
              </a:rPr>
              <a:t>комиссара</a:t>
            </a:r>
            <a:r>
              <a:rPr lang="en-US" sz="2800" dirty="0" smtClean="0">
                <a:solidFill>
                  <a:srgbClr val="006FB7"/>
                </a:solidFill>
                <a:cs typeface="Arial" charset="0"/>
              </a:rPr>
              <a:t> </a:t>
            </a:r>
            <a:r>
              <a:rPr lang="en-US" sz="2800" dirty="0" err="1" smtClean="0">
                <a:solidFill>
                  <a:srgbClr val="006FB7"/>
                </a:solidFill>
                <a:cs typeface="Arial" charset="0"/>
              </a:rPr>
              <a:t>по</a:t>
            </a:r>
            <a:r>
              <a:rPr lang="en-US" sz="2800" dirty="0" smtClean="0">
                <a:solidFill>
                  <a:srgbClr val="006FB7"/>
                </a:solidFill>
                <a:cs typeface="Arial" charset="0"/>
              </a:rPr>
              <a:t> </a:t>
            </a:r>
            <a:r>
              <a:rPr lang="en-US" sz="2800" dirty="0" err="1" smtClean="0">
                <a:solidFill>
                  <a:srgbClr val="006FB7"/>
                </a:solidFill>
                <a:cs typeface="Arial" charset="0"/>
              </a:rPr>
              <a:t>правам</a:t>
            </a:r>
            <a:r>
              <a:rPr lang="en-US" sz="2800" dirty="0" smtClean="0">
                <a:solidFill>
                  <a:srgbClr val="006FB7"/>
                </a:solidFill>
                <a:cs typeface="Arial" charset="0"/>
              </a:rPr>
              <a:t> </a:t>
            </a:r>
            <a:r>
              <a:rPr lang="en-US" sz="2800" dirty="0" err="1" smtClean="0">
                <a:solidFill>
                  <a:srgbClr val="006FB7"/>
                </a:solidFill>
                <a:cs typeface="Arial" charset="0"/>
              </a:rPr>
              <a:t>человека</a:t>
            </a:r>
            <a:r>
              <a:rPr lang="en-US" sz="2800" dirty="0" smtClean="0">
                <a:solidFill>
                  <a:srgbClr val="006FB7"/>
                </a:solidFill>
                <a:cs typeface="Arial" charset="0"/>
              </a:rPr>
              <a:t> (</a:t>
            </a:r>
            <a:r>
              <a:rPr lang="en-US" sz="2800" dirty="0" err="1" smtClean="0">
                <a:solidFill>
                  <a:srgbClr val="006FB7"/>
                </a:solidFill>
                <a:cs typeface="Arial" charset="0"/>
              </a:rPr>
              <a:t>Женева</a:t>
            </a:r>
            <a:r>
              <a:rPr lang="en-US" sz="2800" dirty="0" smtClean="0">
                <a:solidFill>
                  <a:srgbClr val="006FB7"/>
                </a:solidFill>
                <a:cs typeface="Arial" charset="0"/>
              </a:rPr>
              <a:t>)</a:t>
            </a:r>
            <a:br>
              <a:rPr lang="en-US" sz="2800" dirty="0" smtClean="0">
                <a:solidFill>
                  <a:srgbClr val="006FB7"/>
                </a:solidFill>
                <a:cs typeface="Arial" charset="0"/>
              </a:rPr>
            </a:br>
            <a:r>
              <a:rPr lang="en-US" sz="2800" dirty="0" smtClean="0">
                <a:cs typeface="Arial" charset="0"/>
              </a:rPr>
              <a:t/>
            </a:r>
            <a:br>
              <a:rPr lang="en-US" sz="2800" dirty="0" smtClean="0">
                <a:cs typeface="Arial" charset="0"/>
              </a:rPr>
            </a:br>
            <a:endParaRPr lang="en-US" sz="2800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8736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necteur droit 5"/>
          <p:cNvCxnSpPr/>
          <p:nvPr/>
        </p:nvCxnSpPr>
        <p:spPr>
          <a:xfrm>
            <a:off x="301625" y="6308725"/>
            <a:ext cx="2698750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47" name="TextBox 11"/>
          <p:cNvSpPr txBox="1">
            <a:spLocks noChangeArrowheads="1"/>
          </p:cNvSpPr>
          <p:nvPr/>
        </p:nvSpPr>
        <p:spPr bwMode="auto">
          <a:xfrm>
            <a:off x="838200" y="1101725"/>
            <a:ext cx="3276600" cy="4616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</a:pPr>
            <a:r>
              <a:rPr lang="en-GB" sz="2100" dirty="0" smtClean="0"/>
              <a:t>Повышение осведомленности о трудностях, с которыми сталкиваются инвалиды в условиях пандемии COVID-19, и распространение рекомендаций </a:t>
            </a:r>
            <a:r>
              <a:rPr lang="en-GB" sz="2100" dirty="0" err="1" smtClean="0"/>
              <a:t>для</a:t>
            </a:r>
            <a:r>
              <a:rPr lang="en-GB" sz="2100" dirty="0" smtClean="0"/>
              <a:t> </a:t>
            </a:r>
            <a:r>
              <a:rPr lang="ru-RU" sz="2100" dirty="0" smtClean="0"/>
              <a:t>экстренного</a:t>
            </a:r>
            <a:r>
              <a:rPr lang="en-GB" sz="2100" dirty="0" smtClean="0"/>
              <a:t> реагирования на основе правозащитного подхода</a:t>
            </a:r>
          </a:p>
        </p:txBody>
      </p:sp>
      <p:sp>
        <p:nvSpPr>
          <p:cNvPr id="6148" name="Rectangle 10"/>
          <p:cNvSpPr>
            <a:spLocks noChangeArrowheads="1"/>
          </p:cNvSpPr>
          <p:nvPr/>
        </p:nvSpPr>
        <p:spPr bwMode="auto">
          <a:xfrm>
            <a:off x="4370388" y="903830"/>
            <a:ext cx="4535487" cy="56076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 algn="just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</a:pPr>
            <a:r>
              <a:rPr lang="en-US" sz="1600" dirty="0" smtClean="0">
                <a:cs typeface="Arial" charset="0"/>
              </a:rPr>
              <a:t>Введение</a:t>
            </a:r>
            <a:endParaRPr lang="en-US" sz="1600" dirty="0">
              <a:cs typeface="Arial" charset="0"/>
            </a:endParaRPr>
          </a:p>
          <a:p>
            <a:pPr marL="342900" indent="-342900" algn="just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</a:pPr>
            <a:r>
              <a:rPr lang="en-US" sz="1600" dirty="0" smtClean="0">
                <a:cs typeface="Arial" charset="0"/>
              </a:rPr>
              <a:t>Инвалиды сталкиваются с высоким риском </a:t>
            </a:r>
            <a:r>
              <a:rPr lang="en-US" sz="1600" dirty="0" err="1" smtClean="0">
                <a:cs typeface="Arial" charset="0"/>
              </a:rPr>
              <a:t>во</a:t>
            </a:r>
            <a:r>
              <a:rPr lang="en-US" sz="1600" dirty="0" smtClean="0">
                <a:cs typeface="Arial" charset="0"/>
              </a:rPr>
              <a:t> </a:t>
            </a:r>
            <a:r>
              <a:rPr lang="en-US" sz="1600" dirty="0" err="1" smtClean="0">
                <a:cs typeface="Arial" charset="0"/>
              </a:rPr>
              <a:t>врем</a:t>
            </a:r>
            <a:r>
              <a:rPr lang="ru-RU" sz="1600" dirty="0" smtClean="0">
                <a:cs typeface="Arial" charset="0"/>
              </a:rPr>
              <a:t>я</a:t>
            </a:r>
            <a:r>
              <a:rPr lang="en-US" sz="1600" dirty="0" smtClean="0">
                <a:cs typeface="Arial" charset="0"/>
              </a:rPr>
              <a:t> пандемии</a:t>
            </a:r>
          </a:p>
          <a:p>
            <a:pPr marL="342900" indent="-342900" algn="just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</a:pPr>
            <a:r>
              <a:rPr lang="en-US" sz="1600" dirty="0" smtClean="0">
                <a:cs typeface="Arial" charset="0"/>
              </a:rPr>
              <a:t>Меры для предупреждения заражения</a:t>
            </a:r>
          </a:p>
          <a:p>
            <a:pPr marL="342900" indent="-342900" algn="just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</a:pPr>
            <a:r>
              <a:rPr lang="en-US" sz="1600" dirty="0" smtClean="0">
                <a:cs typeface="Arial" charset="0"/>
              </a:rPr>
              <a:t>Обеспечение непрерывной поддержки</a:t>
            </a:r>
          </a:p>
          <a:p>
            <a:pPr marL="342900" indent="-342900" algn="just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</a:pPr>
            <a:r>
              <a:rPr lang="en-US" sz="1600" dirty="0">
                <a:cs typeface="Arial" charset="0"/>
              </a:rPr>
              <a:t>Исключения в отношении ограничений перемещения</a:t>
            </a:r>
          </a:p>
          <a:p>
            <a:pPr marL="342900" indent="-342900" algn="just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</a:pPr>
            <a:r>
              <a:rPr lang="en-US" sz="1600" dirty="0">
                <a:cs typeface="Arial" charset="0"/>
              </a:rPr>
              <a:t>Недискриминация в доступе к лечению (сортировка)</a:t>
            </a:r>
          </a:p>
          <a:p>
            <a:pPr marL="342900" indent="-342900" algn="just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</a:pPr>
            <a:r>
              <a:rPr lang="en-US" sz="1600" dirty="0" smtClean="0">
                <a:cs typeface="Arial" charset="0"/>
              </a:rPr>
              <a:t>Инвалиды, подверженные повышенному риску</a:t>
            </a:r>
          </a:p>
          <a:p>
            <a:pPr marL="800100" lvl="1" indent="-342900" algn="just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</a:pPr>
            <a:r>
              <a:rPr lang="en-US" sz="1600" dirty="0" smtClean="0">
                <a:cs typeface="Arial" charset="0"/>
              </a:rPr>
              <a:t>Инвалиды, проживающие в специализированных учреждениях</a:t>
            </a:r>
          </a:p>
          <a:p>
            <a:pPr marL="800100" lvl="1" indent="-342900" algn="just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</a:pPr>
            <a:r>
              <a:rPr lang="en-US" sz="1600" dirty="0" smtClean="0">
                <a:cs typeface="Arial" charset="0"/>
              </a:rPr>
              <a:t>Заключенные-инвалиды</a:t>
            </a:r>
          </a:p>
          <a:p>
            <a:pPr marL="800100" lvl="1" indent="-342900" algn="just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</a:pPr>
            <a:r>
              <a:rPr lang="en-US" sz="1600" dirty="0">
                <a:cs typeface="Arial" charset="0"/>
              </a:rPr>
              <a:t>Инвалиды без достаточного жилища</a:t>
            </a:r>
          </a:p>
          <a:p>
            <a:pPr marL="342900" indent="-342900" algn="just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</a:pPr>
            <a:r>
              <a:rPr lang="en-US" sz="1600" dirty="0" smtClean="0">
                <a:cs typeface="Arial" charset="0"/>
              </a:rPr>
              <a:t>Укрепление солидарности и </a:t>
            </a:r>
            <a:r>
              <a:rPr lang="en-US" sz="1600" dirty="0" err="1" smtClean="0">
                <a:cs typeface="Arial" charset="0"/>
              </a:rPr>
              <a:t>мер</a:t>
            </a:r>
            <a:r>
              <a:rPr lang="en-US" sz="1600" dirty="0" smtClean="0">
                <a:cs typeface="Arial" charset="0"/>
              </a:rPr>
              <a:t> </a:t>
            </a:r>
            <a:r>
              <a:rPr lang="ru-RU" sz="1600" dirty="0" smtClean="0">
                <a:cs typeface="Arial" charset="0"/>
              </a:rPr>
              <a:t>реагирования</a:t>
            </a:r>
            <a:r>
              <a:rPr lang="en-US" sz="1600" dirty="0" smtClean="0">
                <a:cs typeface="Arial" charset="0"/>
              </a:rPr>
              <a:t> на </a:t>
            </a:r>
            <a:r>
              <a:rPr lang="en-US" sz="1600" dirty="0" err="1" smtClean="0">
                <a:cs typeface="Arial" charset="0"/>
              </a:rPr>
              <a:t>уровне</a:t>
            </a:r>
            <a:r>
              <a:rPr lang="en-US" sz="1600" dirty="0" smtClean="0">
                <a:cs typeface="Arial" charset="0"/>
              </a:rPr>
              <a:t> </a:t>
            </a:r>
            <a:r>
              <a:rPr lang="ru-RU" sz="1600" dirty="0" smtClean="0">
                <a:cs typeface="Arial" charset="0"/>
              </a:rPr>
              <a:t>местного </a:t>
            </a:r>
            <a:r>
              <a:rPr lang="en-US" sz="1600" dirty="0" err="1" smtClean="0">
                <a:cs typeface="Arial" charset="0"/>
              </a:rPr>
              <a:t>сообщества</a:t>
            </a:r>
            <a:endParaRPr lang="en-US" sz="1600" dirty="0" smtClean="0">
              <a:cs typeface="Arial" charset="0"/>
            </a:endParaRPr>
          </a:p>
          <a:p>
            <a:pPr marL="342900" indent="-342900" algn="just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</a:pPr>
            <a:r>
              <a:rPr lang="en-US" sz="1600" dirty="0" smtClean="0">
                <a:cs typeface="Arial" charset="0"/>
              </a:rPr>
              <a:t>Социальная защита</a:t>
            </a:r>
          </a:p>
          <a:p>
            <a:pPr marL="342900" indent="-342900" algn="just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</a:pPr>
            <a:r>
              <a:rPr lang="en-US" sz="1600" dirty="0" smtClean="0">
                <a:cs typeface="Arial" charset="0"/>
              </a:rPr>
              <a:t>Ресурсы</a:t>
            </a:r>
            <a:endParaRPr lang="en-US" sz="1600" dirty="0">
              <a:cs typeface="Arial" charset="0"/>
            </a:endParaRPr>
          </a:p>
        </p:txBody>
      </p:sp>
      <p:sp>
        <p:nvSpPr>
          <p:cNvPr id="6149" name="TextBox 17"/>
          <p:cNvSpPr txBox="1">
            <a:spLocks noChangeArrowheads="1"/>
          </p:cNvSpPr>
          <p:nvPr/>
        </p:nvSpPr>
        <p:spPr bwMode="auto">
          <a:xfrm>
            <a:off x="1066800" y="366713"/>
            <a:ext cx="1688283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2600" b="1" dirty="0" smtClean="0">
                <a:solidFill>
                  <a:schemeClr val="tx2"/>
                </a:solidFill>
                <a:cs typeface="Arial" charset="0"/>
              </a:rPr>
              <a:t>Цель</a:t>
            </a:r>
          </a:p>
        </p:txBody>
      </p:sp>
      <p:sp>
        <p:nvSpPr>
          <p:cNvPr id="6150" name="TextBox 18"/>
          <p:cNvSpPr txBox="1">
            <a:spLocks noChangeArrowheads="1"/>
          </p:cNvSpPr>
          <p:nvPr/>
        </p:nvSpPr>
        <p:spPr bwMode="auto">
          <a:xfrm>
            <a:off x="4699000" y="366713"/>
            <a:ext cx="1426994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2600" b="1" dirty="0" smtClean="0">
                <a:solidFill>
                  <a:schemeClr val="tx2"/>
                </a:solidFill>
                <a:cs typeface="Arial" charset="0"/>
              </a:rPr>
              <a:t>Описание </a:t>
            </a:r>
            <a:endParaRPr lang="en-US" sz="2600" b="1" dirty="0">
              <a:solidFill>
                <a:schemeClr val="tx2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ítulo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447088" cy="698500"/>
          </a:xfrm>
        </p:spPr>
        <p:txBody>
          <a:bodyPr/>
          <a:lstStyle/>
          <a:p>
            <a:pPr algn="ctr">
              <a:spcBef>
                <a:spcPct val="20000"/>
              </a:spcBef>
              <a:buClr>
                <a:schemeClr val="tx2"/>
              </a:buClr>
            </a:pPr>
            <a:r>
              <a:rPr lang="en-US" dirty="0" smtClean="0">
                <a:cs typeface="Arial" charset="0"/>
              </a:rPr>
              <a:t>Введение</a:t>
            </a:r>
            <a:endParaRPr lang="en-US" dirty="0">
              <a:cs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43116" y="947011"/>
            <a:ext cx="756080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2000" dirty="0" smtClean="0"/>
              <a:t>Коронавирусная инфекция COVID-19 оказывает несоразмерное воздействие на несколько групп высокого риска, включая инвалидов.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GB" sz="20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2000" dirty="0" smtClean="0"/>
              <a:t>Инвалиды сталкиваются с препятствиями в осуществлении профилактических мер и в доступе к лечению, и некоторые инвалиды имеют сопутствующие заболевания, поражающие их иммунную и дыхательную систему.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GB" sz="20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2000" dirty="0" smtClean="0"/>
              <a:t>Полученная информация указывает на то, что инвалиды испытывают на себе несоразмерно более серьезные последствия не только по причине своего состояния здоровья, но и ненадлежащих </a:t>
            </a:r>
            <a:r>
              <a:rPr lang="en-GB" sz="2000" dirty="0" err="1" smtClean="0"/>
              <a:t>мер</a:t>
            </a:r>
            <a:r>
              <a:rPr lang="en-GB" sz="2000" dirty="0" smtClean="0"/>
              <a:t> </a:t>
            </a:r>
            <a:r>
              <a:rPr lang="ru-RU" sz="2000" dirty="0" smtClean="0"/>
              <a:t>экстренного</a:t>
            </a:r>
            <a:r>
              <a:rPr lang="en-GB" sz="2000" dirty="0" smtClean="0"/>
              <a:t> реагирования. </a:t>
            </a:r>
            <a:endParaRPr lang="en-GB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GB" sz="20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2000" dirty="0" smtClean="0"/>
              <a:t>Это значит, что есть набор еще пока не принятых мер, которые могли </a:t>
            </a:r>
            <a:r>
              <a:rPr lang="en-GB" sz="2000" dirty="0" err="1" smtClean="0"/>
              <a:t>бы</a:t>
            </a:r>
            <a:r>
              <a:rPr lang="en-GB" sz="2000" dirty="0" smtClean="0"/>
              <a:t> </a:t>
            </a:r>
            <a:r>
              <a:rPr lang="en-GB" sz="2000" dirty="0" err="1" smtClean="0"/>
              <a:t>помо</a:t>
            </a:r>
            <a:r>
              <a:rPr lang="ru-RU" sz="2000" dirty="0" smtClean="0"/>
              <a:t>ч</a:t>
            </a:r>
            <a:r>
              <a:rPr lang="en-GB" sz="2000" dirty="0" smtClean="0"/>
              <a:t>ь уменьшить несоразмерное воздействие на данную группу населения.</a:t>
            </a:r>
            <a:endParaRPr lang="en-GB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ítulo 1"/>
          <p:cNvSpPr>
            <a:spLocks noGrp="1"/>
          </p:cNvSpPr>
          <p:nvPr>
            <p:ph type="title"/>
          </p:nvPr>
        </p:nvSpPr>
        <p:spPr>
          <a:xfrm>
            <a:off x="902368" y="392521"/>
            <a:ext cx="7903029" cy="698500"/>
          </a:xfrm>
        </p:spPr>
        <p:txBody>
          <a:bodyPr/>
          <a:lstStyle/>
          <a:p>
            <a:pPr>
              <a:spcBef>
                <a:spcPct val="20000"/>
              </a:spcBef>
              <a:buClr>
                <a:schemeClr val="tx2"/>
              </a:buClr>
            </a:pPr>
            <a:r>
              <a:rPr lang="en-US" sz="2400" dirty="0">
                <a:cs typeface="Arial" charset="0"/>
              </a:rPr>
              <a:t>Инвалиды сталкиваются с высоким риском </a:t>
            </a:r>
            <a:r>
              <a:rPr lang="en-US" sz="2400" dirty="0" err="1">
                <a:cs typeface="Arial" charset="0"/>
              </a:rPr>
              <a:t>во</a:t>
            </a:r>
            <a:r>
              <a:rPr lang="en-US" sz="2400" dirty="0">
                <a:cs typeface="Arial" charset="0"/>
              </a:rPr>
              <a:t> </a:t>
            </a:r>
            <a:r>
              <a:rPr lang="en-US" sz="2400" dirty="0" err="1" smtClean="0">
                <a:cs typeface="Arial" charset="0"/>
              </a:rPr>
              <a:t>врем</a:t>
            </a:r>
            <a:r>
              <a:rPr lang="ru-RU" sz="2400" dirty="0" smtClean="0">
                <a:cs typeface="Arial" charset="0"/>
              </a:rPr>
              <a:t>я</a:t>
            </a:r>
            <a:r>
              <a:rPr lang="en-US" sz="2400" dirty="0" smtClean="0">
                <a:cs typeface="Arial" charset="0"/>
              </a:rPr>
              <a:t> </a:t>
            </a:r>
            <a:r>
              <a:rPr lang="en-US" sz="2400" dirty="0">
                <a:cs typeface="Arial" charset="0"/>
              </a:rPr>
              <a:t>пандемии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22669" y="1241628"/>
            <a:ext cx="769299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 err="1" smtClean="0"/>
              <a:t>Препятствия</a:t>
            </a:r>
            <a:r>
              <a:rPr lang="en-US" sz="1600" dirty="0" smtClean="0"/>
              <a:t> </a:t>
            </a:r>
            <a:r>
              <a:rPr lang="en-US" sz="1600" dirty="0" err="1" smtClean="0"/>
              <a:t>для</a:t>
            </a:r>
            <a:r>
              <a:rPr lang="en-US" sz="1600" dirty="0" smtClean="0"/>
              <a:t> </a:t>
            </a:r>
            <a:r>
              <a:rPr lang="en-US" sz="1600" dirty="0" err="1" smtClean="0"/>
              <a:t>основных</a:t>
            </a:r>
            <a:r>
              <a:rPr lang="en-US" sz="1600" dirty="0" smtClean="0"/>
              <a:t> </a:t>
            </a:r>
            <a:r>
              <a:rPr lang="en-US" sz="1600" dirty="0" err="1" smtClean="0"/>
              <a:t>мер</a:t>
            </a:r>
            <a:r>
              <a:rPr lang="en-US" sz="1600" dirty="0" smtClean="0"/>
              <a:t> </a:t>
            </a:r>
            <a:r>
              <a:rPr lang="en-US" sz="1600" dirty="0" err="1" smtClean="0"/>
              <a:t>поддержания</a:t>
            </a:r>
            <a:r>
              <a:rPr lang="en-US" sz="1600" dirty="0" smtClean="0"/>
              <a:t> </a:t>
            </a:r>
            <a:r>
              <a:rPr lang="en-US" sz="1600" dirty="0" err="1" smtClean="0"/>
              <a:t>гигиены</a:t>
            </a:r>
            <a:r>
              <a:rPr lang="en-US" sz="1600" dirty="0" smtClean="0"/>
              <a:t>, </a:t>
            </a:r>
            <a:r>
              <a:rPr lang="en-US" sz="1600" dirty="0" err="1" smtClean="0"/>
              <a:t>таких</a:t>
            </a:r>
            <a:r>
              <a:rPr lang="en-US" sz="1600" dirty="0" smtClean="0"/>
              <a:t> </a:t>
            </a:r>
            <a:r>
              <a:rPr lang="en-US" sz="1600" dirty="0" err="1" smtClean="0"/>
              <a:t>как</a:t>
            </a:r>
            <a:r>
              <a:rPr lang="en-US" sz="1600" dirty="0" smtClean="0"/>
              <a:t> </a:t>
            </a:r>
            <a:r>
              <a:rPr lang="en-US" sz="1600" dirty="0" err="1" smtClean="0"/>
              <a:t>мытье</a:t>
            </a:r>
            <a:r>
              <a:rPr lang="en-US" sz="1600" dirty="0" smtClean="0"/>
              <a:t> </a:t>
            </a:r>
            <a:r>
              <a:rPr lang="en-US" sz="1600" dirty="0" err="1" smtClean="0"/>
              <a:t>рук</a:t>
            </a:r>
            <a:r>
              <a:rPr lang="en-US" sz="1600" dirty="0" smtClean="0"/>
              <a:t> (</a:t>
            </a:r>
            <a:r>
              <a:rPr lang="en-US" sz="1600" dirty="0" err="1" smtClean="0"/>
              <a:t>из-за</a:t>
            </a:r>
            <a:r>
              <a:rPr lang="en-US" sz="1600" dirty="0" smtClean="0"/>
              <a:t> </a:t>
            </a:r>
            <a:r>
              <a:rPr lang="en-US" sz="1600" dirty="0" err="1" smtClean="0"/>
              <a:t>физической</a:t>
            </a:r>
            <a:r>
              <a:rPr lang="en-US" sz="1600" dirty="0" smtClean="0"/>
              <a:t> </a:t>
            </a:r>
            <a:r>
              <a:rPr lang="en-US" sz="1600" dirty="0" err="1" smtClean="0"/>
              <a:t>недоступности</a:t>
            </a:r>
            <a:r>
              <a:rPr lang="en-US" sz="1600" dirty="0" smtClean="0"/>
              <a:t> </a:t>
            </a:r>
            <a:r>
              <a:rPr lang="en-US" sz="1600" dirty="0" err="1" smtClean="0"/>
              <a:t>или</a:t>
            </a:r>
            <a:r>
              <a:rPr lang="en-US" sz="1600" dirty="0" smtClean="0"/>
              <a:t> </a:t>
            </a:r>
            <a:r>
              <a:rPr lang="en-US" sz="1600" dirty="0" err="1" smtClean="0"/>
              <a:t>отсутствия</a:t>
            </a:r>
            <a:r>
              <a:rPr lang="en-US" sz="1600" dirty="0" smtClean="0"/>
              <a:t> </a:t>
            </a:r>
            <a:r>
              <a:rPr lang="en-US" sz="1600" dirty="0" err="1" smtClean="0"/>
              <a:t>помощи</a:t>
            </a:r>
            <a:r>
              <a:rPr lang="en-US" sz="1600" dirty="0" smtClean="0"/>
              <a:t>).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 err="1" smtClean="0"/>
              <a:t>Трудности</a:t>
            </a:r>
            <a:r>
              <a:rPr lang="en-US" sz="1600" dirty="0" smtClean="0"/>
              <a:t> в </a:t>
            </a:r>
            <a:r>
              <a:rPr lang="en-US" sz="1600" dirty="0" err="1" smtClean="0"/>
              <a:t>осуществлении</a:t>
            </a:r>
            <a:r>
              <a:rPr lang="en-US" sz="1600" dirty="0" smtClean="0"/>
              <a:t> </a:t>
            </a:r>
            <a:r>
              <a:rPr lang="en-US" sz="1600" dirty="0" err="1" smtClean="0"/>
              <a:t>физического</a:t>
            </a:r>
            <a:r>
              <a:rPr lang="en-US" sz="1600" dirty="0" smtClean="0"/>
              <a:t> </a:t>
            </a:r>
            <a:r>
              <a:rPr lang="en-US" sz="1600" dirty="0" err="1" smtClean="0"/>
              <a:t>дистанцирования</a:t>
            </a:r>
            <a:r>
              <a:rPr lang="en-US" sz="1600" dirty="0" smtClean="0"/>
              <a:t> </a:t>
            </a:r>
            <a:r>
              <a:rPr lang="en-US" sz="1600" dirty="0" err="1" smtClean="0"/>
              <a:t>ввиду</a:t>
            </a:r>
            <a:r>
              <a:rPr lang="en-US" sz="1600" dirty="0" smtClean="0"/>
              <a:t> </a:t>
            </a:r>
            <a:r>
              <a:rPr lang="en-US" sz="1600" dirty="0" err="1" smtClean="0"/>
              <a:t>потребности</a:t>
            </a:r>
            <a:r>
              <a:rPr lang="en-US" sz="1600" dirty="0" smtClean="0"/>
              <a:t> в </a:t>
            </a:r>
            <a:r>
              <a:rPr lang="en-US" sz="1600" dirty="0" err="1" smtClean="0"/>
              <a:t>дополнительной</a:t>
            </a:r>
            <a:r>
              <a:rPr lang="en-US" sz="1600" dirty="0" smtClean="0"/>
              <a:t> </a:t>
            </a:r>
            <a:r>
              <a:rPr lang="en-US" sz="1600" dirty="0" err="1" smtClean="0"/>
              <a:t>помощи</a:t>
            </a:r>
            <a:r>
              <a:rPr lang="en-US" sz="1600" dirty="0" smtClean="0"/>
              <a:t> </a:t>
            </a:r>
            <a:r>
              <a:rPr lang="en-US" sz="1600" dirty="0" err="1" smtClean="0"/>
              <a:t>или</a:t>
            </a:r>
            <a:r>
              <a:rPr lang="en-US" sz="1600" dirty="0" smtClean="0"/>
              <a:t> </a:t>
            </a:r>
            <a:r>
              <a:rPr lang="en-US" sz="1600" dirty="0" err="1" smtClean="0"/>
              <a:t>по</a:t>
            </a:r>
            <a:r>
              <a:rPr lang="en-US" sz="1600" dirty="0" smtClean="0"/>
              <a:t> </a:t>
            </a:r>
            <a:r>
              <a:rPr lang="en-US" sz="1600" dirty="0" err="1" smtClean="0"/>
              <a:t>причине</a:t>
            </a:r>
            <a:r>
              <a:rPr lang="en-US" sz="1600" dirty="0" smtClean="0"/>
              <a:t> </a:t>
            </a:r>
            <a:r>
              <a:rPr lang="en-US" sz="1600" dirty="0" err="1" smtClean="0"/>
              <a:t>проживания</a:t>
            </a:r>
            <a:r>
              <a:rPr lang="en-US" sz="1600" dirty="0" smtClean="0"/>
              <a:t> в </a:t>
            </a:r>
            <a:r>
              <a:rPr lang="en-US" sz="1600" dirty="0" err="1" smtClean="0"/>
              <a:t>специализированных</a:t>
            </a:r>
            <a:r>
              <a:rPr lang="en-US" sz="1600" dirty="0" smtClean="0"/>
              <a:t> </a:t>
            </a:r>
            <a:r>
              <a:rPr lang="en-US" sz="1600" dirty="0" err="1" smtClean="0"/>
              <a:t>учреждениях</a:t>
            </a:r>
            <a:r>
              <a:rPr lang="en-US" sz="1600" dirty="0" smtClean="0"/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 err="1" smtClean="0"/>
              <a:t>Необходимость</a:t>
            </a:r>
            <a:r>
              <a:rPr lang="en-US" sz="1600" dirty="0" smtClean="0"/>
              <a:t> </a:t>
            </a:r>
            <a:r>
              <a:rPr lang="en-US" sz="1600" dirty="0" err="1" smtClean="0"/>
              <a:t>прикасаться</a:t>
            </a:r>
            <a:r>
              <a:rPr lang="en-US" sz="1600" dirty="0" smtClean="0"/>
              <a:t> к </a:t>
            </a:r>
            <a:r>
              <a:rPr lang="en-US" sz="1600" dirty="0" err="1" smtClean="0"/>
              <a:t>вещам</a:t>
            </a:r>
            <a:r>
              <a:rPr lang="en-US" sz="1600" dirty="0" smtClean="0"/>
              <a:t>, </a:t>
            </a:r>
            <a:r>
              <a:rPr lang="en-US" sz="1600" dirty="0" err="1" smtClean="0"/>
              <a:t>таким</a:t>
            </a:r>
            <a:r>
              <a:rPr lang="en-US" sz="1600" dirty="0" smtClean="0"/>
              <a:t> </a:t>
            </a:r>
            <a:r>
              <a:rPr lang="en-US" sz="1600" dirty="0" err="1" smtClean="0"/>
              <a:t>как</a:t>
            </a:r>
            <a:r>
              <a:rPr lang="en-US" sz="1600" dirty="0" smtClean="0"/>
              <a:t> </a:t>
            </a:r>
            <a:r>
              <a:rPr lang="en-US" sz="1600" dirty="0" err="1" smtClean="0"/>
              <a:t>вспомогательные</a:t>
            </a:r>
            <a:r>
              <a:rPr lang="en-US" sz="1600" dirty="0" smtClean="0"/>
              <a:t> </a:t>
            </a:r>
            <a:r>
              <a:rPr lang="en-US" sz="1600" dirty="0" err="1" smtClean="0"/>
              <a:t>устройства</a:t>
            </a:r>
            <a:r>
              <a:rPr lang="en-US" sz="1600" dirty="0" smtClean="0"/>
              <a:t>, </a:t>
            </a:r>
            <a:r>
              <a:rPr lang="en-US" sz="1600" dirty="0" err="1" smtClean="0"/>
              <a:t>оборудование</a:t>
            </a:r>
            <a:r>
              <a:rPr lang="en-US" sz="1600" dirty="0" smtClean="0"/>
              <a:t> и </a:t>
            </a:r>
            <a:r>
              <a:rPr lang="en-US" sz="1600" dirty="0" err="1" smtClean="0"/>
              <a:t>окружающие</a:t>
            </a:r>
            <a:r>
              <a:rPr lang="en-US" sz="1600" dirty="0" smtClean="0"/>
              <a:t> </a:t>
            </a:r>
            <a:r>
              <a:rPr lang="en-US" sz="1600" dirty="0" err="1" smtClean="0"/>
              <a:t>предметы</a:t>
            </a:r>
            <a:r>
              <a:rPr lang="en-US" sz="1600" dirty="0" smtClean="0"/>
              <a:t>, </a:t>
            </a:r>
            <a:r>
              <a:rPr lang="en-US" sz="1600" dirty="0" err="1" smtClean="0"/>
              <a:t>для</a:t>
            </a:r>
            <a:r>
              <a:rPr lang="en-US" sz="1600" dirty="0" smtClean="0"/>
              <a:t> </a:t>
            </a:r>
            <a:r>
              <a:rPr lang="en-US" sz="1600" dirty="0" err="1" smtClean="0"/>
              <a:t>получения</a:t>
            </a:r>
            <a:r>
              <a:rPr lang="en-US" sz="1600" dirty="0" smtClean="0"/>
              <a:t> </a:t>
            </a:r>
            <a:r>
              <a:rPr lang="en-US" sz="1600" dirty="0" err="1" smtClean="0"/>
              <a:t>информации</a:t>
            </a:r>
            <a:r>
              <a:rPr lang="en-US" sz="1600" dirty="0" smtClean="0"/>
              <a:t> </a:t>
            </a:r>
            <a:r>
              <a:rPr lang="en-US" sz="1600" dirty="0" err="1" smtClean="0"/>
              <a:t>или</a:t>
            </a:r>
            <a:r>
              <a:rPr lang="en-US" sz="1600" dirty="0" smtClean="0"/>
              <a:t> </a:t>
            </a:r>
            <a:r>
              <a:rPr lang="en-US" sz="1600" dirty="0" err="1" smtClean="0"/>
              <a:t>физической</a:t>
            </a:r>
            <a:r>
              <a:rPr lang="en-US" sz="1600" dirty="0" smtClean="0"/>
              <a:t> </a:t>
            </a:r>
            <a:r>
              <a:rPr lang="en-US" sz="1600" dirty="0" err="1" smtClean="0"/>
              <a:t>поддержки</a:t>
            </a:r>
            <a:r>
              <a:rPr lang="en-US" sz="1600" dirty="0" smtClean="0"/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 err="1" smtClean="0"/>
              <a:t>Отсутствие</a:t>
            </a:r>
            <a:r>
              <a:rPr lang="en-US" sz="1600" dirty="0" smtClean="0"/>
              <a:t> </a:t>
            </a:r>
            <a:r>
              <a:rPr lang="en-US" sz="1600" dirty="0" err="1" smtClean="0"/>
              <a:t>помощи</a:t>
            </a:r>
            <a:r>
              <a:rPr lang="en-US" sz="1600" dirty="0" smtClean="0"/>
              <a:t> </a:t>
            </a:r>
            <a:r>
              <a:rPr lang="en-US" sz="1600" dirty="0" err="1" smtClean="0"/>
              <a:t>ввиду</a:t>
            </a:r>
            <a:r>
              <a:rPr lang="en-US" sz="1600" dirty="0" smtClean="0"/>
              <a:t> </a:t>
            </a:r>
            <a:r>
              <a:rPr lang="en-US" sz="1600" dirty="0" err="1" smtClean="0"/>
              <a:t>мер</a:t>
            </a:r>
            <a:r>
              <a:rPr lang="en-US" sz="1600" dirty="0" smtClean="0"/>
              <a:t> </a:t>
            </a:r>
            <a:r>
              <a:rPr lang="en-US" sz="1600" dirty="0" err="1" smtClean="0"/>
              <a:t>изоляции</a:t>
            </a:r>
            <a:r>
              <a:rPr lang="en-US" sz="1600" dirty="0" smtClean="0"/>
              <a:t> и </a:t>
            </a:r>
            <a:r>
              <a:rPr lang="en-US" sz="1600" dirty="0" err="1" smtClean="0"/>
              <a:t>физического</a:t>
            </a:r>
            <a:r>
              <a:rPr lang="en-US" sz="1600" dirty="0" smtClean="0"/>
              <a:t> </a:t>
            </a:r>
            <a:r>
              <a:rPr lang="en-US" sz="1600" dirty="0" err="1" smtClean="0"/>
              <a:t>дистанцирования</a:t>
            </a:r>
            <a:r>
              <a:rPr lang="en-US" sz="1600" dirty="0" smtClean="0"/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 err="1" smtClean="0"/>
              <a:t>Препятствия</a:t>
            </a:r>
            <a:r>
              <a:rPr lang="en-US" sz="1600" dirty="0" smtClean="0"/>
              <a:t> в </a:t>
            </a:r>
            <a:r>
              <a:rPr lang="en-US" sz="1600" dirty="0" err="1" smtClean="0"/>
              <a:t>доступе</a:t>
            </a:r>
            <a:r>
              <a:rPr lang="en-US" sz="1600" dirty="0" smtClean="0"/>
              <a:t> к </a:t>
            </a:r>
            <a:r>
              <a:rPr lang="en-US" sz="1600" dirty="0" err="1" smtClean="0"/>
              <a:t>информации</a:t>
            </a:r>
            <a:r>
              <a:rPr lang="en-US" sz="1600" dirty="0" smtClean="0"/>
              <a:t> </a:t>
            </a:r>
            <a:r>
              <a:rPr lang="en-US" sz="1600" dirty="0" err="1" smtClean="0"/>
              <a:t>для</a:t>
            </a:r>
            <a:r>
              <a:rPr lang="en-US" sz="1600" dirty="0" smtClean="0"/>
              <a:t> </a:t>
            </a:r>
            <a:r>
              <a:rPr lang="en-US" sz="1600" dirty="0" err="1" smtClean="0"/>
              <a:t>общественности</a:t>
            </a:r>
            <a:r>
              <a:rPr lang="en-US" sz="1600" dirty="0"/>
              <a:t> </a:t>
            </a:r>
            <a:r>
              <a:rPr lang="en-US" sz="1600" dirty="0" err="1"/>
              <a:t>по</a:t>
            </a:r>
            <a:r>
              <a:rPr lang="en-US" sz="1600" dirty="0"/>
              <a:t> </a:t>
            </a:r>
            <a:r>
              <a:rPr lang="en-US" sz="1600" dirty="0" err="1"/>
              <a:t>вопросам</a:t>
            </a:r>
            <a:r>
              <a:rPr lang="en-US" sz="1600" dirty="0"/>
              <a:t> </a:t>
            </a:r>
            <a:r>
              <a:rPr lang="en-US" sz="1600" dirty="0" err="1" smtClean="0"/>
              <a:t>здравоохранения</a:t>
            </a:r>
            <a:r>
              <a:rPr lang="en-US" sz="1600" dirty="0" smtClean="0"/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 err="1" smtClean="0"/>
              <a:t>Препятствия</a:t>
            </a:r>
            <a:r>
              <a:rPr lang="en-US" sz="1600" dirty="0" smtClean="0"/>
              <a:t> в </a:t>
            </a:r>
            <a:r>
              <a:rPr lang="en-US" sz="1600" dirty="0" err="1" smtClean="0"/>
              <a:t>доступе</a:t>
            </a:r>
            <a:r>
              <a:rPr lang="en-US" sz="1600" dirty="0" smtClean="0"/>
              <a:t> к </a:t>
            </a:r>
            <a:r>
              <a:rPr lang="en-US" sz="1600" dirty="0" err="1" smtClean="0"/>
              <a:t>услугам</a:t>
            </a:r>
            <a:r>
              <a:rPr lang="en-US" sz="1600" dirty="0" smtClean="0"/>
              <a:t> </a:t>
            </a:r>
            <a:r>
              <a:rPr lang="en-US" sz="1600" dirty="0" err="1" smtClean="0"/>
              <a:t>здравоохранения</a:t>
            </a:r>
            <a:r>
              <a:rPr lang="en-US" sz="1600" dirty="0" smtClean="0"/>
              <a:t> и </a:t>
            </a:r>
            <a:r>
              <a:rPr lang="en-US" sz="1600" dirty="0" err="1" smtClean="0"/>
              <a:t>лечению</a:t>
            </a:r>
            <a:r>
              <a:rPr lang="en-US" sz="1600" dirty="0" smtClean="0"/>
              <a:t> </a:t>
            </a:r>
            <a:r>
              <a:rPr lang="en-US" sz="1600" dirty="0" err="1" smtClean="0"/>
              <a:t>ввиду</a:t>
            </a:r>
            <a:r>
              <a:rPr lang="en-US" sz="1600" dirty="0" smtClean="0"/>
              <a:t> </a:t>
            </a:r>
            <a:r>
              <a:rPr lang="en-US" sz="1600" dirty="0" err="1" smtClean="0"/>
              <a:t>ограниченности</a:t>
            </a:r>
            <a:r>
              <a:rPr lang="en-US" sz="1600" dirty="0" smtClean="0"/>
              <a:t> </a:t>
            </a:r>
            <a:r>
              <a:rPr lang="en-US" sz="1600" dirty="0" err="1" smtClean="0"/>
              <a:t>услуг</a:t>
            </a:r>
            <a:r>
              <a:rPr lang="en-US" sz="1600" dirty="0" smtClean="0"/>
              <a:t>. В </a:t>
            </a:r>
            <a:r>
              <a:rPr lang="en-US" sz="1600" dirty="0" err="1" smtClean="0"/>
              <a:t>частности</a:t>
            </a:r>
            <a:r>
              <a:rPr lang="ru-RU" sz="1600" dirty="0" smtClean="0"/>
              <a:t>,</a:t>
            </a:r>
            <a:r>
              <a:rPr lang="en-US" sz="1600" dirty="0" smtClean="0"/>
              <a:t> в </a:t>
            </a:r>
            <a:r>
              <a:rPr lang="en-US" sz="1600" dirty="0" err="1" smtClean="0"/>
              <a:t>тех</a:t>
            </a:r>
            <a:r>
              <a:rPr lang="en-US" sz="1600" dirty="0" smtClean="0"/>
              <a:t> </a:t>
            </a:r>
            <a:r>
              <a:rPr lang="en-US" sz="1600" dirty="0" err="1" smtClean="0"/>
              <a:t>странах</a:t>
            </a:r>
            <a:r>
              <a:rPr lang="en-US" sz="1600" dirty="0" smtClean="0"/>
              <a:t>, </a:t>
            </a:r>
            <a:r>
              <a:rPr lang="en-US" sz="1600" dirty="0" err="1" smtClean="0"/>
              <a:t>где</a:t>
            </a:r>
            <a:r>
              <a:rPr lang="en-US" sz="1600" dirty="0" smtClean="0"/>
              <a:t> </a:t>
            </a:r>
            <a:r>
              <a:rPr lang="en-US" sz="1600" dirty="0" err="1" smtClean="0"/>
              <a:t>системы</a:t>
            </a:r>
            <a:r>
              <a:rPr lang="en-US" sz="1600" dirty="0" smtClean="0"/>
              <a:t> </a:t>
            </a:r>
            <a:r>
              <a:rPr lang="en-US" sz="1600" dirty="0" err="1" smtClean="0"/>
              <a:t>здравоохранения</a:t>
            </a:r>
            <a:r>
              <a:rPr lang="en-US" sz="1600" dirty="0" smtClean="0"/>
              <a:t> </a:t>
            </a:r>
            <a:r>
              <a:rPr lang="en-US" sz="1600" dirty="0" err="1" smtClean="0"/>
              <a:t>перегружены</a:t>
            </a:r>
            <a:r>
              <a:rPr lang="en-US" sz="1600" dirty="0" smtClean="0"/>
              <a:t> и </a:t>
            </a:r>
            <a:r>
              <a:rPr lang="en-US" sz="1600" dirty="0" err="1" smtClean="0"/>
              <a:t>находятся</a:t>
            </a:r>
            <a:r>
              <a:rPr lang="en-US" sz="1600" dirty="0" smtClean="0"/>
              <a:t> </a:t>
            </a:r>
            <a:r>
              <a:rPr lang="en-US" sz="1600" dirty="0" err="1" smtClean="0"/>
              <a:t>на</a:t>
            </a:r>
            <a:r>
              <a:rPr lang="en-US" sz="1600" dirty="0" smtClean="0"/>
              <a:t> </a:t>
            </a:r>
            <a:r>
              <a:rPr lang="en-US" sz="1600" dirty="0" err="1" smtClean="0"/>
              <a:t>грани</a:t>
            </a:r>
            <a:r>
              <a:rPr lang="en-US" sz="1600" dirty="0" smtClean="0"/>
              <a:t> </a:t>
            </a:r>
            <a:r>
              <a:rPr lang="en-US" sz="1600" dirty="0" err="1" smtClean="0"/>
              <a:t>коллапса</a:t>
            </a:r>
            <a:r>
              <a:rPr lang="en-US" sz="1600" dirty="0" smtClean="0"/>
              <a:t>, </a:t>
            </a:r>
            <a:r>
              <a:rPr lang="en-US" sz="1600" dirty="0" err="1" smtClean="0"/>
              <a:t>были</a:t>
            </a:r>
            <a:r>
              <a:rPr lang="en-US" sz="1600" dirty="0" smtClean="0"/>
              <a:t> </a:t>
            </a:r>
            <a:r>
              <a:rPr lang="en-US" sz="1600" dirty="0" err="1" smtClean="0"/>
              <a:t>приняты</a:t>
            </a:r>
            <a:r>
              <a:rPr lang="en-US" sz="1600" dirty="0" smtClean="0"/>
              <a:t> </a:t>
            </a:r>
            <a:r>
              <a:rPr lang="en-US" sz="1600" dirty="0" err="1" smtClean="0"/>
              <a:t>меры</a:t>
            </a:r>
            <a:r>
              <a:rPr lang="en-US" sz="1600" dirty="0" smtClean="0"/>
              <a:t>, </a:t>
            </a:r>
            <a:r>
              <a:rPr lang="en-US" sz="1600" dirty="0" err="1" smtClean="0"/>
              <a:t>подвергающие</a:t>
            </a:r>
            <a:r>
              <a:rPr lang="en-US" sz="1600" dirty="0" smtClean="0"/>
              <a:t> </a:t>
            </a:r>
            <a:r>
              <a:rPr lang="en-US" sz="1600" dirty="0" err="1" smtClean="0"/>
              <a:t>дискриминации</a:t>
            </a:r>
            <a:r>
              <a:rPr lang="en-US" sz="1600" dirty="0" smtClean="0"/>
              <a:t> </a:t>
            </a:r>
            <a:r>
              <a:rPr lang="en-US" sz="1600" dirty="0" err="1" smtClean="0"/>
              <a:t>на</a:t>
            </a:r>
            <a:r>
              <a:rPr lang="en-US" sz="1600" dirty="0" smtClean="0"/>
              <a:t> </a:t>
            </a:r>
            <a:r>
              <a:rPr lang="en-US" sz="1600" dirty="0" err="1" smtClean="0"/>
              <a:t>основании</a:t>
            </a:r>
            <a:r>
              <a:rPr lang="en-US" sz="1600" dirty="0" smtClean="0"/>
              <a:t> </a:t>
            </a:r>
            <a:r>
              <a:rPr lang="en-US" sz="1600" dirty="0" err="1" smtClean="0"/>
              <a:t>имеющихся</a:t>
            </a:r>
            <a:r>
              <a:rPr lang="en-US" sz="1600" dirty="0" smtClean="0"/>
              <a:t> </a:t>
            </a:r>
            <a:r>
              <a:rPr lang="en-US" sz="1600" dirty="0" err="1" smtClean="0"/>
              <a:t>проблем</a:t>
            </a:r>
            <a:r>
              <a:rPr lang="en-US" sz="1600" dirty="0" smtClean="0"/>
              <a:t> </a:t>
            </a:r>
            <a:r>
              <a:rPr lang="en-US" sz="1600" dirty="0" err="1" smtClean="0"/>
              <a:t>со</a:t>
            </a:r>
            <a:r>
              <a:rPr lang="en-US" sz="1600" dirty="0" smtClean="0"/>
              <a:t> </a:t>
            </a:r>
            <a:r>
              <a:rPr lang="en-US" sz="1600" dirty="0" err="1" smtClean="0"/>
              <a:t>здоровьем</a:t>
            </a:r>
            <a:r>
              <a:rPr lang="en-US" sz="1600" dirty="0" smtClean="0"/>
              <a:t>, в </a:t>
            </a:r>
            <a:r>
              <a:rPr lang="en-US" sz="1600" dirty="0" err="1" smtClean="0"/>
              <a:t>результате</a:t>
            </a:r>
            <a:r>
              <a:rPr lang="en-US" sz="1600" dirty="0" smtClean="0"/>
              <a:t> </a:t>
            </a:r>
            <a:r>
              <a:rPr lang="en-US" sz="1600" dirty="0" err="1" smtClean="0"/>
              <a:t>которых</a:t>
            </a:r>
            <a:r>
              <a:rPr lang="en-US" sz="1600" dirty="0" smtClean="0"/>
              <a:t> </a:t>
            </a:r>
            <a:r>
              <a:rPr lang="en-US" sz="1600" dirty="0" err="1" smtClean="0"/>
              <a:t>инвалиды</a:t>
            </a:r>
            <a:r>
              <a:rPr lang="en-US" sz="1600" dirty="0" smtClean="0"/>
              <a:t> </a:t>
            </a:r>
            <a:r>
              <a:rPr lang="en-US" sz="1600" dirty="0" err="1" smtClean="0"/>
              <a:t>оказывают</a:t>
            </a:r>
            <a:r>
              <a:rPr lang="ru-RU" sz="1600" dirty="0" err="1" smtClean="0"/>
              <a:t>ся</a:t>
            </a:r>
            <a:r>
              <a:rPr lang="en-US" sz="1600" dirty="0" smtClean="0"/>
              <a:t> в </a:t>
            </a:r>
            <a:r>
              <a:rPr lang="en-US" sz="1600" dirty="0" err="1" smtClean="0"/>
              <a:t>невыгодном</a:t>
            </a:r>
            <a:r>
              <a:rPr lang="en-US" sz="1600" dirty="0" smtClean="0"/>
              <a:t> </a:t>
            </a:r>
            <a:r>
              <a:rPr lang="en-US" sz="1600" dirty="0" err="1" smtClean="0"/>
              <a:t>положении</a:t>
            </a:r>
            <a:r>
              <a:rPr lang="en-US" sz="1600" dirty="0" smtClean="0"/>
              <a:t> </a:t>
            </a:r>
            <a:r>
              <a:rPr lang="en-US" sz="1600" dirty="0" err="1" smtClean="0"/>
              <a:t>при</a:t>
            </a:r>
            <a:r>
              <a:rPr lang="en-US" sz="1600" dirty="0" smtClean="0"/>
              <a:t> </a:t>
            </a:r>
            <a:r>
              <a:rPr lang="en-US" sz="1600" dirty="0" err="1" smtClean="0"/>
              <a:t>распределении</a:t>
            </a:r>
            <a:r>
              <a:rPr lang="en-US" sz="1600" dirty="0" smtClean="0"/>
              <a:t> </a:t>
            </a:r>
            <a:r>
              <a:rPr lang="en-US" sz="1600" dirty="0" err="1" smtClean="0"/>
              <a:t>ограниченных</a:t>
            </a:r>
            <a:r>
              <a:rPr lang="en-US" sz="1600" dirty="0" smtClean="0"/>
              <a:t> </a:t>
            </a:r>
            <a:r>
              <a:rPr lang="en-US" sz="1600" dirty="0" err="1" smtClean="0"/>
              <a:t>ресурсов</a:t>
            </a:r>
            <a:r>
              <a:rPr lang="en-US" sz="1600" dirty="0" smtClean="0"/>
              <a:t>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 smtClean="0"/>
              <a:t>В </a:t>
            </a:r>
            <a:r>
              <a:rPr lang="en-US" sz="1600" dirty="0" err="1" smtClean="0"/>
              <a:t>случае</a:t>
            </a:r>
            <a:r>
              <a:rPr lang="en-US" sz="1600" dirty="0" smtClean="0"/>
              <a:t> </a:t>
            </a:r>
            <a:r>
              <a:rPr lang="en-US" sz="1600" dirty="0" err="1" smtClean="0"/>
              <a:t>некоторых</a:t>
            </a:r>
            <a:r>
              <a:rPr lang="en-US" sz="1600" dirty="0" smtClean="0"/>
              <a:t> </a:t>
            </a:r>
            <a:r>
              <a:rPr lang="en-US" sz="1600" dirty="0" err="1" smtClean="0"/>
              <a:t>инвалидов</a:t>
            </a:r>
            <a:r>
              <a:rPr lang="en-US" sz="1600" dirty="0" smtClean="0"/>
              <a:t> </a:t>
            </a:r>
            <a:r>
              <a:rPr lang="en-US" sz="1600" dirty="0" err="1" smtClean="0"/>
              <a:t>уже</a:t>
            </a:r>
            <a:r>
              <a:rPr lang="en-US" sz="1600" dirty="0" smtClean="0"/>
              <a:t> </a:t>
            </a:r>
            <a:r>
              <a:rPr lang="en-US" sz="1600" dirty="0" err="1" smtClean="0"/>
              <a:t>имеющиеся</a:t>
            </a:r>
            <a:r>
              <a:rPr lang="en-US" sz="1600" dirty="0" smtClean="0"/>
              <a:t> у </a:t>
            </a:r>
            <a:r>
              <a:rPr lang="en-US" sz="1600" dirty="0" err="1" smtClean="0"/>
              <a:t>них</a:t>
            </a:r>
            <a:r>
              <a:rPr lang="en-US" sz="1600" dirty="0" smtClean="0"/>
              <a:t> </a:t>
            </a:r>
            <a:r>
              <a:rPr lang="en-US" sz="1600" dirty="0" err="1" smtClean="0"/>
              <a:t>проблемы</a:t>
            </a:r>
            <a:r>
              <a:rPr lang="en-US" sz="1600" dirty="0" smtClean="0"/>
              <a:t> </a:t>
            </a:r>
            <a:r>
              <a:rPr lang="en-US" sz="1600" dirty="0" err="1" smtClean="0"/>
              <a:t>со</a:t>
            </a:r>
            <a:r>
              <a:rPr lang="en-US" sz="1600" dirty="0" smtClean="0"/>
              <a:t> </a:t>
            </a:r>
            <a:r>
              <a:rPr lang="en-US" sz="1600" dirty="0" err="1" smtClean="0"/>
              <a:t>здоровьем</a:t>
            </a:r>
            <a:r>
              <a:rPr lang="en-US" sz="1600" dirty="0" smtClean="0"/>
              <a:t> </a:t>
            </a:r>
            <a:r>
              <a:rPr lang="en-US" sz="1600" dirty="0" err="1" smtClean="0"/>
              <a:t>могут</a:t>
            </a:r>
            <a:r>
              <a:rPr lang="en-US" sz="1600" dirty="0" smtClean="0"/>
              <a:t> </a:t>
            </a:r>
            <a:r>
              <a:rPr lang="en-US" sz="1600" dirty="0" err="1" smtClean="0"/>
              <a:t>повысить</a:t>
            </a:r>
            <a:r>
              <a:rPr lang="en-US" sz="1600" dirty="0" smtClean="0"/>
              <a:t> </a:t>
            </a:r>
            <a:r>
              <a:rPr lang="en-US" sz="1600" dirty="0" err="1" smtClean="0"/>
              <a:t>их</a:t>
            </a:r>
            <a:r>
              <a:rPr lang="en-US" sz="1600" dirty="0" smtClean="0"/>
              <a:t> </a:t>
            </a:r>
            <a:r>
              <a:rPr lang="en-US" sz="1600" dirty="0" err="1" smtClean="0"/>
              <a:t>уязвимость</a:t>
            </a:r>
            <a:r>
              <a:rPr lang="en-US" sz="1600" dirty="0" smtClean="0"/>
              <a:t> </a:t>
            </a:r>
            <a:r>
              <a:rPr lang="en-US" sz="1600" dirty="0" err="1" smtClean="0"/>
              <a:t>перед</a:t>
            </a:r>
            <a:r>
              <a:rPr lang="en-US" sz="1600" dirty="0" smtClean="0"/>
              <a:t> </a:t>
            </a:r>
            <a:r>
              <a:rPr lang="en-US" sz="1600" dirty="0" err="1" smtClean="0"/>
              <a:t>инфекцией</a:t>
            </a:r>
            <a:r>
              <a:rPr lang="en-US" sz="1600" dirty="0" smtClean="0"/>
              <a:t> и </a:t>
            </a:r>
            <a:r>
              <a:rPr lang="en-US" sz="1600" dirty="0" err="1" smtClean="0"/>
              <a:t>привести</a:t>
            </a:r>
            <a:r>
              <a:rPr lang="en-US" sz="1600" dirty="0" smtClean="0"/>
              <a:t> к </a:t>
            </a:r>
            <a:r>
              <a:rPr lang="en-US" sz="1600" dirty="0" err="1" smtClean="0"/>
              <a:t>более</a:t>
            </a:r>
            <a:r>
              <a:rPr lang="en-US" sz="1600" dirty="0" smtClean="0"/>
              <a:t> </a:t>
            </a:r>
            <a:r>
              <a:rPr lang="en-US" sz="1600" dirty="0" err="1" smtClean="0"/>
              <a:t>тяжелым</a:t>
            </a:r>
            <a:r>
              <a:rPr lang="en-US" sz="1600" dirty="0" smtClean="0"/>
              <a:t> </a:t>
            </a:r>
            <a:r>
              <a:rPr lang="en-US" sz="1600" dirty="0" err="1" smtClean="0"/>
              <a:t>симптомам</a:t>
            </a:r>
            <a:r>
              <a:rPr lang="en-US" sz="1600" dirty="0" smtClean="0"/>
              <a:t>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80880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ítulo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447088" cy="698500"/>
          </a:xfrm>
        </p:spPr>
        <p:txBody>
          <a:bodyPr/>
          <a:lstStyle/>
          <a:p>
            <a:pPr algn="ctr"/>
            <a:r>
              <a:rPr lang="en-US" sz="2800" dirty="0" smtClean="0">
                <a:cs typeface="Arial" charset="0"/>
              </a:rPr>
              <a:t>Меры для предупреждения заражения</a:t>
            </a:r>
            <a:r>
              <a:rPr lang="en-US" sz="2800" dirty="0">
                <a:cs typeface="Arial" charset="0"/>
              </a:rPr>
              <a:t/>
            </a:r>
            <a:br>
              <a:rPr lang="en-US" sz="2800" dirty="0">
                <a:cs typeface="Arial" charset="0"/>
              </a:rPr>
            </a:br>
            <a:endParaRPr lang="pt-BR" dirty="0" smtClean="0"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91364" y="973138"/>
            <a:ext cx="7673960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500" dirty="0" smtClean="0"/>
              <a:t>Инвалиды должны иметь доступ к тем же мерам предупреждения, что и остальное население. Однако многие из них не могут избежать контакта с людьми, оказывающими им помощь, </a:t>
            </a:r>
            <a:r>
              <a:rPr lang="en-US" sz="1500" dirty="0" err="1" smtClean="0"/>
              <a:t>или</a:t>
            </a:r>
            <a:r>
              <a:rPr lang="en-US" sz="1500" dirty="0" smtClean="0"/>
              <a:t> </a:t>
            </a:r>
            <a:r>
              <a:rPr lang="en-US" sz="1500" dirty="0" err="1" smtClean="0"/>
              <a:t>контакт</a:t>
            </a:r>
            <a:r>
              <a:rPr lang="ru-RU" sz="1500" dirty="0" smtClean="0"/>
              <a:t>а</a:t>
            </a:r>
            <a:r>
              <a:rPr lang="en-US" sz="1500" dirty="0" smtClean="0"/>
              <a:t> с поверхностями и предметами. </a:t>
            </a:r>
          </a:p>
          <a:p>
            <a:pPr algn="just"/>
            <a:endParaRPr lang="en-US" sz="1500" dirty="0" smtClean="0"/>
          </a:p>
          <a:p>
            <a:pPr algn="just"/>
            <a:r>
              <a:rPr lang="en-US" sz="1500" dirty="0" smtClean="0"/>
              <a:t>Чтобы свести к минимуму риск заражения, необходимо:</a:t>
            </a:r>
          </a:p>
          <a:p>
            <a:pPr marL="342900" indent="-342900" algn="just">
              <a:buFont typeface="+mj-lt"/>
              <a:buAutoNum type="arabicPeriod"/>
            </a:pPr>
            <a:endParaRPr lang="en-US" sz="1500" b="1" dirty="0" smtClean="0"/>
          </a:p>
          <a:p>
            <a:pPr marL="342900" indent="-342900" algn="just">
              <a:buFont typeface="+mj-lt"/>
              <a:buAutoNum type="arabicPeriod"/>
            </a:pPr>
            <a:r>
              <a:rPr lang="ru-RU" sz="1500" b="1" dirty="0" smtClean="0"/>
              <a:t>Информировать</a:t>
            </a:r>
            <a:r>
              <a:rPr lang="en-US" sz="1500" b="1" dirty="0" smtClean="0"/>
              <a:t>, </a:t>
            </a:r>
            <a:r>
              <a:rPr lang="ru-RU" sz="1500" b="1" dirty="0" smtClean="0"/>
              <a:t>обучать </a:t>
            </a:r>
            <a:r>
              <a:rPr lang="en-US" sz="1500" b="1" dirty="0" smtClean="0"/>
              <a:t>и </a:t>
            </a:r>
            <a:r>
              <a:rPr lang="ru-RU" sz="1500" b="1" dirty="0" smtClean="0"/>
              <a:t>обеспечивать </a:t>
            </a:r>
            <a:r>
              <a:rPr lang="en-US" sz="1500" b="1" dirty="0" err="1" smtClean="0"/>
              <a:t>индивидуальным</a:t>
            </a:r>
            <a:r>
              <a:rPr lang="ru-RU" sz="1500" b="1" dirty="0" smtClean="0"/>
              <a:t>и</a:t>
            </a:r>
            <a:r>
              <a:rPr lang="en-US" sz="1500" b="1" dirty="0" smtClean="0"/>
              <a:t> </a:t>
            </a:r>
            <a:r>
              <a:rPr lang="en-US" sz="1500" b="1" dirty="0" err="1" smtClean="0"/>
              <a:t>средствам</a:t>
            </a:r>
            <a:r>
              <a:rPr lang="ru-RU" sz="1500" b="1" dirty="0" smtClean="0"/>
              <a:t>и</a:t>
            </a:r>
            <a:r>
              <a:rPr lang="en-US" sz="1500" b="1" dirty="0" smtClean="0"/>
              <a:t> защиты (включая маски, перчатки и антисептики для </a:t>
            </a:r>
            <a:r>
              <a:rPr lang="en-US" sz="1500" b="1" dirty="0" err="1" smtClean="0"/>
              <a:t>рук</a:t>
            </a:r>
            <a:r>
              <a:rPr lang="en-US" sz="1500" b="1" dirty="0" smtClean="0"/>
              <a:t>)</a:t>
            </a:r>
            <a:r>
              <a:rPr lang="ru-RU" sz="1500" b="1" dirty="0" smtClean="0"/>
              <a:t> </a:t>
            </a:r>
            <a:r>
              <a:rPr lang="en-US" sz="1500" b="1" dirty="0" err="1" smtClean="0"/>
              <a:t>лиц</a:t>
            </a:r>
            <a:r>
              <a:rPr lang="en-US" sz="1500" b="1" dirty="0" smtClean="0"/>
              <a:t>, оказывающих помощь инвалидам, </a:t>
            </a:r>
            <a:r>
              <a:rPr lang="en-US" sz="1500" dirty="0" smtClean="0"/>
              <a:t>а </a:t>
            </a:r>
            <a:r>
              <a:rPr lang="en-US" sz="1500" dirty="0" err="1" smtClean="0"/>
              <a:t>также</a:t>
            </a:r>
            <a:r>
              <a:rPr lang="en-US" sz="1500" dirty="0" smtClean="0"/>
              <a:t> </a:t>
            </a:r>
            <a:r>
              <a:rPr lang="ru-RU" sz="1500" dirty="0" smtClean="0"/>
              <a:t>соответствующие </a:t>
            </a:r>
            <a:r>
              <a:rPr lang="en-US" sz="1500" dirty="0" err="1" smtClean="0"/>
              <a:t>служб</a:t>
            </a:r>
            <a:r>
              <a:rPr lang="ru-RU" sz="1500" dirty="0" smtClean="0"/>
              <a:t>ы</a:t>
            </a:r>
            <a:r>
              <a:rPr lang="en-US" sz="1500" dirty="0" smtClean="0"/>
              <a:t>.</a:t>
            </a:r>
          </a:p>
          <a:p>
            <a:pPr marL="342900" indent="-342900" algn="just">
              <a:buFont typeface="+mj-lt"/>
              <a:buAutoNum type="arabicPeriod"/>
            </a:pPr>
            <a:endParaRPr lang="en-US" sz="1500" b="1" dirty="0" smtClean="0"/>
          </a:p>
          <a:p>
            <a:pPr marL="342900" indent="-342900" algn="just">
              <a:buFont typeface="+mj-lt"/>
              <a:buAutoNum type="arabicPeriod"/>
            </a:pPr>
            <a:r>
              <a:rPr lang="en-US" sz="1500" b="1" dirty="0" err="1" smtClean="0"/>
              <a:t>Свести</a:t>
            </a:r>
            <a:r>
              <a:rPr lang="en-US" sz="1500" b="1" dirty="0" smtClean="0"/>
              <a:t> к </a:t>
            </a:r>
            <a:r>
              <a:rPr lang="en-US" sz="1500" b="1" dirty="0" err="1" smtClean="0"/>
              <a:t>минимуму</a:t>
            </a:r>
            <a:r>
              <a:rPr lang="en-US" sz="1500" b="1" dirty="0" smtClean="0"/>
              <a:t> </a:t>
            </a:r>
            <a:r>
              <a:rPr lang="en-US" sz="1500" b="1" dirty="0" err="1" smtClean="0"/>
              <a:t>любые</a:t>
            </a:r>
            <a:r>
              <a:rPr lang="en-US" sz="1500" b="1" dirty="0" smtClean="0"/>
              <a:t> </a:t>
            </a:r>
            <a:r>
              <a:rPr lang="en-US" sz="1500" b="1" dirty="0" err="1" smtClean="0"/>
              <a:t>возможные</a:t>
            </a:r>
            <a:r>
              <a:rPr lang="en-US" sz="1500" b="1" dirty="0" smtClean="0"/>
              <a:t> </a:t>
            </a:r>
            <a:r>
              <a:rPr lang="en-US" sz="1500" b="1" dirty="0" err="1" smtClean="0"/>
              <a:t>контакты</a:t>
            </a:r>
            <a:r>
              <a:rPr lang="en-US" sz="1500" b="1" dirty="0" smtClean="0"/>
              <a:t>, </a:t>
            </a:r>
            <a:r>
              <a:rPr lang="en-US" sz="1500" dirty="0" err="1" smtClean="0"/>
              <a:t>например</a:t>
            </a:r>
            <a:r>
              <a:rPr lang="en-US" sz="1500" dirty="0" smtClean="0"/>
              <a:t>, </a:t>
            </a:r>
            <a:r>
              <a:rPr lang="en-US" sz="1500" dirty="0" err="1" smtClean="0"/>
              <a:t>ввести</a:t>
            </a:r>
            <a:r>
              <a:rPr lang="en-US" sz="1500" dirty="0" smtClean="0"/>
              <a:t> </a:t>
            </a:r>
            <a:r>
              <a:rPr lang="en-US" sz="1500" dirty="0" err="1" smtClean="0"/>
              <a:t>специальные</a:t>
            </a:r>
            <a:r>
              <a:rPr lang="en-US" sz="1500" dirty="0" smtClean="0"/>
              <a:t> </a:t>
            </a:r>
            <a:r>
              <a:rPr lang="en-US" sz="1500" dirty="0" err="1" smtClean="0"/>
              <a:t>часы</a:t>
            </a:r>
            <a:r>
              <a:rPr lang="en-US" sz="1500" dirty="0" smtClean="0"/>
              <a:t> </a:t>
            </a:r>
            <a:r>
              <a:rPr lang="en-US" sz="1500" dirty="0" err="1" smtClean="0"/>
              <a:t>обслуживания</a:t>
            </a:r>
            <a:r>
              <a:rPr lang="en-US" sz="1500" dirty="0" smtClean="0"/>
              <a:t> в </a:t>
            </a:r>
            <a:r>
              <a:rPr lang="en-US" sz="1500" dirty="0" err="1" smtClean="0"/>
              <a:t>супермаркетах</a:t>
            </a:r>
            <a:r>
              <a:rPr lang="en-US" sz="1500" dirty="0" smtClean="0"/>
              <a:t> и </a:t>
            </a:r>
            <a:r>
              <a:rPr lang="en-US" sz="1500" dirty="0" err="1" smtClean="0"/>
              <a:t>банках</a:t>
            </a:r>
            <a:r>
              <a:rPr lang="en-US" sz="1500" dirty="0" smtClean="0"/>
              <a:t> </a:t>
            </a:r>
            <a:r>
              <a:rPr lang="en-US" sz="1500" dirty="0" err="1" smtClean="0"/>
              <a:t>для</a:t>
            </a:r>
            <a:r>
              <a:rPr lang="en-US" sz="1500" dirty="0" smtClean="0"/>
              <a:t> </a:t>
            </a:r>
            <a:r>
              <a:rPr lang="en-US" sz="1500" dirty="0" err="1" smtClean="0"/>
              <a:t>групп</a:t>
            </a:r>
            <a:r>
              <a:rPr lang="en-US" sz="1500" dirty="0" smtClean="0"/>
              <a:t> </a:t>
            </a:r>
            <a:r>
              <a:rPr lang="en-US" sz="1500" dirty="0" err="1" smtClean="0"/>
              <a:t>высокого</a:t>
            </a:r>
            <a:r>
              <a:rPr lang="en-US" sz="1500" dirty="0" smtClean="0"/>
              <a:t> </a:t>
            </a:r>
            <a:r>
              <a:rPr lang="en-US" sz="1500" dirty="0" err="1" smtClean="0"/>
              <a:t>риска</a:t>
            </a:r>
            <a:r>
              <a:rPr lang="en-US" sz="1500" dirty="0" smtClean="0"/>
              <a:t> и </a:t>
            </a:r>
            <a:r>
              <a:rPr lang="en-US" sz="1500" dirty="0" err="1" smtClean="0"/>
              <a:t>их</a:t>
            </a:r>
            <a:r>
              <a:rPr lang="en-US" sz="1500" dirty="0" smtClean="0"/>
              <a:t> </a:t>
            </a:r>
            <a:r>
              <a:rPr lang="en-US" sz="1500" dirty="0" err="1" smtClean="0"/>
              <a:t>помощников</a:t>
            </a:r>
            <a:r>
              <a:rPr lang="en-US" sz="1500" dirty="0" smtClean="0"/>
              <a:t>, </a:t>
            </a:r>
            <a:r>
              <a:rPr lang="en-US" sz="1500" dirty="0" err="1" smtClean="0"/>
              <a:t>чтобы</a:t>
            </a:r>
            <a:r>
              <a:rPr lang="en-US" sz="1500" dirty="0" smtClean="0"/>
              <a:t> </a:t>
            </a:r>
            <a:r>
              <a:rPr lang="en-US" sz="1500" dirty="0" err="1" smtClean="0"/>
              <a:t>они</a:t>
            </a:r>
            <a:r>
              <a:rPr lang="en-US" sz="1500" dirty="0" smtClean="0"/>
              <a:t> </a:t>
            </a:r>
            <a:r>
              <a:rPr lang="en-US" sz="1500" dirty="0" err="1" smtClean="0"/>
              <a:t>имели</a:t>
            </a:r>
            <a:r>
              <a:rPr lang="en-US" sz="1500" dirty="0" smtClean="0"/>
              <a:t> </a:t>
            </a:r>
            <a:r>
              <a:rPr lang="en-US" sz="1500" dirty="0" err="1" smtClean="0"/>
              <a:t>доступ</a:t>
            </a:r>
            <a:r>
              <a:rPr lang="en-US" sz="1500" dirty="0" smtClean="0"/>
              <a:t> к </a:t>
            </a:r>
            <a:r>
              <a:rPr lang="en-US" sz="1500" dirty="0" err="1" smtClean="0"/>
              <a:t>необходимым</a:t>
            </a:r>
            <a:r>
              <a:rPr lang="en-US" sz="1500" dirty="0" smtClean="0"/>
              <a:t> </a:t>
            </a:r>
            <a:r>
              <a:rPr lang="en-US" sz="1500" dirty="0" err="1" smtClean="0"/>
              <a:t>товарам</a:t>
            </a:r>
            <a:r>
              <a:rPr lang="en-US" sz="1500" dirty="0" smtClean="0"/>
              <a:t> и </a:t>
            </a:r>
            <a:r>
              <a:rPr lang="en-US" sz="1500" dirty="0" err="1" smtClean="0"/>
              <a:t>услугам</a:t>
            </a:r>
            <a:r>
              <a:rPr lang="en-US" sz="1500" dirty="0" smtClean="0"/>
              <a:t> </a:t>
            </a:r>
            <a:r>
              <a:rPr lang="en-US" sz="1500" dirty="0" err="1" smtClean="0"/>
              <a:t>при</a:t>
            </a:r>
            <a:r>
              <a:rPr lang="en-US" sz="1500" dirty="0" smtClean="0"/>
              <a:t> </a:t>
            </a:r>
            <a:r>
              <a:rPr lang="en-US" sz="1500" dirty="0" err="1" smtClean="0"/>
              <a:t>минимальном</a:t>
            </a:r>
            <a:r>
              <a:rPr lang="en-US" sz="1500" dirty="0" smtClean="0"/>
              <a:t> </a:t>
            </a:r>
            <a:r>
              <a:rPr lang="en-US" sz="1500" dirty="0" err="1" smtClean="0"/>
              <a:t>контакте</a:t>
            </a:r>
            <a:r>
              <a:rPr lang="en-US" sz="1500" dirty="0" smtClean="0"/>
              <a:t> с </a:t>
            </a:r>
            <a:r>
              <a:rPr lang="en-US" sz="1500" dirty="0" err="1" smtClean="0"/>
              <a:t>другими</a:t>
            </a:r>
            <a:r>
              <a:rPr lang="en-US" sz="1500" dirty="0" smtClean="0"/>
              <a:t> </a:t>
            </a:r>
            <a:r>
              <a:rPr lang="en-US" sz="1500" dirty="0" err="1" smtClean="0"/>
              <a:t>людьми</a:t>
            </a:r>
            <a:r>
              <a:rPr lang="en-US" sz="1500" dirty="0" smtClean="0"/>
              <a:t>; </a:t>
            </a:r>
            <a:r>
              <a:rPr lang="en-US" sz="1500" dirty="0" err="1" smtClean="0"/>
              <a:t>путем</a:t>
            </a:r>
            <a:r>
              <a:rPr lang="en-US" sz="1500" dirty="0" smtClean="0"/>
              <a:t> </a:t>
            </a:r>
            <a:r>
              <a:rPr lang="en-US" sz="1500" dirty="0" err="1" smtClean="0"/>
              <a:t>содействия</a:t>
            </a:r>
            <a:r>
              <a:rPr lang="en-US" sz="1500" dirty="0" smtClean="0"/>
              <a:t> </a:t>
            </a:r>
            <a:r>
              <a:rPr lang="en-US" sz="1500" dirty="0" err="1" smtClean="0"/>
              <a:t>использованию</a:t>
            </a:r>
            <a:r>
              <a:rPr lang="en-US" sz="1500" dirty="0" smtClean="0"/>
              <a:t> </a:t>
            </a:r>
            <a:r>
              <a:rPr lang="en-US" sz="1500" dirty="0" err="1" smtClean="0"/>
              <a:t>служб</a:t>
            </a:r>
            <a:r>
              <a:rPr lang="en-US" sz="1500" dirty="0" smtClean="0"/>
              <a:t> </a:t>
            </a:r>
            <a:r>
              <a:rPr lang="en-US" sz="1500" dirty="0" err="1" smtClean="0"/>
              <a:t>доставки</a:t>
            </a:r>
            <a:r>
              <a:rPr lang="en-US" sz="1500" dirty="0" smtClean="0"/>
              <a:t>, в </a:t>
            </a:r>
            <a:r>
              <a:rPr lang="en-US" sz="1500" dirty="0" err="1" smtClean="0"/>
              <a:t>том</a:t>
            </a:r>
            <a:r>
              <a:rPr lang="en-US" sz="1500" dirty="0" smtClean="0"/>
              <a:t> </a:t>
            </a:r>
            <a:r>
              <a:rPr lang="en-US" sz="1500" dirty="0" err="1" smtClean="0"/>
              <a:t>числе</a:t>
            </a:r>
            <a:r>
              <a:rPr lang="en-US" sz="1500" dirty="0" smtClean="0"/>
              <a:t> </a:t>
            </a:r>
            <a:r>
              <a:rPr lang="en-US" sz="1500" dirty="0" err="1" smtClean="0"/>
              <a:t>лекарственных</a:t>
            </a:r>
            <a:r>
              <a:rPr lang="en-US" sz="1500" dirty="0" smtClean="0"/>
              <a:t> </a:t>
            </a:r>
            <a:r>
              <a:rPr lang="en-US" sz="1500" dirty="0" err="1" smtClean="0"/>
              <a:t>средств</a:t>
            </a:r>
            <a:r>
              <a:rPr lang="en-US" sz="1500" dirty="0" smtClean="0"/>
              <a:t> и </a:t>
            </a:r>
            <a:r>
              <a:rPr lang="en-US" sz="1500" dirty="0" err="1" smtClean="0"/>
              <a:t>медицинского</a:t>
            </a:r>
            <a:r>
              <a:rPr lang="en-US" sz="1500" dirty="0" smtClean="0"/>
              <a:t> </a:t>
            </a:r>
            <a:r>
              <a:rPr lang="en-US" sz="1500" dirty="0" err="1" smtClean="0"/>
              <a:t>оборудования</a:t>
            </a:r>
            <a:r>
              <a:rPr lang="en-US" sz="1500" dirty="0" smtClean="0"/>
              <a:t>.</a:t>
            </a:r>
          </a:p>
          <a:p>
            <a:pPr marL="342900" indent="-342900" algn="just">
              <a:buFont typeface="+mj-lt"/>
              <a:buAutoNum type="arabicPeriod"/>
            </a:pPr>
            <a:endParaRPr lang="en-US" sz="1500" dirty="0" smtClean="0"/>
          </a:p>
          <a:p>
            <a:pPr marL="342900" indent="-342900" algn="just">
              <a:buFont typeface="+mj-lt"/>
              <a:buAutoNum type="arabicPeriod"/>
            </a:pPr>
            <a:r>
              <a:rPr lang="en-US" sz="1500" dirty="0" smtClean="0"/>
              <a:t>Предоставлять </a:t>
            </a:r>
            <a:r>
              <a:rPr lang="en-US" sz="1500" b="1" dirty="0" smtClean="0"/>
              <a:t>информацию в доступных форматах</a:t>
            </a:r>
            <a:r>
              <a:rPr lang="en-US" sz="1500" dirty="0" smtClean="0"/>
              <a:t>, чтобы </a:t>
            </a:r>
            <a:r>
              <a:rPr lang="en-US" sz="1500" dirty="0" err="1" smtClean="0"/>
              <a:t>инвалиды</a:t>
            </a:r>
            <a:r>
              <a:rPr lang="en-US" sz="1500" dirty="0" smtClean="0"/>
              <a:t> </a:t>
            </a:r>
            <a:r>
              <a:rPr lang="ru-RU" sz="1500" dirty="0" smtClean="0"/>
              <a:t>могли быть осведомлены о</a:t>
            </a:r>
            <a:r>
              <a:rPr lang="en-US" sz="1500" dirty="0" smtClean="0"/>
              <a:t> </a:t>
            </a:r>
            <a:r>
              <a:rPr lang="en-US" sz="1500" dirty="0" err="1" smtClean="0"/>
              <a:t>мер</a:t>
            </a:r>
            <a:r>
              <a:rPr lang="ru-RU" sz="1500" dirty="0" smtClean="0"/>
              <a:t>ах</a:t>
            </a:r>
            <a:r>
              <a:rPr lang="en-US" sz="1500" dirty="0" smtClean="0"/>
              <a:t> и </a:t>
            </a:r>
            <a:r>
              <a:rPr lang="en-US" sz="1500" dirty="0" err="1" smtClean="0"/>
              <a:t>рекомендаци</a:t>
            </a:r>
            <a:r>
              <a:rPr lang="ru-RU" sz="1500" dirty="0" err="1" smtClean="0"/>
              <a:t>ях</a:t>
            </a:r>
            <a:r>
              <a:rPr lang="en-US" sz="1500" dirty="0" smtClean="0"/>
              <a:t>, объявляемых органами власти (в том числе на языке жестов), и своевременно организовывать альтернативные формы поддержки со стороны родственников и </a:t>
            </a:r>
            <a:r>
              <a:rPr lang="ru-RU" sz="1500" dirty="0" smtClean="0"/>
              <a:t>местных </a:t>
            </a:r>
            <a:r>
              <a:rPr lang="en-US" sz="1500" dirty="0" err="1" smtClean="0"/>
              <a:t>сообществ</a:t>
            </a:r>
            <a:r>
              <a:rPr lang="en-US" sz="15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50283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ítulo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447088" cy="698500"/>
          </a:xfrm>
        </p:spPr>
        <p:txBody>
          <a:bodyPr/>
          <a:lstStyle/>
          <a:p>
            <a:pPr algn="ctr"/>
            <a:r>
              <a:rPr lang="en-US" sz="2800" dirty="0" smtClean="0">
                <a:cs typeface="Arial" charset="0"/>
              </a:rPr>
              <a:t>Обеспечение непрерывной поддержки</a:t>
            </a:r>
            <a:endParaRPr lang="pt-BR" dirty="0" smtClean="0"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91364" y="1131721"/>
            <a:ext cx="787943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1600" dirty="0" smtClean="0"/>
              <a:t>Во многих случаях инвалидам необходима помощь в повседневной жизни. Такая помощь может быть более недоступна по причине ограничений свободы передвижения, мер изоляции и/или заражения COVID-19 (или повышенного риска инфицирования) лицами, оказывающими помощь.</a:t>
            </a:r>
          </a:p>
          <a:p>
            <a:pPr algn="just"/>
            <a:endParaRPr lang="en-GB" sz="1600" dirty="0" smtClean="0"/>
          </a:p>
          <a:p>
            <a:pPr algn="just"/>
            <a:r>
              <a:rPr lang="en-GB" sz="1600" dirty="0" smtClean="0"/>
              <a:t>Необходимо:</a:t>
            </a:r>
          </a:p>
          <a:p>
            <a:pPr algn="just"/>
            <a:endParaRPr lang="en-GB" sz="1600" dirty="0"/>
          </a:p>
          <a:p>
            <a:pPr marL="342900" indent="-342900" algn="just">
              <a:buAutoNum type="arabicPeriod"/>
            </a:pPr>
            <a:r>
              <a:rPr lang="en-GB" sz="1600" dirty="0" smtClean="0"/>
              <a:t>Обеспечить, </a:t>
            </a:r>
            <a:r>
              <a:rPr lang="en-GB" sz="1600" b="1" dirty="0" smtClean="0"/>
              <a:t>чтобы ограничения свободы передвижения не препятствовали </a:t>
            </a:r>
            <a:r>
              <a:rPr lang="en-GB" sz="1600" b="1" dirty="0" err="1" smtClean="0"/>
              <a:t>оказанию</a:t>
            </a:r>
            <a:r>
              <a:rPr lang="en-GB" sz="1600" b="1" dirty="0" smtClean="0"/>
              <a:t> </a:t>
            </a:r>
            <a:r>
              <a:rPr lang="en-GB" sz="1600" b="1" dirty="0" err="1" smtClean="0"/>
              <a:t>помощи</a:t>
            </a:r>
            <a:r>
              <a:rPr lang="ru-RU" sz="1600" b="1" dirty="0" smtClean="0"/>
              <a:t>,</a:t>
            </a:r>
            <a:r>
              <a:rPr lang="en-GB" sz="1600" b="1" dirty="0" smtClean="0"/>
              <a:t> </a:t>
            </a:r>
            <a:r>
              <a:rPr lang="en-GB" sz="1600" dirty="0" smtClean="0"/>
              <a:t>путем принятия дополнительных мер, чтобы инвалиды имели доступ к помощи родственников или неформальных сетей и </a:t>
            </a:r>
            <a:r>
              <a:rPr lang="ru-RU" sz="1600" dirty="0" smtClean="0"/>
              <a:t>услугам в </a:t>
            </a:r>
            <a:r>
              <a:rPr lang="en-GB" sz="1600" dirty="0" err="1" smtClean="0"/>
              <a:t>повседневной</a:t>
            </a:r>
            <a:r>
              <a:rPr lang="en-GB" sz="1600" dirty="0" smtClean="0"/>
              <a:t> жизни.</a:t>
            </a:r>
          </a:p>
          <a:p>
            <a:pPr marL="342900" indent="-342900" algn="just">
              <a:buAutoNum type="arabicPeriod"/>
            </a:pPr>
            <a:endParaRPr lang="en-GB" sz="1600" dirty="0" smtClean="0"/>
          </a:p>
          <a:p>
            <a:pPr marL="342900" indent="-342900" algn="just">
              <a:buAutoNum type="arabicPeriod"/>
            </a:pPr>
            <a:r>
              <a:rPr lang="en-GB" sz="1600" dirty="0" err="1" smtClean="0"/>
              <a:t>Поощрять</a:t>
            </a:r>
            <a:r>
              <a:rPr lang="en-GB" sz="1600" dirty="0" smtClean="0"/>
              <a:t> </a:t>
            </a:r>
            <a:r>
              <a:rPr lang="en-GB" sz="1600" b="1" dirty="0" err="1" smtClean="0"/>
              <a:t>сети</a:t>
            </a:r>
            <a:r>
              <a:rPr lang="en-GB" sz="1600" b="1" dirty="0" smtClean="0"/>
              <a:t> </a:t>
            </a:r>
            <a:r>
              <a:rPr lang="ru-RU" sz="1600" b="1" dirty="0" smtClean="0"/>
              <a:t>социальной </a:t>
            </a:r>
            <a:r>
              <a:rPr lang="en-GB" sz="1600" b="1" dirty="0" err="1" smtClean="0"/>
              <a:t>поддержки</a:t>
            </a:r>
            <a:r>
              <a:rPr lang="en-GB" sz="1600" b="1" dirty="0" smtClean="0"/>
              <a:t> </a:t>
            </a:r>
            <a:r>
              <a:rPr lang="en-GB" sz="1600" b="1" dirty="0" err="1" smtClean="0"/>
              <a:t>на</a:t>
            </a:r>
            <a:r>
              <a:rPr lang="en-GB" sz="1600" b="1" dirty="0" smtClean="0"/>
              <a:t> </a:t>
            </a:r>
            <a:r>
              <a:rPr lang="en-GB" sz="1600" b="1" dirty="0" err="1" smtClean="0"/>
              <a:t>базе</a:t>
            </a:r>
            <a:r>
              <a:rPr lang="en-GB" sz="1600" b="1" dirty="0"/>
              <a:t> </a:t>
            </a:r>
            <a:r>
              <a:rPr lang="ru-RU" sz="1600" b="1" dirty="0" smtClean="0"/>
              <a:t>местного </a:t>
            </a:r>
            <a:r>
              <a:rPr lang="en-GB" sz="1600" b="1" dirty="0" err="1" smtClean="0"/>
              <a:t>сообщества</a:t>
            </a:r>
            <a:r>
              <a:rPr lang="en-GB" sz="1600" dirty="0" smtClean="0"/>
              <a:t>, особенно среди групп, не подверженных высокому риску, таких как молодежь и </a:t>
            </a:r>
            <a:r>
              <a:rPr lang="en-GB" sz="1600" dirty="0" err="1" smtClean="0"/>
              <a:t>люд</a:t>
            </a:r>
            <a:r>
              <a:rPr lang="ru-RU" sz="1600" dirty="0" smtClean="0"/>
              <a:t>и</a:t>
            </a:r>
            <a:r>
              <a:rPr lang="en-GB" sz="1600" dirty="0" smtClean="0"/>
              <a:t>, </a:t>
            </a:r>
            <a:r>
              <a:rPr lang="ru-RU" sz="1600" dirty="0" smtClean="0"/>
              <a:t>выздоровевшие</a:t>
            </a:r>
            <a:r>
              <a:rPr lang="en-GB" sz="1600" dirty="0" smtClean="0"/>
              <a:t> после заражения вирусом.  </a:t>
            </a:r>
          </a:p>
          <a:p>
            <a:pPr marL="342900" indent="-342900" algn="just">
              <a:buAutoNum type="arabicPeriod"/>
            </a:pPr>
            <a:endParaRPr lang="en-GB" sz="1600" b="1" dirty="0" smtClean="0"/>
          </a:p>
          <a:p>
            <a:pPr marL="342900" indent="-342900" algn="just">
              <a:buAutoNum type="arabicPeriod"/>
            </a:pPr>
            <a:r>
              <a:rPr lang="en-GB" sz="1600" b="1" dirty="0" smtClean="0"/>
              <a:t>Обеспечить замещение сетей социальной поддержки, </a:t>
            </a:r>
            <a:r>
              <a:rPr lang="en-GB" sz="1600" dirty="0" smtClean="0"/>
              <a:t>работа которых прервана, соответствующими службами оказания помощи с принятием мер и предоставлением защитных материалов, которые отвечают требованиям в целях предупреждения распространения инфекции и оснащены защитными средствами (маски, перчатки, антисептики для рук).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199834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ítulo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447088" cy="698500"/>
          </a:xfrm>
        </p:spPr>
        <p:txBody>
          <a:bodyPr/>
          <a:lstStyle/>
          <a:p>
            <a:pPr algn="ctr">
              <a:spcBef>
                <a:spcPct val="20000"/>
              </a:spcBef>
              <a:buClr>
                <a:schemeClr val="tx2"/>
              </a:buClr>
            </a:pPr>
            <a:r>
              <a:rPr lang="en-US" sz="2800" dirty="0" smtClean="0">
                <a:cs typeface="Arial" charset="0"/>
              </a:rPr>
              <a:t>Исключения в отношении ограничений перемещения</a:t>
            </a:r>
            <a:r>
              <a:rPr lang="en-US" sz="2800" dirty="0">
                <a:cs typeface="Arial" charset="0"/>
              </a:rPr>
              <a:t/>
            </a:r>
            <a:br>
              <a:rPr lang="en-US" sz="2800" dirty="0">
                <a:cs typeface="Arial" charset="0"/>
              </a:rPr>
            </a:br>
            <a:endParaRPr lang="en-US" sz="2800" dirty="0">
              <a:cs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89911" y="1202814"/>
            <a:ext cx="7723909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/>
              <a:t>Инвалидам и их помощникам необходимы исключения в отношении ограничений перемещения, введенных по причине COVID-19. У лиц, оказывающих помощь инвалидам, должна быть возможность продолжить свою деятельность в том месте, где живут инвалиды. 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Некоторые инвалиды, например, лица с аутизмом и психосоциальными отклонениями, могут испытывать повышенную тревожность в связи с длительными периодами изоляции. </a:t>
            </a:r>
          </a:p>
          <a:p>
            <a:pPr algn="just"/>
            <a:endParaRPr lang="en-US" dirty="0" smtClean="0"/>
          </a:p>
          <a:p>
            <a:r>
              <a:rPr lang="en-US" dirty="0" smtClean="0"/>
              <a:t>Необходимо ввести исключения в отношении ограничений перемещения </a:t>
            </a:r>
            <a:r>
              <a:rPr lang="en-US" dirty="0" err="1" smtClean="0"/>
              <a:t>для</a:t>
            </a:r>
            <a:r>
              <a:rPr lang="en-US" dirty="0" smtClean="0"/>
              <a:t> </a:t>
            </a:r>
            <a:r>
              <a:rPr lang="en-US" dirty="0" err="1" smtClean="0"/>
              <a:t>следующи</a:t>
            </a:r>
            <a:r>
              <a:rPr lang="ru-RU" dirty="0" smtClean="0"/>
              <a:t>х</a:t>
            </a:r>
            <a:r>
              <a:rPr lang="en-US" dirty="0" smtClean="0"/>
              <a:t> категорий:</a:t>
            </a:r>
          </a:p>
          <a:p>
            <a:pPr marL="342900" indent="-342900">
              <a:buAutoNum type="arabicPeriod"/>
            </a:pPr>
            <a:r>
              <a:rPr lang="en-US" dirty="0" smtClean="0"/>
              <a:t>Лица, </a:t>
            </a:r>
            <a:r>
              <a:rPr lang="en-US" dirty="0" err="1" smtClean="0"/>
              <a:t>оказывающие</a:t>
            </a:r>
            <a:r>
              <a:rPr lang="en-US" dirty="0" smtClean="0"/>
              <a:t> </a:t>
            </a:r>
            <a:r>
              <a:rPr lang="en-US" dirty="0" err="1" smtClean="0"/>
              <a:t>инвалидам</a:t>
            </a:r>
            <a:r>
              <a:rPr lang="ru-RU" dirty="0" smtClean="0"/>
              <a:t> </a:t>
            </a:r>
            <a:r>
              <a:rPr lang="en-US" dirty="0" err="1" smtClean="0"/>
              <a:t>помощь</a:t>
            </a:r>
            <a:r>
              <a:rPr lang="en-US" dirty="0" smtClean="0"/>
              <a:t> (</a:t>
            </a:r>
            <a:r>
              <a:rPr lang="ru-RU" dirty="0" smtClean="0"/>
              <a:t>официальную</a:t>
            </a:r>
            <a:r>
              <a:rPr lang="en-US" dirty="0" smtClean="0"/>
              <a:t> или </a:t>
            </a:r>
            <a:r>
              <a:rPr lang="en-US" dirty="0" err="1" smtClean="0"/>
              <a:t>неформальную</a:t>
            </a:r>
            <a:r>
              <a:rPr lang="en-US" dirty="0" smtClean="0"/>
              <a:t>), в </a:t>
            </a:r>
            <a:r>
              <a:rPr lang="en-US" dirty="0" err="1" smtClean="0"/>
              <a:t>частности</a:t>
            </a:r>
            <a:r>
              <a:rPr lang="ru-RU" dirty="0" smtClean="0"/>
              <a:t>,</a:t>
            </a:r>
            <a:r>
              <a:rPr lang="en-US" dirty="0" smtClean="0"/>
              <a:t> </a:t>
            </a:r>
            <a:r>
              <a:rPr lang="en-US" dirty="0" err="1" smtClean="0"/>
              <a:t>родственник</a:t>
            </a:r>
            <a:r>
              <a:rPr lang="ru-RU" dirty="0" smtClean="0"/>
              <a:t>и</a:t>
            </a:r>
            <a:r>
              <a:rPr lang="en-US" dirty="0" smtClean="0"/>
              <a:t>.</a:t>
            </a:r>
          </a:p>
          <a:p>
            <a:pPr marL="342900" indent="-342900">
              <a:buAutoNum type="arabicPeriod"/>
            </a:pPr>
            <a:r>
              <a:rPr lang="en-US" dirty="0" smtClean="0"/>
              <a:t>Инвалиды, которые не могут оставаться в изоляции дома (например, люди с аутизмом и с психосоциальными нарушениями), и их помощники.</a:t>
            </a:r>
          </a:p>
          <a:p>
            <a:pPr marL="342900" indent="-34290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0342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ítulo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447088" cy="698500"/>
          </a:xfrm>
        </p:spPr>
        <p:txBody>
          <a:bodyPr/>
          <a:lstStyle/>
          <a:p>
            <a:pPr algn="ctr">
              <a:spcBef>
                <a:spcPct val="20000"/>
              </a:spcBef>
              <a:buClr>
                <a:schemeClr val="tx2"/>
              </a:buClr>
            </a:pPr>
            <a:r>
              <a:rPr lang="en-US" sz="2800" dirty="0">
                <a:cs typeface="Arial" charset="0"/>
              </a:rPr>
              <a:t>Недискриминация в доступе к лечению (сортировка)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31206" y="1334067"/>
            <a:ext cx="812068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1500" dirty="0" smtClean="0"/>
              <a:t>Было выявлено несколько дискриминационных практик в доступе к услугам здравоохранения на основании предвзятого отношения к качеству жизни инвалидов: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1500" dirty="0" smtClean="0"/>
              <a:t>Протоколы, в соответствии с которыми инвалидам отказывают в лечении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1500" dirty="0" smtClean="0"/>
              <a:t>Давление, оказываемое на пациентов с инвалидностью и/или их родственников, с тем, чтобы они отказались </a:t>
            </a:r>
            <a:r>
              <a:rPr lang="en-GB" sz="1500" dirty="0" err="1" smtClean="0"/>
              <a:t>от</a:t>
            </a:r>
            <a:r>
              <a:rPr lang="en-GB" sz="1500" dirty="0" smtClean="0"/>
              <a:t> </a:t>
            </a:r>
            <a:r>
              <a:rPr lang="ru-RU" sz="1500" dirty="0" smtClean="0"/>
              <a:t>реанимационных мероприятий</a:t>
            </a:r>
            <a:endParaRPr lang="en-GB" sz="1500" dirty="0" smtClean="0"/>
          </a:p>
          <a:p>
            <a:pPr marL="285750" indent="-285750">
              <a:buFont typeface="Arial" charset="0"/>
              <a:buChar char="•"/>
            </a:pPr>
            <a:r>
              <a:rPr lang="en-GB" sz="1500" dirty="0" smtClean="0"/>
              <a:t>Отказ в </a:t>
            </a:r>
            <a:r>
              <a:rPr lang="en-GB" sz="1500" dirty="0" err="1" smtClean="0"/>
              <a:t>лечени</a:t>
            </a:r>
            <a:r>
              <a:rPr lang="ru-RU" sz="1500" dirty="0" smtClean="0"/>
              <a:t>и</a:t>
            </a:r>
            <a:r>
              <a:rPr lang="en-GB" sz="1500" dirty="0" smtClean="0"/>
              <a:t> (</a:t>
            </a:r>
            <a:r>
              <a:rPr lang="en-GB" sz="1500" dirty="0" err="1" smtClean="0"/>
              <a:t>без</a:t>
            </a:r>
            <a:r>
              <a:rPr lang="en-GB" sz="1500" dirty="0" smtClean="0"/>
              <a:t> </a:t>
            </a:r>
            <a:r>
              <a:rPr lang="ru-RU" sz="1500" dirty="0" smtClean="0"/>
              <a:t>прямого </a:t>
            </a:r>
            <a:r>
              <a:rPr lang="en-GB" sz="1500" dirty="0" err="1" smtClean="0"/>
              <a:t>упоминания</a:t>
            </a:r>
            <a:r>
              <a:rPr lang="en-GB" sz="1500" dirty="0" smtClean="0"/>
              <a:t> в протоколах) по причине:</a:t>
            </a:r>
          </a:p>
          <a:p>
            <a:pPr lvl="1"/>
            <a:r>
              <a:rPr lang="en-GB" sz="1500" dirty="0" smtClean="0"/>
              <a:t>o </a:t>
            </a:r>
            <a:r>
              <a:rPr lang="ru-RU" sz="1500" dirty="0"/>
              <a:t>О</a:t>
            </a:r>
            <a:r>
              <a:rPr lang="en-GB" sz="1500" dirty="0" err="1" smtClean="0"/>
              <a:t>тсутствия</a:t>
            </a:r>
            <a:r>
              <a:rPr lang="en-GB" sz="1500" dirty="0" smtClean="0"/>
              <a:t> помощи или высокой потребности в помощи;</a:t>
            </a:r>
          </a:p>
          <a:p>
            <a:pPr lvl="1"/>
            <a:r>
              <a:rPr lang="en-GB" sz="1500" dirty="0" smtClean="0"/>
              <a:t>o </a:t>
            </a:r>
            <a:r>
              <a:rPr lang="ru-RU" sz="1500" dirty="0" err="1" smtClean="0"/>
              <a:t>В</a:t>
            </a:r>
            <a:r>
              <a:rPr lang="en-GB" sz="1500" dirty="0" err="1" smtClean="0"/>
              <a:t>ыделени</a:t>
            </a:r>
            <a:r>
              <a:rPr lang="ru-RU" sz="1500" dirty="0" smtClean="0"/>
              <a:t>я</a:t>
            </a:r>
            <a:r>
              <a:rPr lang="en-GB" sz="1500" dirty="0" smtClean="0"/>
              <a:t> ресурсов в рамках услуг здравоохранения для других пациентов, не нуждающихся в помощи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1500" dirty="0" smtClean="0"/>
              <a:t>Отказ в лечении на основании таких критериев, как "зависимость", "уязвимость" и явное упоминание инвалидности.</a:t>
            </a:r>
          </a:p>
          <a:p>
            <a:pPr algn="just"/>
            <a:endParaRPr lang="en-GB" sz="1500" dirty="0" smtClean="0"/>
          </a:p>
          <a:p>
            <a:pPr algn="just"/>
            <a:r>
              <a:rPr lang="en-GB" sz="1500" dirty="0" smtClean="0"/>
              <a:t>Необходимо пересмотреть </a:t>
            </a:r>
            <a:r>
              <a:rPr lang="en-GB" sz="1500" dirty="0" err="1" smtClean="0"/>
              <a:t>протоколы</a:t>
            </a:r>
            <a:r>
              <a:rPr lang="en-GB" sz="1500" dirty="0" smtClean="0"/>
              <a:t> </a:t>
            </a:r>
            <a:r>
              <a:rPr lang="ru-RU" sz="1500" dirty="0" smtClean="0"/>
              <a:t>действий </a:t>
            </a:r>
            <a:r>
              <a:rPr lang="en-GB" sz="1500" dirty="0" smtClean="0"/>
              <a:t>в связи с COVID</a:t>
            </a:r>
            <a:r>
              <a:rPr lang="ru-RU" sz="1500" dirty="0" smtClean="0"/>
              <a:t>-</a:t>
            </a:r>
            <a:r>
              <a:rPr lang="en-GB" sz="1500" dirty="0" smtClean="0"/>
              <a:t>19, особенно в условиях нехватки ресурсов: </a:t>
            </a:r>
          </a:p>
          <a:p>
            <a:pPr algn="just"/>
            <a:endParaRPr lang="en-GB" sz="1500" dirty="0" smtClean="0"/>
          </a:p>
          <a:p>
            <a:pPr marL="285750" indent="-285750" algn="just">
              <a:buFont typeface="Arial" charset="0"/>
              <a:buChar char="•"/>
            </a:pPr>
            <a:r>
              <a:rPr lang="en-GB" sz="1500" dirty="0" smtClean="0"/>
              <a:t>Пересмотр протоколов "сортировки"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en-GB" sz="1500" dirty="0" smtClean="0"/>
              <a:t>Исключить положения, которые препятствуют доступу инвалидов к лечению.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en-GB" sz="1500" dirty="0" smtClean="0"/>
              <a:t>Запретить отказ в экстренном лечении на основании инвалидности, включая критерии, которые оказывают несоразмерное воздействие на инвалидов (например, зависимость от посторонней помощи и уязвимость).</a:t>
            </a:r>
          </a:p>
        </p:txBody>
      </p:sp>
    </p:spTree>
    <p:extLst>
      <p:ext uri="{BB962C8B-B14F-4D97-AF65-F5344CB8AC3E}">
        <p14:creationId xmlns:p14="http://schemas.microsoft.com/office/powerpoint/2010/main" val="1312298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ítulo 1"/>
          <p:cNvSpPr>
            <a:spLocks noGrp="1"/>
          </p:cNvSpPr>
          <p:nvPr>
            <p:ph type="title"/>
          </p:nvPr>
        </p:nvSpPr>
        <p:spPr>
          <a:xfrm>
            <a:off x="304799" y="397468"/>
            <a:ext cx="8447088" cy="967308"/>
          </a:xfrm>
        </p:spPr>
        <p:txBody>
          <a:bodyPr/>
          <a:lstStyle/>
          <a:p>
            <a:pPr algn="ctr"/>
            <a:r>
              <a:rPr lang="en-US" sz="2400" dirty="0">
                <a:cs typeface="Arial" charset="0"/>
              </a:rPr>
              <a:t>Инвалиды, подверженные повышенному риску</a:t>
            </a:r>
            <a:r>
              <a:rPr lang="en-US" sz="2400" dirty="0" smtClean="0">
                <a:cs typeface="Arial" charset="0"/>
              </a:rPr>
              <a:t/>
            </a:r>
            <a:br>
              <a:rPr lang="en-US" sz="2400" dirty="0" smtClean="0">
                <a:cs typeface="Arial" charset="0"/>
              </a:rPr>
            </a:br>
            <a:endParaRPr lang="pt-BR" sz="2400" dirty="0" smtClean="0"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93570" y="1729862"/>
            <a:ext cx="746954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dirty="0" smtClean="0"/>
              <a:t>Среди инвалидов некоторые группы подвержены более высокому риску инфицирования, и у </a:t>
            </a:r>
            <a:r>
              <a:rPr lang="en-GB" dirty="0" err="1" smtClean="0"/>
              <a:t>них</a:t>
            </a:r>
            <a:r>
              <a:rPr lang="en-GB" dirty="0" smtClean="0"/>
              <a:t> </a:t>
            </a:r>
            <a:r>
              <a:rPr lang="ru-RU" dirty="0" smtClean="0"/>
              <a:t>более тяжело протекает заболевание в случае заражения </a:t>
            </a:r>
            <a:r>
              <a:rPr lang="en-GB" dirty="0" smtClean="0"/>
              <a:t>COVID-19. К </a:t>
            </a:r>
            <a:r>
              <a:rPr lang="en-GB" dirty="0" err="1" smtClean="0"/>
              <a:t>ним</a:t>
            </a:r>
            <a:r>
              <a:rPr lang="en-GB" dirty="0" smtClean="0"/>
              <a:t> </a:t>
            </a:r>
            <a:r>
              <a:rPr lang="en-GB" dirty="0" err="1" smtClean="0"/>
              <a:t>относятся</a:t>
            </a:r>
            <a:r>
              <a:rPr lang="ru-RU" dirty="0" smtClean="0"/>
              <a:t>:</a:t>
            </a:r>
            <a:endParaRPr lang="en-GB" dirty="0" smtClean="0"/>
          </a:p>
          <a:p>
            <a:pPr algn="just"/>
            <a:endParaRPr lang="en-US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/>
              <a:t>Инвалиды, проживающие в специализированных учреждениях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/>
              <a:t>Заключенные-инвалиды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 smtClean="0"/>
              <a:t>Инвалиды без достаточного жилища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706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Personnalisée 7">
      <a:dk1>
        <a:srgbClr val="333333"/>
      </a:dk1>
      <a:lt1>
        <a:sysClr val="window" lastClr="FFFFFF"/>
      </a:lt1>
      <a:dk2>
        <a:srgbClr val="006FB7"/>
      </a:dk2>
      <a:lt2>
        <a:srgbClr val="CCCCCC"/>
      </a:lt2>
      <a:accent1>
        <a:srgbClr val="006FB7"/>
      </a:accent1>
      <a:accent2>
        <a:srgbClr val="5693C9"/>
      </a:accent2>
      <a:accent3>
        <a:srgbClr val="F18E00"/>
      </a:accent3>
      <a:accent4>
        <a:srgbClr val="8C1713"/>
      </a:accent4>
      <a:accent5>
        <a:srgbClr val="7FBADF"/>
      </a:accent5>
      <a:accent6>
        <a:srgbClr val="C58781"/>
      </a:accent6>
      <a:hlink>
        <a:srgbClr val="006FB7"/>
      </a:hlink>
      <a:folHlink>
        <a:srgbClr val="5693C9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LongProperties xmlns="http://schemas.microsoft.com/office/2006/metadata/longProperties"/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67E66C97B4E2648BA610F9649EC5922" ma:contentTypeVersion="1" ma:contentTypeDescription="Create a new document." ma:contentTypeScope="" ma:versionID="8886ccf8d330ae5bd199ea66d5bdfa7f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949202dcc3c1780e91e58fb2af340b1d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PublishingStartDate" ma:index="8" nillable="true" ma:displayName="Scheduling Start Date" ma:internalName="PublishingStartDate">
      <xsd:simpleType>
        <xsd:restriction base="dms:Unknown"/>
      </xsd:simpleType>
    </xsd:element>
    <xsd:element name="PublishingExpirationDate" ma:index="9" nillable="true" ma:displayName="Scheduling End Dat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F8E1EA8F-47EC-4EB5-AF7F-28BA73081CB3}">
  <ds:schemaRefs>
    <ds:schemaRef ds:uri="http://schemas.microsoft.com/office/2006/metadata/longProperties"/>
  </ds:schemaRefs>
</ds:datastoreItem>
</file>

<file path=customXml/itemProps2.xml><?xml version="1.0" encoding="utf-8"?>
<ds:datastoreItem xmlns:ds="http://schemas.openxmlformats.org/officeDocument/2006/customXml" ds:itemID="{B0EEF0A5-12DB-4B7D-AC78-28EED7652FED}">
  <ds:schemaRefs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8BBA707-B4D5-4148-8120-CA27406FBE5D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B27A7719-DBF1-4066-8A86-D1756F14C5C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8393</TotalTime>
  <Words>2030</Words>
  <Application>Microsoft Office PowerPoint</Application>
  <PresentationFormat>On-screen Show (4:3)</PresentationFormat>
  <Paragraphs>141</Paragraphs>
  <Slides>16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ＭＳ Ｐゴシック</vt:lpstr>
      <vt:lpstr>Arial</vt:lpstr>
      <vt:lpstr>Calibri</vt:lpstr>
      <vt:lpstr>Wingdings</vt:lpstr>
      <vt:lpstr>Thème Office</vt:lpstr>
      <vt:lpstr>Соблюдение прав инвалидов в контексте экстренного реагирования на пандемию коронавируса </vt:lpstr>
      <vt:lpstr>PowerPoint Presentation</vt:lpstr>
      <vt:lpstr>Введение</vt:lpstr>
      <vt:lpstr>Инвалиды сталкиваются с высоким риском во время пандемии</vt:lpstr>
      <vt:lpstr>Меры для предупреждения заражения </vt:lpstr>
      <vt:lpstr>Обеспечение непрерывной поддержки</vt:lpstr>
      <vt:lpstr>Исключения в отношении ограничений перемещения </vt:lpstr>
      <vt:lpstr>Недискриминация в доступе к лечению (сортировка)</vt:lpstr>
      <vt:lpstr>Инвалиды, подверженные повышенному риску </vt:lpstr>
      <vt:lpstr>Инвалиды, проживающие в специализированных учреждениях</vt:lpstr>
      <vt:lpstr>Заключенные-инвалиды</vt:lpstr>
      <vt:lpstr>Инвалиды без достаточного жилища</vt:lpstr>
      <vt:lpstr>Укрепление солидарности и мер реагирования на уровне местного сообщества</vt:lpstr>
      <vt:lpstr>Социальная защита</vt:lpstr>
      <vt:lpstr>Ресурсы</vt:lpstr>
      <vt:lpstr>Факундо Чавес Пенильяс  Советник по правам человека и вопросам инвалидности  при Управлении Верховного комиссара по правам человека (Женева)  </vt:lpstr>
    </vt:vector>
  </TitlesOfParts>
  <Company>Eddy Hill Design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Eddy Hill</dc:creator>
  <cp:lastModifiedBy>KUZMINA Nataliia</cp:lastModifiedBy>
  <cp:revision>462</cp:revision>
  <cp:lastPrinted>2011-10-10T19:55:34Z</cp:lastPrinted>
  <dcterms:created xsi:type="dcterms:W3CDTF">2010-05-19T14:44:31Z</dcterms:created>
  <dcterms:modified xsi:type="dcterms:W3CDTF">2020-04-16T13:29:07Z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isplay_urn:schemas-microsoft-com:office:office#Editor">
    <vt:lpwstr>David McCreery</vt:lpwstr>
  </property>
  <property fmtid="{D5CDD505-2E9C-101B-9397-08002B2CF9AE}" pid="3" name="xd_Signature">
    <vt:lpwstr/>
  </property>
  <property fmtid="{D5CDD505-2E9C-101B-9397-08002B2CF9AE}" pid="4" name="display_urn:schemas-microsoft-com:office:office#Author">
    <vt:lpwstr>David McCreery</vt:lpwstr>
  </property>
  <property fmtid="{D5CDD505-2E9C-101B-9397-08002B2CF9AE}" pid="5" name="TemplateUrl">
    <vt:lpwstr/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</Properties>
</file>