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76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72" r:id="rId16"/>
    <p:sldId id="270" r:id="rId17"/>
    <p:sldId id="273" r:id="rId18"/>
    <p:sldId id="274" r:id="rId19"/>
    <p:sldId id="271" r:id="rId20"/>
    <p:sldId id="268" r:id="rId21"/>
    <p:sldId id="275" r:id="rId22"/>
  </p:sldIdLst>
  <p:sldSz cx="11430000" cy="6429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C7CEA-B270-4333-A695-8C3E89DDC764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8A129-EEA4-4F75-956F-C26FE8FD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2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8A129-EEA4-4F75-956F-C26FE8FD84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5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8A129-EEA4-4F75-956F-C26FE8FD84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7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3190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425" y="3571875"/>
            <a:ext cx="10715625" cy="80962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b">
            <a:normAutofit lnSpcReduction="10000"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latin typeface="Onest Bold"/>
              </a:rPr>
              <a:t>Социально-психологический тренинг подготовки недееспособных граждан к восстановлению дееспособности: оценка эффективности и методология</a:t>
            </a:r>
            <a:endParaRPr sz="25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24" y="4433887"/>
            <a:ext cx="10715625" cy="3810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lang="ru-RU" sz="1500" dirty="0">
                <a:latin typeface="Onest Bold"/>
              </a:rPr>
              <a:t>М</a:t>
            </a:r>
            <a:r>
              <a:rPr lang="ru-RU" sz="1500" b="1" dirty="0">
                <a:latin typeface="Onest Bold"/>
              </a:rPr>
              <a:t>.Е. Сиснёва, клинический психолог, руководитель проекта. АНО ДПО ЭМЦ «ОСОБОЕ ДЕТСТВО»</a:t>
            </a:r>
            <a:endParaRPr sz="1500" b="1" dirty="0">
              <a:latin typeface="Ones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425" y="5029200"/>
            <a:ext cx="10715625" cy="10191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t">
            <a:noAutofit/>
          </a:bodyPr>
          <a:lstStyle/>
          <a:p>
            <a:pPr algn="l"/>
            <a:r>
              <a:rPr sz="1600" b="1" dirty="0" err="1">
                <a:latin typeface="Onest Regular"/>
              </a:rPr>
              <a:t>Цель</a:t>
            </a:r>
            <a:r>
              <a:rPr sz="1600" b="1" dirty="0">
                <a:latin typeface="Onest Regular"/>
              </a:rPr>
              <a:t> </a:t>
            </a:r>
            <a:r>
              <a:rPr sz="1600" b="1" dirty="0" err="1">
                <a:latin typeface="Onest Regular"/>
              </a:rPr>
              <a:t>социально‑психологического</a:t>
            </a:r>
            <a:r>
              <a:rPr sz="1600" b="1" dirty="0">
                <a:latin typeface="Onest Regular"/>
              </a:rPr>
              <a:t> </a:t>
            </a:r>
            <a:r>
              <a:rPr sz="1600" b="1" dirty="0" err="1">
                <a:latin typeface="Onest Regular"/>
              </a:rPr>
              <a:t>тренинга</a:t>
            </a:r>
            <a:r>
              <a:rPr sz="1600" b="1" dirty="0">
                <a:latin typeface="Onest Regular"/>
              </a:rPr>
              <a:t> для </a:t>
            </a:r>
            <a:r>
              <a:rPr sz="1600" b="1" dirty="0" err="1">
                <a:latin typeface="Onest Regular"/>
              </a:rPr>
              <a:t>граждан</a:t>
            </a:r>
            <a:r>
              <a:rPr sz="1600" b="1" dirty="0">
                <a:latin typeface="Onest Regular"/>
              </a:rPr>
              <a:t>, </a:t>
            </a:r>
            <a:r>
              <a:rPr sz="1600" b="1" dirty="0" err="1">
                <a:latin typeface="Onest Regular"/>
              </a:rPr>
              <a:t>признанных</a:t>
            </a:r>
            <a:r>
              <a:rPr sz="1600" b="1" dirty="0">
                <a:latin typeface="Onest Regular"/>
              </a:rPr>
              <a:t> </a:t>
            </a:r>
            <a:r>
              <a:rPr sz="1600" b="1" dirty="0" err="1">
                <a:latin typeface="Onest Regular"/>
              </a:rPr>
              <a:t>недееспособными</a:t>
            </a:r>
            <a:r>
              <a:rPr lang="ru-RU" sz="1600" b="1" dirty="0">
                <a:latin typeface="Onest Regular"/>
              </a:rPr>
              <a:t>: </a:t>
            </a:r>
            <a:r>
              <a:rPr sz="1600" b="1" dirty="0" err="1">
                <a:latin typeface="Onest Regular"/>
              </a:rPr>
              <a:t>помочь</a:t>
            </a:r>
            <a:r>
              <a:rPr sz="1600" b="1" dirty="0">
                <a:latin typeface="Onest Regular"/>
              </a:rPr>
              <a:t> им </a:t>
            </a:r>
            <a:r>
              <a:rPr lang="ru-RU" sz="1600" b="1" dirty="0">
                <a:latin typeface="Onest Regular"/>
              </a:rPr>
              <a:t>развить социально-правовые компетенции</a:t>
            </a:r>
            <a:r>
              <a:rPr sz="1600" b="1" dirty="0">
                <a:latin typeface="Onest Regular"/>
              </a:rPr>
              <a:t>и </a:t>
            </a:r>
            <a:r>
              <a:rPr sz="1600" b="1" dirty="0" err="1">
                <a:latin typeface="Onest Regular"/>
              </a:rPr>
              <a:t>повысить</a:t>
            </a:r>
            <a:r>
              <a:rPr sz="1600" b="1" dirty="0">
                <a:latin typeface="Onest Regular"/>
              </a:rPr>
              <a:t> </a:t>
            </a:r>
            <a:r>
              <a:rPr sz="1600" b="1" dirty="0" err="1">
                <a:latin typeface="Onest Regular"/>
              </a:rPr>
              <a:t>уровень</a:t>
            </a:r>
            <a:r>
              <a:rPr sz="1600" b="1" dirty="0">
                <a:latin typeface="Onest Regular"/>
              </a:rPr>
              <a:t> самостоятельности, </a:t>
            </a:r>
            <a:r>
              <a:rPr sz="1600" b="1" dirty="0" err="1">
                <a:latin typeface="Onest Regular"/>
              </a:rPr>
              <a:t>что</a:t>
            </a:r>
            <a:r>
              <a:rPr sz="1600" b="1" dirty="0">
                <a:latin typeface="Onest Regular"/>
              </a:rPr>
              <a:t> </a:t>
            </a:r>
            <a:r>
              <a:rPr sz="1600" b="1" dirty="0" err="1">
                <a:latin typeface="Onest Regular"/>
              </a:rPr>
              <a:t>подтверждается</a:t>
            </a:r>
            <a:r>
              <a:rPr sz="1600" b="1" dirty="0">
                <a:latin typeface="Onest Regular"/>
              </a:rPr>
              <a:t> результатами </a:t>
            </a:r>
            <a:r>
              <a:rPr lang="ru-RU" sz="1600" b="1" dirty="0">
                <a:latin typeface="Onest Regular"/>
              </a:rPr>
              <a:t>его </a:t>
            </a:r>
            <a:r>
              <a:rPr sz="1600" b="1" dirty="0" err="1">
                <a:latin typeface="Onest Regular"/>
              </a:rPr>
              <a:t>оценки</a:t>
            </a:r>
            <a:r>
              <a:rPr sz="1600" b="1" dirty="0">
                <a:latin typeface="Onest Regular"/>
              </a:rPr>
              <a:t> </a:t>
            </a:r>
            <a:r>
              <a:rPr sz="1600" b="1" dirty="0" err="1">
                <a:latin typeface="Onest Regular"/>
              </a:rPr>
              <a:t>эффективност</a:t>
            </a:r>
            <a:r>
              <a:rPr lang="ru-RU" sz="1600" b="1" dirty="0">
                <a:latin typeface="Onest Regular"/>
              </a:rPr>
              <a:t>и.</a:t>
            </a:r>
            <a:endParaRPr sz="1600" b="1" dirty="0">
              <a:latin typeface="Onest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52425" y="333375"/>
            <a:ext cx="10715625" cy="809625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ctr" anchorCtr="0">
            <a:norm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Onest Bold"/>
              </a:rPr>
              <a:t>СРАВНЕНИЕ С КОНТРОЛЬНОЙ ГРУППОЙ</a:t>
            </a:r>
            <a:endParaRPr sz="36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25" y="1468754"/>
            <a:ext cx="10715625" cy="3810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600" b="1" dirty="0">
                <a:solidFill>
                  <a:srgbClr val="333333"/>
                </a:solidFill>
                <a:latin typeface="Onest Bold"/>
              </a:rPr>
              <a:t>КОНТРОЛЬНАЯ ГРУППА: НЕ УЧАСТВОВАЛИ В ТРЕНИНГЕ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24" y="1849753"/>
            <a:ext cx="4090989" cy="3908109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Контрольная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группа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состояла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из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26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возрастом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21 до 61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лет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Это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также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жители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стационарных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организаций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социального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обслуживания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психоневрологического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профиля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которые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подали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заявления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восстановление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ограниченной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дееспособности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и, по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мнению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администрации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работников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этих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организаций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имеют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шансы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ее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восстановление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pic>
        <p:nvPicPr>
          <p:cNvPr id="7" name="Рисунок 6" descr="Роль экспериментальных групп в исследованиях - Блог Mind the Graph">
            <a:extLst>
              <a:ext uri="{FF2B5EF4-FFF2-40B4-BE49-F238E27FC236}">
                <a16:creationId xmlns:a16="http://schemas.microsoft.com/office/drawing/2014/main" id="{41D24E67-C5D1-C73B-DA79-B328C9F8A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6" y="2039303"/>
            <a:ext cx="5940425" cy="32365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1" y="1657349"/>
            <a:ext cx="476250" cy="47625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1" y="2633662"/>
            <a:ext cx="476250" cy="47625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5" y="1619250"/>
            <a:ext cx="476250" cy="47625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1" y="2681286"/>
            <a:ext cx="476250" cy="47625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250" y="0"/>
            <a:ext cx="5238750" cy="6429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8713" y="1743074"/>
            <a:ext cx="4762500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lang="ru-RU" sz="1400" b="1" dirty="0">
                <a:solidFill>
                  <a:srgbClr val="333333"/>
                </a:solidFill>
                <a:latin typeface="Onest Bold"/>
              </a:rPr>
              <a:t>Гендерное распределение </a:t>
            </a:r>
            <a:endParaRPr sz="1400" b="1" dirty="0">
              <a:solidFill>
                <a:srgbClr val="333333"/>
              </a:solidFill>
              <a:latin typeface="Ones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749" y="2166937"/>
            <a:ext cx="4762500" cy="461963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600" b="0" dirty="0">
                <a:solidFill>
                  <a:srgbClr val="333333"/>
                </a:solidFill>
                <a:latin typeface="Onest Regular"/>
              </a:rPr>
              <a:t>15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мужчин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(58%) и 11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женщин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(42%).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8713" y="2681286"/>
            <a:ext cx="4762500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lang="ru-RU" sz="1400" b="1" dirty="0">
                <a:solidFill>
                  <a:srgbClr val="333333"/>
                </a:solidFill>
                <a:latin typeface="Onest Bold"/>
              </a:rPr>
              <a:t>Диагнозы</a:t>
            </a:r>
            <a:endParaRPr sz="1400" b="1" dirty="0">
              <a:solidFill>
                <a:srgbClr val="333333"/>
              </a:solidFill>
              <a:latin typeface="Ones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749" y="3109912"/>
            <a:ext cx="4762500" cy="1143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Большинство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как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экспериментальной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группе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имеет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диагноз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F71.0 (54%), 35%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имеет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диагноз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F20.0,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остальные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участники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исследования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имеют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диагноз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F06.8 или F21.4.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6F206-4408-3111-F139-1A4C92DC29E9}"/>
              </a:ext>
            </a:extLst>
          </p:cNvPr>
          <p:cNvSpPr txBox="1"/>
          <p:nvPr/>
        </p:nvSpPr>
        <p:spPr>
          <a:xfrm>
            <a:off x="357187" y="523875"/>
            <a:ext cx="10715625" cy="809625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b">
            <a:normAutofit lnSpcReduction="10000"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latin typeface="Onest Bold"/>
              </a:rPr>
              <a:t>Социально-демографические и клинико-статистические данные участников контрольной группы </a:t>
            </a:r>
            <a:endParaRPr sz="25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AD30E-AB53-3563-96C3-9EB856F09CAB}"/>
              </a:ext>
            </a:extLst>
          </p:cNvPr>
          <p:cNvSpPr txBox="1"/>
          <p:nvPr/>
        </p:nvSpPr>
        <p:spPr>
          <a:xfrm>
            <a:off x="1128713" y="4252912"/>
            <a:ext cx="4572000" cy="3810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1" dirty="0">
                <a:solidFill>
                  <a:srgbClr val="333333"/>
                </a:solidFill>
                <a:latin typeface="Onest Bold"/>
              </a:rPr>
              <a:t>Образование</a:t>
            </a:r>
          </a:p>
        </p:txBody>
      </p:sp>
      <p:pic>
        <p:nvPicPr>
          <p:cNvPr id="15" name="Picture 2" descr="image.png">
            <a:extLst>
              <a:ext uri="{FF2B5EF4-FFF2-40B4-BE49-F238E27FC236}">
                <a16:creationId xmlns:a16="http://schemas.microsoft.com/office/drawing/2014/main" id="{3328B7C4-DE85-252F-5639-24552818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7" y="4274344"/>
            <a:ext cx="476250" cy="476250"/>
          </a:xfrm>
          <a:prstGeom prst="rect">
            <a:avLst/>
          </a:prstGeom>
        </p:spPr>
      </p:pic>
      <p:pic>
        <p:nvPicPr>
          <p:cNvPr id="16" name="Picture 5" descr="image.png">
            <a:extLst>
              <a:ext uri="{FF2B5EF4-FFF2-40B4-BE49-F238E27FC236}">
                <a16:creationId xmlns:a16="http://schemas.microsoft.com/office/drawing/2014/main" id="{125B61A4-11A5-EE75-A0D1-C6CB1BA5F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45" y="4274344"/>
            <a:ext cx="476250" cy="4762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372779-D28D-777A-8713-58A4B3911678}"/>
              </a:ext>
            </a:extLst>
          </p:cNvPr>
          <p:cNvSpPr txBox="1"/>
          <p:nvPr/>
        </p:nvSpPr>
        <p:spPr>
          <a:xfrm>
            <a:off x="978695" y="4807742"/>
            <a:ext cx="4572000" cy="1350171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l"/>
            <a:r>
              <a:rPr sz="1600" b="0" dirty="0">
                <a:solidFill>
                  <a:srgbClr val="333333"/>
                </a:solidFill>
                <a:latin typeface="Onest Regular"/>
              </a:rPr>
              <a:t>По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адаптированной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основной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общеобразовательной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программе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для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лиц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с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интеллектуальными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нарушениями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обучались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14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(54%),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среднее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образование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имеют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7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(27%), а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высшее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– 5.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2069305"/>
            <a:ext cx="476250" cy="47625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29250" cy="6429375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2050256"/>
            <a:ext cx="476250" cy="476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6500" y="2024063"/>
            <a:ext cx="4572000" cy="35242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600" b="1" dirty="0" err="1">
                <a:solidFill>
                  <a:srgbClr val="333333"/>
                </a:solidFill>
                <a:latin typeface="Onest Bold"/>
              </a:rPr>
              <a:t>Трудовая</a:t>
            </a:r>
            <a:r>
              <a:rPr lang="ru-RU" sz="1600" b="1" dirty="0">
                <a:solidFill>
                  <a:srgbClr val="333333"/>
                </a:solidFill>
                <a:latin typeface="Onest Bold"/>
              </a:rPr>
              <a:t> деятельность</a:t>
            </a:r>
            <a:endParaRPr sz="1600" b="1" dirty="0">
              <a:solidFill>
                <a:srgbClr val="333333"/>
              </a:solidFill>
              <a:latin typeface="Ones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0" y="2362198"/>
            <a:ext cx="4572000" cy="2438401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момент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участия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исследовании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: 9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работали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были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включены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какую‑либо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полезную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занятость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3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были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трудоустроены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интернате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долю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ставки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4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работали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лечебно‑трудовых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мастерских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3 –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проектах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сопровождаемой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трудовой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деятельности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инвалидов</a:t>
            </a:r>
            <a:r>
              <a:rPr lang="ru-RU" sz="160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lang="ru-RU" sz="1600" b="0" dirty="0">
                <a:solidFill>
                  <a:srgbClr val="333333"/>
                </a:solidFill>
                <a:latin typeface="Onest Regular"/>
              </a:rPr>
              <a:t>1 – в проекте полезной занятости инвалидов, 1 – на квотированном для инвалида рабочем месте вне интерната.</a:t>
            </a:r>
            <a:endParaRPr sz="1600" b="0" dirty="0">
              <a:solidFill>
                <a:srgbClr val="333333"/>
              </a:solidFill>
              <a:latin typeface="Onest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D7D0E-417F-DA55-7DC9-B1841F6E6F0C}"/>
              </a:ext>
            </a:extLst>
          </p:cNvPr>
          <p:cNvSpPr txBox="1"/>
          <p:nvPr/>
        </p:nvSpPr>
        <p:spPr>
          <a:xfrm>
            <a:off x="5810250" y="333375"/>
            <a:ext cx="5238750" cy="1347788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t">
            <a:normAutofit/>
          </a:bodyPr>
          <a:lstStyle/>
          <a:p>
            <a:pPr algn="l"/>
            <a:r>
              <a:rPr sz="2500" b="1" dirty="0" err="1">
                <a:solidFill>
                  <a:schemeClr val="bg1"/>
                </a:solidFill>
                <a:latin typeface="Onest Bold"/>
              </a:rPr>
              <a:t>Характеристик</a:t>
            </a:r>
            <a:r>
              <a:rPr lang="ru-RU" sz="2500" b="1" dirty="0">
                <a:solidFill>
                  <a:schemeClr val="bg1"/>
                </a:solidFill>
                <a:latin typeface="Onest Bold"/>
              </a:rPr>
              <a:t>и контрольной группы: включенность в продуктивную деятельность</a:t>
            </a:r>
            <a:endParaRPr sz="25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C2DB59-B8EE-A827-FE4C-5B84F6DD0434}"/>
              </a:ext>
            </a:extLst>
          </p:cNvPr>
          <p:cNvSpPr txBox="1"/>
          <p:nvPr/>
        </p:nvSpPr>
        <p:spPr>
          <a:xfrm>
            <a:off x="6286500" y="4760116"/>
            <a:ext cx="4572000" cy="35242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lang="ru-RU" sz="1600" b="1" dirty="0">
                <a:solidFill>
                  <a:srgbClr val="333333"/>
                </a:solidFill>
                <a:latin typeface="Onest Bold"/>
              </a:rPr>
              <a:t>Помощники в </a:t>
            </a:r>
            <a:r>
              <a:rPr sz="1600" b="1" dirty="0" err="1">
                <a:solidFill>
                  <a:srgbClr val="333333"/>
                </a:solidFill>
                <a:latin typeface="Onest Bold"/>
              </a:rPr>
              <a:t>интернате</a:t>
            </a:r>
            <a:endParaRPr sz="1600" b="1" dirty="0">
              <a:solidFill>
                <a:srgbClr val="333333"/>
              </a:solidFill>
              <a:latin typeface="Onest 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C89CE4-BBD1-49A4-B895-C630CEC02892}"/>
              </a:ext>
            </a:extLst>
          </p:cNvPr>
          <p:cNvSpPr txBox="1"/>
          <p:nvPr/>
        </p:nvSpPr>
        <p:spPr>
          <a:xfrm>
            <a:off x="6286500" y="5112541"/>
            <a:ext cx="4762500" cy="1143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600" b="0" dirty="0">
                <a:solidFill>
                  <a:srgbClr val="333333"/>
                </a:solidFill>
                <a:latin typeface="Onest Regular"/>
              </a:rPr>
              <a:t>5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помогали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сотрудникам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интерната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уборке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уходе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за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тяжелыми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пациентами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были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трудоустроены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pic>
        <p:nvPicPr>
          <p:cNvPr id="16" name="Picture 3" descr="image.png">
            <a:extLst>
              <a:ext uri="{FF2B5EF4-FFF2-40B4-BE49-F238E27FC236}">
                <a16:creationId xmlns:a16="http://schemas.microsoft.com/office/drawing/2014/main" id="{46589C50-635E-2642-D32B-DF5F5A9D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760116"/>
            <a:ext cx="476250" cy="476250"/>
          </a:xfrm>
          <a:prstGeom prst="rect">
            <a:avLst/>
          </a:prstGeom>
        </p:spPr>
      </p:pic>
      <p:pic>
        <p:nvPicPr>
          <p:cNvPr id="17" name="Picture 5" descr="image.png">
            <a:extLst>
              <a:ext uri="{FF2B5EF4-FFF2-40B4-BE49-F238E27FC236}">
                <a16:creationId xmlns:a16="http://schemas.microsoft.com/office/drawing/2014/main" id="{E5394431-4607-92EB-4CB1-73E4274D3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475" y="4698203"/>
            <a:ext cx="4762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667125"/>
            <a:ext cx="381000" cy="28575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3667125"/>
            <a:ext cx="381000" cy="285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425" y="1524000"/>
            <a:ext cx="10715625" cy="809625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b">
            <a:norm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latin typeface="Onest Bold"/>
              </a:rPr>
              <a:t>ИНСТРУМЕНТЫ СБОРА ДАННЫХ</a:t>
            </a:r>
            <a:endParaRPr sz="44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25" y="3667125"/>
            <a:ext cx="4524375" cy="890588"/>
          </a:xfrm>
          <a:prstGeom prst="rect">
            <a:avLst/>
          </a:prstGeom>
          <a:noFill/>
        </p:spPr>
        <p:txBody>
          <a:bodyPr wrap="square" anchor="t" anchorCtr="0">
            <a:normAutofit/>
          </a:bodyPr>
          <a:lstStyle/>
          <a:p>
            <a:pPr algn="l"/>
            <a:r>
              <a:rPr lang="ru-RU" sz="1400" b="1" dirty="0">
                <a:solidFill>
                  <a:srgbClr val="333333"/>
                </a:solidFill>
                <a:latin typeface="Onest Bold"/>
              </a:rPr>
              <a:t>ОПРОСНИК ОЦЕНКИ СПОСОБНОСТИ К ПОВСЕДНЕВНОМУ ФУНКЦИОНИРОВАНИЮ </a:t>
            </a:r>
            <a:endParaRPr sz="1400" b="1" dirty="0">
              <a:solidFill>
                <a:srgbClr val="333333"/>
              </a:solidFill>
              <a:latin typeface="Ones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4625" y="3667125"/>
            <a:ext cx="4524375" cy="809625"/>
          </a:xfrm>
          <a:prstGeom prst="rect">
            <a:avLst/>
          </a:prstGeom>
          <a:noFill/>
        </p:spPr>
        <p:txBody>
          <a:bodyPr wrap="square" anchor="t" anchorCtr="0">
            <a:normAutofit/>
          </a:bodyPr>
          <a:lstStyle/>
          <a:p>
            <a:pPr algn="l"/>
            <a:r>
              <a:rPr lang="ru-RU" sz="1400" b="1" dirty="0">
                <a:solidFill>
                  <a:srgbClr val="333333"/>
                </a:solidFill>
                <a:latin typeface="Onest Bold"/>
              </a:rPr>
              <a:t>ОПРОСНИК ОПРЕДЕЛЕНИЯ ПОТРЕБНОСТИ ЛИЦ С НАРУШЕНИЯМИ ПСИХИЧЕСКИХ ФУНКЦИЙ ПРОЖИВАТЬ САМОСТОЯТЕЛЬНО ИЛИ С СОПРОВОЖДЕНИЕМ</a:t>
            </a:r>
            <a:endParaRPr sz="1400" b="1" dirty="0">
              <a:solidFill>
                <a:srgbClr val="333333"/>
              </a:solidFill>
              <a:latin typeface="Onest Bold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F9A0D-BDC3-A665-D773-B22885C4DC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54"/>
          <a:stretch/>
        </p:blipFill>
        <p:spPr>
          <a:xfrm>
            <a:off x="4623670" y="3393375"/>
            <a:ext cx="1138955" cy="302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666875"/>
            <a:ext cx="5143500" cy="276225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1666875"/>
            <a:ext cx="5143500" cy="2762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425" y="352425"/>
            <a:ext cx="10715625" cy="809625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b">
            <a:norm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Onest Bold"/>
              </a:rPr>
              <a:t>Оценка эффективности тренинга: анализ данных</a:t>
            </a:r>
            <a:endParaRPr sz="36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25" y="4572000"/>
            <a:ext cx="5143500" cy="157162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400" b="0" dirty="0" err="1">
                <a:solidFill>
                  <a:srgbClr val="333333"/>
                </a:solidFill>
                <a:latin typeface="Onest Regular"/>
              </a:rPr>
              <a:t>Сравнение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результатов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диагностики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точках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до и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после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тренинга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показало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что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экспериментальной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группе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значимо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улучшились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результаты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по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опроснику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«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Оценка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способности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к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повседневному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функционированию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» и «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Опроснику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определения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потребности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лиц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с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нарушениями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психических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функций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проживать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самостоятельно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или с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сопровождением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75" y="4572000"/>
            <a:ext cx="5143500" cy="157162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После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тренинга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необходимость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посторонней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помощи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выполнении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действий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обеспечивающих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благополучие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человека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повседневной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жизни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заботе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своем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имуществе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защите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своих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интересов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снизилась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а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потребность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самостоятельности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возросла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A4AD0-218D-5B27-3500-C6128BDC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7"/>
            <a:ext cx="9972675" cy="1747125"/>
          </a:xfr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Сравнение до и после в экспериментальной группе (критерий </a:t>
            </a:r>
            <a:r>
              <a:rPr lang="ru-RU" b="1" dirty="0" err="1">
                <a:solidFill>
                  <a:schemeClr val="bg1"/>
                </a:solidFill>
              </a:rPr>
              <a:t>Уилкоксона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4EBAF8-1B42-16F8-02CC-A380933F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9769"/>
            <a:ext cx="11447997" cy="1512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83AE3-DD87-A158-EC98-00E5866C1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33" y="4229775"/>
            <a:ext cx="2769477" cy="21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7F4C5-9141-8D2C-EC9B-B91D149E7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png">
            <a:extLst>
              <a:ext uri="{FF2B5EF4-FFF2-40B4-BE49-F238E27FC236}">
                <a16:creationId xmlns:a16="http://schemas.microsoft.com/office/drawing/2014/main" id="{3DA19FE8-67C8-F5B1-7705-160BFFBC1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238375"/>
            <a:ext cx="428625" cy="333375"/>
          </a:xfrm>
          <a:prstGeom prst="rect">
            <a:avLst/>
          </a:prstGeom>
        </p:spPr>
      </p:pic>
      <p:pic>
        <p:nvPicPr>
          <p:cNvPr id="6" name="Picture 5" descr="image.png">
            <a:extLst>
              <a:ext uri="{FF2B5EF4-FFF2-40B4-BE49-F238E27FC236}">
                <a16:creationId xmlns:a16="http://schemas.microsoft.com/office/drawing/2014/main" id="{1C8C25E5-EF90-3B73-28C4-0BD8CD02C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8" y="2295522"/>
            <a:ext cx="428625" cy="333375"/>
          </a:xfrm>
          <a:prstGeom prst="rect">
            <a:avLst/>
          </a:prstGeom>
        </p:spPr>
      </p:pic>
      <p:pic>
        <p:nvPicPr>
          <p:cNvPr id="9" name="Picture 8" descr="image.png">
            <a:extLst>
              <a:ext uri="{FF2B5EF4-FFF2-40B4-BE49-F238E27FC236}">
                <a16:creationId xmlns:a16="http://schemas.microsoft.com/office/drawing/2014/main" id="{8FF92DF4-B152-96EB-E8D9-DA1F7084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338" y="2295521"/>
            <a:ext cx="428625" cy="333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8503EC-0B97-D7E8-5D67-F399E948F07D}"/>
              </a:ext>
            </a:extLst>
          </p:cNvPr>
          <p:cNvSpPr txBox="1"/>
          <p:nvPr/>
        </p:nvSpPr>
        <p:spPr>
          <a:xfrm>
            <a:off x="352425" y="542925"/>
            <a:ext cx="10715625" cy="9525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b">
            <a:norm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Onest Bold"/>
              </a:rPr>
              <a:t>СРАВНЕНИЕ С КОНТРОЛЬНОЙ ГРУППОЙ</a:t>
            </a:r>
            <a:endParaRPr sz="36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762E6-F525-DC28-A713-F8E315E2FCCA}"/>
              </a:ext>
            </a:extLst>
          </p:cNvPr>
          <p:cNvSpPr txBox="1"/>
          <p:nvPr/>
        </p:nvSpPr>
        <p:spPr>
          <a:xfrm>
            <a:off x="976311" y="2238375"/>
            <a:ext cx="2667000" cy="666750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l"/>
            <a:r>
              <a:rPr sz="1600" b="0" dirty="0">
                <a:solidFill>
                  <a:srgbClr val="333333"/>
                </a:solidFill>
                <a:latin typeface="Onest Regular"/>
              </a:rPr>
              <a:t>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контрольной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группе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различия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по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обоим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показателям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были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незначимые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5ACDD-44A0-17B9-D9CC-C5D12BAE7CCA}"/>
              </a:ext>
            </a:extLst>
          </p:cNvPr>
          <p:cNvSpPr txBox="1"/>
          <p:nvPr/>
        </p:nvSpPr>
        <p:spPr>
          <a:xfrm>
            <a:off x="4005262" y="2238375"/>
            <a:ext cx="2667000" cy="2109788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сравнении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результатов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экспериментальной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контрольной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группы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было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получено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что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первой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точке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замера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группы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различаются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по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обеим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шкалам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тогда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как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второй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точке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результаты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экспериментальной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группы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показывают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значимое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улучшение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68E915-1F41-9FE7-2474-C3A023D77B5C}"/>
              </a:ext>
            </a:extLst>
          </p:cNvPr>
          <p:cNvSpPr txBox="1"/>
          <p:nvPr/>
        </p:nvSpPr>
        <p:spPr>
          <a:xfrm>
            <a:off x="7539039" y="2238374"/>
            <a:ext cx="3299958" cy="3376613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l"/>
            <a:r>
              <a:rPr lang="ru-RU" sz="1600" dirty="0">
                <a:solidFill>
                  <a:srgbClr val="333333"/>
                </a:solidFill>
                <a:latin typeface="Onest Regular"/>
              </a:rPr>
              <a:t>В экспериментальной группе п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онизилась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нуждаемость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посторонней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помощи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выполнении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действий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обеспечивающих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благополучие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человека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повседневной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жизни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заботе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своем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имуществе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защите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своих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интересов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выросла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мотивационная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фрустрация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(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есть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стремление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к самостоятельности)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сравнении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второй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точкой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контрольной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группы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DA5627-7E8A-6396-A539-9D305322CABC}"/>
              </a:ext>
            </a:extLst>
          </p:cNvPr>
          <p:cNvSpPr txBox="1"/>
          <p:nvPr/>
        </p:nvSpPr>
        <p:spPr>
          <a:xfrm>
            <a:off x="976311" y="4167187"/>
            <a:ext cx="2667000" cy="128587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сравнении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баллов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парах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(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респондентов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с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аналогичными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социодемографическими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характеристиками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)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получен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такой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же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результат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pic>
        <p:nvPicPr>
          <p:cNvPr id="31" name="Picture 3" descr="image.png">
            <a:extLst>
              <a:ext uri="{FF2B5EF4-FFF2-40B4-BE49-F238E27FC236}">
                <a16:creationId xmlns:a16="http://schemas.microsoft.com/office/drawing/2014/main" id="{7B6AAA91-8A1F-47B8-1353-75C49EF0B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78" y="4181475"/>
            <a:ext cx="4286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9C214-60C9-3923-6DBE-C532B6E8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429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2697967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02126-3936-F937-BB92-320BFD75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50" y="366117"/>
            <a:ext cx="10227788" cy="1415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Сравнение до и после в контрольной группе (критерий Уилкоксона)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5818" y="1643686"/>
            <a:ext cx="3978364" cy="17145"/>
          </a:xfrm>
          <a:custGeom>
            <a:avLst/>
            <a:gdLst>
              <a:gd name="csX0" fmla="*/ 0 w 3978364"/>
              <a:gd name="csY0" fmla="*/ 0 h 17145"/>
              <a:gd name="csX1" fmla="*/ 742628 w 3978364"/>
              <a:gd name="csY1" fmla="*/ 0 h 17145"/>
              <a:gd name="csX2" fmla="*/ 1445472 w 3978364"/>
              <a:gd name="csY2" fmla="*/ 0 h 17145"/>
              <a:gd name="csX3" fmla="*/ 2148317 w 3978364"/>
              <a:gd name="csY3" fmla="*/ 0 h 17145"/>
              <a:gd name="csX4" fmla="*/ 2692026 w 3978364"/>
              <a:gd name="csY4" fmla="*/ 0 h 17145"/>
              <a:gd name="csX5" fmla="*/ 3275520 w 3978364"/>
              <a:gd name="csY5" fmla="*/ 0 h 17145"/>
              <a:gd name="csX6" fmla="*/ 3978364 w 3978364"/>
              <a:gd name="csY6" fmla="*/ 0 h 17145"/>
              <a:gd name="csX7" fmla="*/ 3978364 w 3978364"/>
              <a:gd name="csY7" fmla="*/ 17145 h 17145"/>
              <a:gd name="csX8" fmla="*/ 3315303 w 3978364"/>
              <a:gd name="csY8" fmla="*/ 17145 h 17145"/>
              <a:gd name="csX9" fmla="*/ 2771594 w 3978364"/>
              <a:gd name="csY9" fmla="*/ 17145 h 17145"/>
              <a:gd name="csX10" fmla="*/ 2227884 w 3978364"/>
              <a:gd name="csY10" fmla="*/ 17145 h 17145"/>
              <a:gd name="csX11" fmla="*/ 1525040 w 3978364"/>
              <a:gd name="csY11" fmla="*/ 17145 h 17145"/>
              <a:gd name="csX12" fmla="*/ 941546 w 3978364"/>
              <a:gd name="csY12" fmla="*/ 17145 h 17145"/>
              <a:gd name="csX13" fmla="*/ 0 w 3978364"/>
              <a:gd name="csY13" fmla="*/ 17145 h 17145"/>
              <a:gd name="csX14" fmla="*/ 0 w 3978364"/>
              <a:gd name="csY14" fmla="*/ 0 h 171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978364" h="17145" fill="none" extrusionOk="0">
                <a:moveTo>
                  <a:pt x="0" y="0"/>
                </a:moveTo>
                <a:cubicBezTo>
                  <a:pt x="305158" y="-8063"/>
                  <a:pt x="399037" y="-5377"/>
                  <a:pt x="742628" y="0"/>
                </a:cubicBezTo>
                <a:cubicBezTo>
                  <a:pt x="1086219" y="5377"/>
                  <a:pt x="1177004" y="-30302"/>
                  <a:pt x="1445472" y="0"/>
                </a:cubicBezTo>
                <a:cubicBezTo>
                  <a:pt x="1713940" y="30302"/>
                  <a:pt x="1918718" y="-26775"/>
                  <a:pt x="2148317" y="0"/>
                </a:cubicBezTo>
                <a:cubicBezTo>
                  <a:pt x="2377916" y="26775"/>
                  <a:pt x="2443907" y="26154"/>
                  <a:pt x="2692026" y="0"/>
                </a:cubicBezTo>
                <a:cubicBezTo>
                  <a:pt x="2940145" y="-26154"/>
                  <a:pt x="3148175" y="-18573"/>
                  <a:pt x="3275520" y="0"/>
                </a:cubicBezTo>
                <a:cubicBezTo>
                  <a:pt x="3402865" y="18573"/>
                  <a:pt x="3826724" y="25353"/>
                  <a:pt x="3978364" y="0"/>
                </a:cubicBezTo>
                <a:cubicBezTo>
                  <a:pt x="3978607" y="7019"/>
                  <a:pt x="3978530" y="12584"/>
                  <a:pt x="3978364" y="17145"/>
                </a:cubicBezTo>
                <a:cubicBezTo>
                  <a:pt x="3701555" y="26566"/>
                  <a:pt x="3567795" y="8768"/>
                  <a:pt x="3315303" y="17145"/>
                </a:cubicBezTo>
                <a:cubicBezTo>
                  <a:pt x="3062811" y="25522"/>
                  <a:pt x="2985361" y="11560"/>
                  <a:pt x="2771594" y="17145"/>
                </a:cubicBezTo>
                <a:cubicBezTo>
                  <a:pt x="2557827" y="22730"/>
                  <a:pt x="2406620" y="14324"/>
                  <a:pt x="2227884" y="17145"/>
                </a:cubicBezTo>
                <a:cubicBezTo>
                  <a:pt x="2049148" y="19967"/>
                  <a:pt x="1700709" y="42837"/>
                  <a:pt x="1525040" y="17145"/>
                </a:cubicBezTo>
                <a:cubicBezTo>
                  <a:pt x="1349371" y="-8547"/>
                  <a:pt x="1226681" y="19422"/>
                  <a:pt x="941546" y="17145"/>
                </a:cubicBezTo>
                <a:cubicBezTo>
                  <a:pt x="656411" y="14868"/>
                  <a:pt x="369652" y="-19389"/>
                  <a:pt x="0" y="17145"/>
                </a:cubicBezTo>
                <a:cubicBezTo>
                  <a:pt x="397" y="9265"/>
                  <a:pt x="209" y="5881"/>
                  <a:pt x="0" y="0"/>
                </a:cubicBezTo>
                <a:close/>
              </a:path>
              <a:path w="3978364" h="17145" stroke="0" extrusionOk="0">
                <a:moveTo>
                  <a:pt x="0" y="0"/>
                </a:moveTo>
                <a:cubicBezTo>
                  <a:pt x="128401" y="-11315"/>
                  <a:pt x="497249" y="27043"/>
                  <a:pt x="623277" y="0"/>
                </a:cubicBezTo>
                <a:cubicBezTo>
                  <a:pt x="749305" y="-27043"/>
                  <a:pt x="972653" y="16656"/>
                  <a:pt x="1166987" y="0"/>
                </a:cubicBezTo>
                <a:cubicBezTo>
                  <a:pt x="1361321" y="-16656"/>
                  <a:pt x="1690523" y="-612"/>
                  <a:pt x="1909615" y="0"/>
                </a:cubicBezTo>
                <a:cubicBezTo>
                  <a:pt x="2128707" y="612"/>
                  <a:pt x="2240335" y="612"/>
                  <a:pt x="2532892" y="0"/>
                </a:cubicBezTo>
                <a:cubicBezTo>
                  <a:pt x="2825449" y="-612"/>
                  <a:pt x="2914896" y="12025"/>
                  <a:pt x="3156169" y="0"/>
                </a:cubicBezTo>
                <a:cubicBezTo>
                  <a:pt x="3397442" y="-12025"/>
                  <a:pt x="3743546" y="6564"/>
                  <a:pt x="3978364" y="0"/>
                </a:cubicBezTo>
                <a:cubicBezTo>
                  <a:pt x="3978209" y="6850"/>
                  <a:pt x="3979048" y="13687"/>
                  <a:pt x="3978364" y="17145"/>
                </a:cubicBezTo>
                <a:cubicBezTo>
                  <a:pt x="3719978" y="17777"/>
                  <a:pt x="3456684" y="42188"/>
                  <a:pt x="3315303" y="17145"/>
                </a:cubicBezTo>
                <a:cubicBezTo>
                  <a:pt x="3173922" y="-7898"/>
                  <a:pt x="2931114" y="-406"/>
                  <a:pt x="2771594" y="17145"/>
                </a:cubicBezTo>
                <a:cubicBezTo>
                  <a:pt x="2612074" y="34696"/>
                  <a:pt x="2336189" y="41091"/>
                  <a:pt x="2108533" y="17145"/>
                </a:cubicBezTo>
                <a:cubicBezTo>
                  <a:pt x="1880877" y="-6801"/>
                  <a:pt x="1634425" y="21667"/>
                  <a:pt x="1445472" y="17145"/>
                </a:cubicBezTo>
                <a:cubicBezTo>
                  <a:pt x="1256519" y="12623"/>
                  <a:pt x="1060261" y="30132"/>
                  <a:pt x="822195" y="17145"/>
                </a:cubicBezTo>
                <a:cubicBezTo>
                  <a:pt x="584129" y="4158"/>
                  <a:pt x="194196" y="21261"/>
                  <a:pt x="0" y="17145"/>
                </a:cubicBezTo>
                <a:cubicBezTo>
                  <a:pt x="-629" y="11358"/>
                  <a:pt x="-68" y="76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4FF41C-C601-7238-C2FF-186A8C992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51" y="2938400"/>
            <a:ext cx="9486186" cy="15040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F7E99D-B2BD-4422-8313-809D39E9D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94" y="4236488"/>
            <a:ext cx="2769477" cy="21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429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2697967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4B000-EFC6-EE91-60F8-6B9B3FEB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50" y="366117"/>
            <a:ext cx="10227788" cy="1415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Сравнение контрольной и экспериментальной группы (критерий Манна-Уитни)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5818" y="1643686"/>
            <a:ext cx="3978364" cy="17145"/>
          </a:xfrm>
          <a:custGeom>
            <a:avLst/>
            <a:gdLst>
              <a:gd name="csX0" fmla="*/ 0 w 3978364"/>
              <a:gd name="csY0" fmla="*/ 0 h 17145"/>
              <a:gd name="csX1" fmla="*/ 742628 w 3978364"/>
              <a:gd name="csY1" fmla="*/ 0 h 17145"/>
              <a:gd name="csX2" fmla="*/ 1445472 w 3978364"/>
              <a:gd name="csY2" fmla="*/ 0 h 17145"/>
              <a:gd name="csX3" fmla="*/ 2148317 w 3978364"/>
              <a:gd name="csY3" fmla="*/ 0 h 17145"/>
              <a:gd name="csX4" fmla="*/ 2692026 w 3978364"/>
              <a:gd name="csY4" fmla="*/ 0 h 17145"/>
              <a:gd name="csX5" fmla="*/ 3275520 w 3978364"/>
              <a:gd name="csY5" fmla="*/ 0 h 17145"/>
              <a:gd name="csX6" fmla="*/ 3978364 w 3978364"/>
              <a:gd name="csY6" fmla="*/ 0 h 17145"/>
              <a:gd name="csX7" fmla="*/ 3978364 w 3978364"/>
              <a:gd name="csY7" fmla="*/ 17145 h 17145"/>
              <a:gd name="csX8" fmla="*/ 3315303 w 3978364"/>
              <a:gd name="csY8" fmla="*/ 17145 h 17145"/>
              <a:gd name="csX9" fmla="*/ 2771594 w 3978364"/>
              <a:gd name="csY9" fmla="*/ 17145 h 17145"/>
              <a:gd name="csX10" fmla="*/ 2227884 w 3978364"/>
              <a:gd name="csY10" fmla="*/ 17145 h 17145"/>
              <a:gd name="csX11" fmla="*/ 1525040 w 3978364"/>
              <a:gd name="csY11" fmla="*/ 17145 h 17145"/>
              <a:gd name="csX12" fmla="*/ 941546 w 3978364"/>
              <a:gd name="csY12" fmla="*/ 17145 h 17145"/>
              <a:gd name="csX13" fmla="*/ 0 w 3978364"/>
              <a:gd name="csY13" fmla="*/ 17145 h 17145"/>
              <a:gd name="csX14" fmla="*/ 0 w 3978364"/>
              <a:gd name="csY14" fmla="*/ 0 h 171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978364" h="17145" fill="none" extrusionOk="0">
                <a:moveTo>
                  <a:pt x="0" y="0"/>
                </a:moveTo>
                <a:cubicBezTo>
                  <a:pt x="305158" y="-8063"/>
                  <a:pt x="399037" y="-5377"/>
                  <a:pt x="742628" y="0"/>
                </a:cubicBezTo>
                <a:cubicBezTo>
                  <a:pt x="1086219" y="5377"/>
                  <a:pt x="1177004" y="-30302"/>
                  <a:pt x="1445472" y="0"/>
                </a:cubicBezTo>
                <a:cubicBezTo>
                  <a:pt x="1713940" y="30302"/>
                  <a:pt x="1918718" y="-26775"/>
                  <a:pt x="2148317" y="0"/>
                </a:cubicBezTo>
                <a:cubicBezTo>
                  <a:pt x="2377916" y="26775"/>
                  <a:pt x="2443907" y="26154"/>
                  <a:pt x="2692026" y="0"/>
                </a:cubicBezTo>
                <a:cubicBezTo>
                  <a:pt x="2940145" y="-26154"/>
                  <a:pt x="3148175" y="-18573"/>
                  <a:pt x="3275520" y="0"/>
                </a:cubicBezTo>
                <a:cubicBezTo>
                  <a:pt x="3402865" y="18573"/>
                  <a:pt x="3826724" y="25353"/>
                  <a:pt x="3978364" y="0"/>
                </a:cubicBezTo>
                <a:cubicBezTo>
                  <a:pt x="3978607" y="7019"/>
                  <a:pt x="3978530" y="12584"/>
                  <a:pt x="3978364" y="17145"/>
                </a:cubicBezTo>
                <a:cubicBezTo>
                  <a:pt x="3701555" y="26566"/>
                  <a:pt x="3567795" y="8768"/>
                  <a:pt x="3315303" y="17145"/>
                </a:cubicBezTo>
                <a:cubicBezTo>
                  <a:pt x="3062811" y="25522"/>
                  <a:pt x="2985361" y="11560"/>
                  <a:pt x="2771594" y="17145"/>
                </a:cubicBezTo>
                <a:cubicBezTo>
                  <a:pt x="2557827" y="22730"/>
                  <a:pt x="2406620" y="14324"/>
                  <a:pt x="2227884" y="17145"/>
                </a:cubicBezTo>
                <a:cubicBezTo>
                  <a:pt x="2049148" y="19967"/>
                  <a:pt x="1700709" y="42837"/>
                  <a:pt x="1525040" y="17145"/>
                </a:cubicBezTo>
                <a:cubicBezTo>
                  <a:pt x="1349371" y="-8547"/>
                  <a:pt x="1226681" y="19422"/>
                  <a:pt x="941546" y="17145"/>
                </a:cubicBezTo>
                <a:cubicBezTo>
                  <a:pt x="656411" y="14868"/>
                  <a:pt x="369652" y="-19389"/>
                  <a:pt x="0" y="17145"/>
                </a:cubicBezTo>
                <a:cubicBezTo>
                  <a:pt x="397" y="9265"/>
                  <a:pt x="209" y="5881"/>
                  <a:pt x="0" y="0"/>
                </a:cubicBezTo>
                <a:close/>
              </a:path>
              <a:path w="3978364" h="17145" stroke="0" extrusionOk="0">
                <a:moveTo>
                  <a:pt x="0" y="0"/>
                </a:moveTo>
                <a:cubicBezTo>
                  <a:pt x="128401" y="-11315"/>
                  <a:pt x="497249" y="27043"/>
                  <a:pt x="623277" y="0"/>
                </a:cubicBezTo>
                <a:cubicBezTo>
                  <a:pt x="749305" y="-27043"/>
                  <a:pt x="972653" y="16656"/>
                  <a:pt x="1166987" y="0"/>
                </a:cubicBezTo>
                <a:cubicBezTo>
                  <a:pt x="1361321" y="-16656"/>
                  <a:pt x="1690523" y="-612"/>
                  <a:pt x="1909615" y="0"/>
                </a:cubicBezTo>
                <a:cubicBezTo>
                  <a:pt x="2128707" y="612"/>
                  <a:pt x="2240335" y="612"/>
                  <a:pt x="2532892" y="0"/>
                </a:cubicBezTo>
                <a:cubicBezTo>
                  <a:pt x="2825449" y="-612"/>
                  <a:pt x="2914896" y="12025"/>
                  <a:pt x="3156169" y="0"/>
                </a:cubicBezTo>
                <a:cubicBezTo>
                  <a:pt x="3397442" y="-12025"/>
                  <a:pt x="3743546" y="6564"/>
                  <a:pt x="3978364" y="0"/>
                </a:cubicBezTo>
                <a:cubicBezTo>
                  <a:pt x="3978209" y="6850"/>
                  <a:pt x="3979048" y="13687"/>
                  <a:pt x="3978364" y="17145"/>
                </a:cubicBezTo>
                <a:cubicBezTo>
                  <a:pt x="3719978" y="17777"/>
                  <a:pt x="3456684" y="42188"/>
                  <a:pt x="3315303" y="17145"/>
                </a:cubicBezTo>
                <a:cubicBezTo>
                  <a:pt x="3173922" y="-7898"/>
                  <a:pt x="2931114" y="-406"/>
                  <a:pt x="2771594" y="17145"/>
                </a:cubicBezTo>
                <a:cubicBezTo>
                  <a:pt x="2612074" y="34696"/>
                  <a:pt x="2336189" y="41091"/>
                  <a:pt x="2108533" y="17145"/>
                </a:cubicBezTo>
                <a:cubicBezTo>
                  <a:pt x="1880877" y="-6801"/>
                  <a:pt x="1634425" y="21667"/>
                  <a:pt x="1445472" y="17145"/>
                </a:cubicBezTo>
                <a:cubicBezTo>
                  <a:pt x="1256519" y="12623"/>
                  <a:pt x="1060261" y="30132"/>
                  <a:pt x="822195" y="17145"/>
                </a:cubicBezTo>
                <a:cubicBezTo>
                  <a:pt x="584129" y="4158"/>
                  <a:pt x="194196" y="21261"/>
                  <a:pt x="0" y="17145"/>
                </a:cubicBezTo>
                <a:cubicBezTo>
                  <a:pt x="-629" y="11358"/>
                  <a:pt x="-68" y="76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BD274D-563B-E8F1-ED3B-5EFB1C120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091" y="2875359"/>
            <a:ext cx="8868960" cy="28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45670-5D87-61E6-91A8-3FEA7177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890" y="695054"/>
            <a:ext cx="3184703" cy="1515190"/>
          </a:xfrm>
          <a:gradFill>
            <a:gsLst>
              <a:gs pos="0">
                <a:srgbClr val="FFC000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</a:rPr>
              <a:t>ВЫВОД</a:t>
            </a:r>
          </a:p>
        </p:txBody>
      </p:sp>
      <p:pic>
        <p:nvPicPr>
          <p:cNvPr id="4098" name="Picture 2" descr="Развитие умений и навыков: этапы и общие правила | Блог 4brain">
            <a:extLst>
              <a:ext uri="{FF2B5EF4-FFF2-40B4-BE49-F238E27FC236}">
                <a16:creationId xmlns:a16="http://schemas.microsoft.com/office/drawing/2014/main" id="{D7EA60ED-3E17-70BB-F76B-33B4039F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r="16540" b="1"/>
          <a:stretch>
            <a:fillRect/>
          </a:stretch>
        </p:blipFill>
        <p:spPr bwMode="auto">
          <a:xfrm>
            <a:off x="829404" y="822574"/>
            <a:ext cx="6006471" cy="472790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9403" y="5492651"/>
            <a:ext cx="6006472" cy="115653"/>
            <a:chOff x="7015162" y="5858828"/>
            <a:chExt cx="4300544" cy="123363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CECFC0-4607-855F-4533-2EDA0347B958}"/>
              </a:ext>
            </a:extLst>
          </p:cNvPr>
          <p:cNvSpPr txBox="1"/>
          <p:nvPr/>
        </p:nvSpPr>
        <p:spPr>
          <a:xfrm>
            <a:off x="7415891" y="2375133"/>
            <a:ext cx="3192576" cy="323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err="1"/>
              <a:t>После</a:t>
            </a:r>
            <a:r>
              <a:rPr lang="en-US" b="0" dirty="0"/>
              <a:t> </a:t>
            </a:r>
            <a:r>
              <a:rPr lang="en-US" b="0" dirty="0" err="1"/>
              <a:t>тренинга</a:t>
            </a:r>
            <a:r>
              <a:rPr lang="en-US" b="0" dirty="0"/>
              <a:t> </a:t>
            </a:r>
            <a:r>
              <a:rPr lang="en-US" b="0" dirty="0" err="1"/>
              <a:t>респонденты</a:t>
            </a:r>
            <a:r>
              <a:rPr lang="en-US" b="0" dirty="0"/>
              <a:t> </a:t>
            </a:r>
            <a:r>
              <a:rPr lang="en-US" b="0" dirty="0" err="1"/>
              <a:t>экспериментальной</a:t>
            </a:r>
            <a:r>
              <a:rPr lang="en-US" b="0" dirty="0"/>
              <a:t> </a:t>
            </a:r>
            <a:r>
              <a:rPr lang="en-US" b="0" dirty="0" err="1"/>
              <a:t>группы</a:t>
            </a:r>
            <a:r>
              <a:rPr lang="en-US" b="0" dirty="0"/>
              <a:t> </a:t>
            </a:r>
            <a:r>
              <a:rPr lang="en-US" b="0" dirty="0" err="1"/>
              <a:t>демонстрируют</a:t>
            </a:r>
            <a:r>
              <a:rPr lang="en-US" b="0" dirty="0"/>
              <a:t> </a:t>
            </a:r>
            <a:r>
              <a:rPr lang="en-US" b="0" dirty="0" err="1"/>
              <a:t>статистически</a:t>
            </a:r>
            <a:r>
              <a:rPr lang="en-US" b="0" dirty="0"/>
              <a:t> </a:t>
            </a:r>
            <a:r>
              <a:rPr lang="en-US" b="0" dirty="0" err="1"/>
              <a:t>значимое</a:t>
            </a:r>
            <a:r>
              <a:rPr lang="en-US" b="0" dirty="0"/>
              <a:t> </a:t>
            </a:r>
            <a:r>
              <a:rPr lang="en-US" b="0" dirty="0" err="1"/>
              <a:t>уменьшение</a:t>
            </a:r>
            <a:r>
              <a:rPr lang="en-US" b="0" dirty="0"/>
              <a:t> </a:t>
            </a:r>
            <a:r>
              <a:rPr lang="en-US" b="0" dirty="0" err="1"/>
              <a:t>нуждаемости</a:t>
            </a:r>
            <a:r>
              <a:rPr lang="en-US" b="0" dirty="0"/>
              <a:t> в </a:t>
            </a:r>
            <a:r>
              <a:rPr lang="en-US" b="0" dirty="0" err="1"/>
              <a:t>посторонней</a:t>
            </a:r>
            <a:r>
              <a:rPr lang="en-US" b="0" dirty="0"/>
              <a:t> </a:t>
            </a:r>
            <a:r>
              <a:rPr lang="en-US" b="0" dirty="0" err="1"/>
              <a:t>помощи</a:t>
            </a:r>
            <a:r>
              <a:rPr lang="en-US" b="0" dirty="0"/>
              <a:t> и </a:t>
            </a:r>
            <a:r>
              <a:rPr lang="en-US" b="0" dirty="0" err="1"/>
              <a:t>повышение</a:t>
            </a:r>
            <a:r>
              <a:rPr lang="en-US" b="0" dirty="0"/>
              <a:t> </a:t>
            </a:r>
            <a:r>
              <a:rPr lang="en-US" b="0" dirty="0" err="1"/>
              <a:t>мотивации</a:t>
            </a:r>
            <a:r>
              <a:rPr lang="en-US" b="0" dirty="0"/>
              <a:t> к </a:t>
            </a:r>
            <a:r>
              <a:rPr lang="en-US" b="0" dirty="0" err="1"/>
              <a:t>обретению</a:t>
            </a:r>
            <a:r>
              <a:rPr lang="en-US" b="0" dirty="0"/>
              <a:t> </a:t>
            </a:r>
            <a:r>
              <a:rPr lang="en-US" b="0" dirty="0" err="1"/>
              <a:t>большей</a:t>
            </a:r>
            <a:r>
              <a:rPr lang="en-US" b="0" dirty="0"/>
              <a:t> самостоятельности, </a:t>
            </a:r>
            <a:r>
              <a:rPr lang="en-US" b="0" dirty="0" err="1"/>
              <a:t>как</a:t>
            </a:r>
            <a:r>
              <a:rPr lang="en-US" b="0" dirty="0"/>
              <a:t> </a:t>
            </a:r>
            <a:r>
              <a:rPr lang="en-US" b="0" dirty="0" err="1"/>
              <a:t>относительно</a:t>
            </a:r>
            <a:r>
              <a:rPr lang="en-US" b="0" dirty="0"/>
              <a:t> </a:t>
            </a:r>
            <a:r>
              <a:rPr lang="en-US" b="0" dirty="0" err="1"/>
              <a:t>контрольной</a:t>
            </a:r>
            <a:r>
              <a:rPr lang="en-US" b="0" dirty="0"/>
              <a:t> </a:t>
            </a:r>
            <a:r>
              <a:rPr lang="en-US" b="0" dirty="0" err="1"/>
              <a:t>группы</a:t>
            </a:r>
            <a:r>
              <a:rPr lang="en-US" b="0" dirty="0"/>
              <a:t>, так и </a:t>
            </a:r>
            <a:r>
              <a:rPr lang="en-US" b="0" dirty="0" err="1"/>
              <a:t>самих</a:t>
            </a:r>
            <a:r>
              <a:rPr lang="en-US" b="0" dirty="0"/>
              <a:t> </a:t>
            </a:r>
            <a:r>
              <a:rPr lang="en-US" b="0" dirty="0" err="1"/>
              <a:t>себя</a:t>
            </a:r>
            <a:r>
              <a:rPr lang="en-US" b="0" dirty="0"/>
              <a:t> в </a:t>
            </a:r>
            <a:r>
              <a:rPr lang="en-US" b="0" dirty="0" err="1"/>
              <a:t>начале</a:t>
            </a:r>
            <a:r>
              <a:rPr lang="en-US" b="0" dirty="0"/>
              <a:t> </a:t>
            </a:r>
            <a:r>
              <a:rPr lang="en-US" b="0" dirty="0" err="1"/>
              <a:t>тренинга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2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1C745-FDF4-5F87-C905-798BF95C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4520"/>
            <a:ext cx="8229600" cy="1143000"/>
          </a:xfr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Проект «Новые возможности – новое качество жизни»</a:t>
            </a:r>
          </a:p>
        </p:txBody>
      </p:sp>
      <p:pic>
        <p:nvPicPr>
          <p:cNvPr id="4" name="Рисунок 3" descr="Изображение выглядит как текст, Шрифт, белый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0EC6AB4-719D-7A3E-86D3-9886FB80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962" y="2705028"/>
            <a:ext cx="3608075" cy="1378800"/>
          </a:xfrm>
          <a:prstGeom prst="rect">
            <a:avLst/>
          </a:prstGeom>
        </p:spPr>
      </p:pic>
      <p:pic>
        <p:nvPicPr>
          <p:cNvPr id="1026" name="Picture 2" descr="Экспертно-методический центр &quot;Особое детство&quot;">
            <a:extLst>
              <a:ext uri="{FF2B5EF4-FFF2-40B4-BE49-F238E27FC236}">
                <a16:creationId xmlns:a16="http://schemas.microsoft.com/office/drawing/2014/main" id="{ABC46818-1A59-470F-5EB0-8EAB0B0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1" y="2481262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вет родителей детей-инвалидов">
            <a:extLst>
              <a:ext uri="{FF2B5EF4-FFF2-40B4-BE49-F238E27FC236}">
                <a16:creationId xmlns:a16="http://schemas.microsoft.com/office/drawing/2014/main" id="{E662882C-1F38-A278-8E7D-25A3E510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37" y="2552021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95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238375"/>
            <a:ext cx="428625" cy="333375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4" y="2238375"/>
            <a:ext cx="428625" cy="333375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2238375"/>
            <a:ext cx="428625" cy="333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425" y="542925"/>
            <a:ext cx="10715625" cy="9525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b"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Onest Bold"/>
              </a:rPr>
              <a:t>СОЦИАЛЬНЫЕ РЕЗУЛЬТАТЫ</a:t>
            </a:r>
            <a:endParaRPr sz="48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3887" y="2238374"/>
            <a:ext cx="2667000" cy="261937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600" b="0" dirty="0">
                <a:solidFill>
                  <a:srgbClr val="333333"/>
                </a:solidFill>
                <a:latin typeface="Onest Regular"/>
              </a:rPr>
              <a:t>10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бывших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участников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тренинга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2025 г.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стали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помощниками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ведущих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помогают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сотрудникам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проводить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тренинговые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занятия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интернатах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30E419-EC80-8F4A-19F1-C7E3C7F08D01}"/>
              </a:ext>
            </a:extLst>
          </p:cNvPr>
          <p:cNvSpPr txBox="1"/>
          <p:nvPr/>
        </p:nvSpPr>
        <p:spPr>
          <a:xfrm>
            <a:off x="881062" y="2176462"/>
            <a:ext cx="2667000" cy="2509838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Среди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30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участников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тренинга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2025 г. 3 человека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уже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получили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ограниченную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дееспособность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11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судебных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дел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находятся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производстве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F7DADE-5DD4-9681-F118-8F2542200333}"/>
              </a:ext>
            </a:extLst>
          </p:cNvPr>
          <p:cNvSpPr txBox="1"/>
          <p:nvPr/>
        </p:nvSpPr>
        <p:spPr>
          <a:xfrm>
            <a:off x="4686300" y="2176461"/>
            <a:ext cx="2667000" cy="3681413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После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окончания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тренинга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2025 г 6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были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трудоустроены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интернатах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3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вышли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работу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лечебно‑трудовые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мастерские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2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стали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обучаться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по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программам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профессионального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обучения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2 – по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адаптированной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основной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общеобразовательной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программе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для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лиц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с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интеллектуальными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нарушениям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рхитектура России в первой половине XIX века - online presentation">
            <a:extLst>
              <a:ext uri="{FF2B5EF4-FFF2-40B4-BE49-F238E27FC236}">
                <a16:creationId xmlns:a16="http://schemas.microsoft.com/office/drawing/2014/main" id="{192B2760-F64C-6E55-8193-59FE8AE8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" b="2"/>
          <a:stretch>
            <a:fillRect/>
          </a:stretch>
        </p:blipFill>
        <p:spPr bwMode="auto">
          <a:xfrm>
            <a:off x="20" y="10"/>
            <a:ext cx="11429979" cy="642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9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" y="0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571625"/>
            <a:ext cx="476250" cy="47625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571625"/>
            <a:ext cx="476250" cy="47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375" y="340518"/>
            <a:ext cx="10715625" cy="709613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b">
            <a:noAutofit/>
          </a:bodyPr>
          <a:lstStyle/>
          <a:p>
            <a:pPr algn="l"/>
            <a:r>
              <a:rPr sz="4800" b="1" dirty="0" err="1">
                <a:solidFill>
                  <a:schemeClr val="bg1"/>
                </a:solidFill>
                <a:latin typeface="Onest Bold"/>
              </a:rPr>
              <a:t>Исследовательский</a:t>
            </a:r>
            <a:r>
              <a:rPr sz="4800" b="1" dirty="0">
                <a:solidFill>
                  <a:schemeClr val="bg1"/>
                </a:solidFill>
                <a:latin typeface="Onest Bold"/>
              </a:rPr>
              <a:t> </a:t>
            </a:r>
            <a:r>
              <a:rPr sz="4800" b="1" dirty="0" err="1">
                <a:solidFill>
                  <a:schemeClr val="bg1"/>
                </a:solidFill>
                <a:latin typeface="Onest Bold"/>
              </a:rPr>
              <a:t>контекст</a:t>
            </a:r>
            <a:endParaRPr sz="48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06" y="2043112"/>
            <a:ext cx="4524375" cy="42933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Социально‑психологический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тренинг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«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Подготовка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граждан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признанных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недееспособными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вследствие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психического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расстройства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к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восстановлению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дееспособности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»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создан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для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проведения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тренинга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с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группой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участников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: взрослых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людей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имеющих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тяжелые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или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хронические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психические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расстройства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(и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инвалидность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)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ранее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признанных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недееспособными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которые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фоне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проводимого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лечения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реабилитации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положительной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динамики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психического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заболевания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социального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функционирования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могут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претендовать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признание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их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ограниченно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дееспособными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2250" y="1952624"/>
            <a:ext cx="4524375" cy="85725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endParaRPr/>
          </a:p>
        </p:txBody>
      </p:sp>
      <p:pic>
        <p:nvPicPr>
          <p:cNvPr id="13" name="Рисунок 12" descr="Признание граждан недееспособными. Диагноз не личность">
            <a:extLst>
              <a:ext uri="{FF2B5EF4-FFF2-40B4-BE49-F238E27FC236}">
                <a16:creationId xmlns:a16="http://schemas.microsoft.com/office/drawing/2014/main" id="{A12E8344-5AE7-8B75-4E2F-4C9BBC80F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038349"/>
            <a:ext cx="5139744" cy="3416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52425" y="352425"/>
            <a:ext cx="10715625" cy="809625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ctr" anchorCtr="0">
            <a:norm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Onest Bold"/>
              </a:rPr>
              <a:t>Качественный анализ эффективности тренинга </a:t>
            </a:r>
            <a:endParaRPr sz="40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25" y="1524000"/>
            <a:ext cx="5143500" cy="338137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2400" b="0" dirty="0">
                <a:solidFill>
                  <a:srgbClr val="333333"/>
                </a:solidFill>
                <a:latin typeface="Onest Regular"/>
              </a:rPr>
              <a:t>В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начале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2025 г.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совместно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с «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Международной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лабораторией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социальной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интеграции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НИУ ВШЭ»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был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проведен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качественный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анализ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эффективности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социально‑психологического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тренинга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основе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глубинных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интервью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его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400" b="0" dirty="0" err="1">
                <a:solidFill>
                  <a:srgbClr val="333333"/>
                </a:solidFill>
                <a:latin typeface="Onest Regular"/>
              </a:rPr>
              <a:t>участников</a:t>
            </a:r>
            <a:r>
              <a:rPr sz="2400" b="0" dirty="0">
                <a:solidFill>
                  <a:srgbClr val="333333"/>
                </a:solidFill>
                <a:latin typeface="Onest Regular"/>
              </a:rPr>
              <a:t> 2023 г.</a:t>
            </a:r>
          </a:p>
        </p:txBody>
      </p:sp>
      <p:pic>
        <p:nvPicPr>
          <p:cNvPr id="10" name="Рисунок 9" descr="Психологическая профилактика подростков с девиантным, суицидальным  поведением (в школе)">
            <a:extLst>
              <a:ext uri="{FF2B5EF4-FFF2-40B4-BE49-F238E27FC236}">
                <a16:creationId xmlns:a16="http://schemas.microsoft.com/office/drawing/2014/main" id="{34575E7B-5FEF-34E0-B0CE-8CF1BED74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825932"/>
            <a:ext cx="4905910" cy="3416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D0079-3AD2-107C-02FB-F7CC2C64A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0DCDEEB-C893-3FDF-9D21-A281ED3A2F87}"/>
              </a:ext>
            </a:extLst>
          </p:cNvPr>
          <p:cNvSpPr/>
          <p:nvPr/>
        </p:nvSpPr>
        <p:spPr>
          <a:xfrm>
            <a:off x="55561" y="-19050"/>
            <a:ext cx="11449050" cy="644842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>
            <a:extLst>
              <a:ext uri="{FF2B5EF4-FFF2-40B4-BE49-F238E27FC236}">
                <a16:creationId xmlns:a16="http://schemas.microsoft.com/office/drawing/2014/main" id="{AAEAD204-6CAE-DAC6-17E6-0FD05593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92" y="195061"/>
            <a:ext cx="476250" cy="476250"/>
          </a:xfrm>
          <a:prstGeom prst="rect">
            <a:avLst/>
          </a:prstGeom>
        </p:spPr>
      </p:pic>
      <p:pic>
        <p:nvPicPr>
          <p:cNvPr id="5" name="Picture 4" descr="image.png">
            <a:extLst>
              <a:ext uri="{FF2B5EF4-FFF2-40B4-BE49-F238E27FC236}">
                <a16:creationId xmlns:a16="http://schemas.microsoft.com/office/drawing/2014/main" id="{B4BC0259-3C53-8A73-9D4D-1FB77898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1236663"/>
            <a:ext cx="476250" cy="476250"/>
          </a:xfrm>
          <a:prstGeom prst="rect">
            <a:avLst/>
          </a:prstGeom>
        </p:spPr>
      </p:pic>
      <p:pic>
        <p:nvPicPr>
          <p:cNvPr id="6" name="Picture 5" descr="image.png">
            <a:extLst>
              <a:ext uri="{FF2B5EF4-FFF2-40B4-BE49-F238E27FC236}">
                <a16:creationId xmlns:a16="http://schemas.microsoft.com/office/drawing/2014/main" id="{54A09826-4246-7CA4-6231-35D45A2F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3190875"/>
            <a:ext cx="5238750" cy="19050"/>
          </a:xfrm>
          <a:prstGeom prst="rect">
            <a:avLst/>
          </a:prstGeom>
        </p:spPr>
      </p:pic>
      <p:pic>
        <p:nvPicPr>
          <p:cNvPr id="7" name="Picture 6" descr="image.png">
            <a:extLst>
              <a:ext uri="{FF2B5EF4-FFF2-40B4-BE49-F238E27FC236}">
                <a16:creationId xmlns:a16="http://schemas.microsoft.com/office/drawing/2014/main" id="{F333351F-83B9-B2C1-4AB5-6E240700F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4" y="3234134"/>
            <a:ext cx="476250" cy="476250"/>
          </a:xfrm>
          <a:prstGeom prst="rect">
            <a:avLst/>
          </a:prstGeom>
        </p:spPr>
      </p:pic>
      <p:pic>
        <p:nvPicPr>
          <p:cNvPr id="8" name="Picture 7" descr="image.png">
            <a:extLst>
              <a:ext uri="{FF2B5EF4-FFF2-40B4-BE49-F238E27FC236}">
                <a16:creationId xmlns:a16="http://schemas.microsoft.com/office/drawing/2014/main" id="{75113DB1-044E-4216-C63F-E6A832ACC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4810125"/>
            <a:ext cx="5238750" cy="19050"/>
          </a:xfrm>
          <a:prstGeom prst="rect">
            <a:avLst/>
          </a:prstGeom>
        </p:spPr>
      </p:pic>
      <p:pic>
        <p:nvPicPr>
          <p:cNvPr id="9" name="Picture 8" descr="image.png">
            <a:extLst>
              <a:ext uri="{FF2B5EF4-FFF2-40B4-BE49-F238E27FC236}">
                <a16:creationId xmlns:a16="http://schemas.microsoft.com/office/drawing/2014/main" id="{B5873B86-0B45-2230-ABEC-93CC7BAA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4263945"/>
            <a:ext cx="476250" cy="476250"/>
          </a:xfrm>
          <a:prstGeom prst="rect">
            <a:avLst/>
          </a:prstGeom>
        </p:spPr>
      </p:pic>
      <p:pic>
        <p:nvPicPr>
          <p:cNvPr id="10" name="Picture 9" descr="image.png">
            <a:extLst>
              <a:ext uri="{FF2B5EF4-FFF2-40B4-BE49-F238E27FC236}">
                <a16:creationId xmlns:a16="http://schemas.microsoft.com/office/drawing/2014/main" id="{989E6D70-2572-F69B-5066-E5917712F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24" y="1243807"/>
            <a:ext cx="476250" cy="476250"/>
          </a:xfrm>
          <a:prstGeom prst="rect">
            <a:avLst/>
          </a:prstGeom>
        </p:spPr>
      </p:pic>
      <p:pic>
        <p:nvPicPr>
          <p:cNvPr id="11" name="Picture 10" descr="image.png">
            <a:extLst>
              <a:ext uri="{FF2B5EF4-FFF2-40B4-BE49-F238E27FC236}">
                <a16:creationId xmlns:a16="http://schemas.microsoft.com/office/drawing/2014/main" id="{DA899962-520D-45A2-86B1-F5CA9881E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953" y="166359"/>
            <a:ext cx="476250" cy="476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34F0B7-66D9-0AD9-7EBE-C95E1E91C86A}"/>
              </a:ext>
            </a:extLst>
          </p:cNvPr>
          <p:cNvSpPr txBox="1"/>
          <p:nvPr/>
        </p:nvSpPr>
        <p:spPr>
          <a:xfrm>
            <a:off x="323533" y="436562"/>
            <a:ext cx="5118416" cy="16978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t"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Сильные стороны тренинга</a:t>
            </a:r>
            <a:r>
              <a:rPr lang="en-US" sz="4000" b="1" dirty="0">
                <a:solidFill>
                  <a:schemeClr val="bg1"/>
                </a:solidFill>
              </a:rPr>
              <a:t>:</a:t>
            </a:r>
            <a:endParaRPr lang="ru-RU" sz="4000" b="1" dirty="0">
              <a:solidFill>
                <a:schemeClr val="bg1"/>
              </a:solidFill>
            </a:endParaRPr>
          </a:p>
          <a:p>
            <a:pPr algn="l"/>
            <a:endParaRPr sz="2100" b="1" dirty="0">
              <a:solidFill>
                <a:srgbClr val="222222"/>
              </a:solidFill>
              <a:latin typeface="Bounded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BAE24B-97AF-33A4-642A-763EEB5D9BD1}"/>
              </a:ext>
            </a:extLst>
          </p:cNvPr>
          <p:cNvSpPr txBox="1"/>
          <p:nvPr/>
        </p:nvSpPr>
        <p:spPr>
          <a:xfrm>
            <a:off x="6486842" y="61514"/>
            <a:ext cx="4619625" cy="1238649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•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sz="1700" b="1" dirty="0">
                <a:solidFill>
                  <a:srgbClr val="00B050"/>
                </a:solidFill>
              </a:rPr>
              <a:t>Эмоциональная поддержка и обратная связь, </a:t>
            </a:r>
            <a:r>
              <a:rPr lang="ru-RU" sz="1700" b="1" dirty="0"/>
              <a:t>получаемая от ведущих тренинга и других участников. </a:t>
            </a:r>
            <a:endParaRPr lang="ru-RU" sz="1700" dirty="0"/>
          </a:p>
          <a:p>
            <a:endParaRPr sz="1400" b="1" dirty="0">
              <a:solidFill>
                <a:srgbClr val="333333"/>
              </a:solidFill>
              <a:latin typeface="Bounded 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DCB24E-0C91-A41C-C69C-CED2451463F4}"/>
              </a:ext>
            </a:extLst>
          </p:cNvPr>
          <p:cNvSpPr txBox="1"/>
          <p:nvPr/>
        </p:nvSpPr>
        <p:spPr>
          <a:xfrm>
            <a:off x="6486842" y="1076326"/>
            <a:ext cx="4619625" cy="928290"/>
          </a:xfrm>
          <a:prstGeom prst="rect">
            <a:avLst/>
          </a:prstGeom>
          <a:noFill/>
        </p:spPr>
        <p:txBody>
          <a:bodyPr wrap="square" anchor="t" anchorCtr="0"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•  </a:t>
            </a:r>
            <a:r>
              <a:rPr lang="ru-RU" sz="1700" b="1" dirty="0">
                <a:solidFill>
                  <a:srgbClr val="00B050"/>
                </a:solidFill>
              </a:rPr>
              <a:t>Преодоление ощущения изолированности</a:t>
            </a:r>
            <a:r>
              <a:rPr lang="en-US" sz="1700" b="1" dirty="0">
                <a:solidFill>
                  <a:srgbClr val="00B050"/>
                </a:solidFill>
              </a:rPr>
              <a:t> </a:t>
            </a:r>
            <a:r>
              <a:rPr lang="ru-RU" sz="1700" b="1" dirty="0"/>
              <a:t>повышало уверенность в себе и давало чувство общности, командного духа. </a:t>
            </a:r>
            <a:endParaRPr lang="ru-RU" sz="1700" dirty="0"/>
          </a:p>
          <a:p>
            <a:endParaRPr lang="ru-RU" sz="1700" dirty="0"/>
          </a:p>
          <a:p>
            <a:pPr algn="l"/>
            <a:endParaRPr sz="1400" b="1" dirty="0">
              <a:solidFill>
                <a:srgbClr val="333333"/>
              </a:solidFill>
              <a:latin typeface="Bounded 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B765BE-BC28-7C36-84B2-BE1AF34AD9AF}"/>
              </a:ext>
            </a:extLst>
          </p:cNvPr>
          <p:cNvSpPr txBox="1"/>
          <p:nvPr/>
        </p:nvSpPr>
        <p:spPr>
          <a:xfrm>
            <a:off x="6429375" y="3205559"/>
            <a:ext cx="4619625" cy="1123950"/>
          </a:xfrm>
          <a:prstGeom prst="rect">
            <a:avLst/>
          </a:prstGeom>
          <a:noFill/>
        </p:spPr>
        <p:txBody>
          <a:bodyPr wrap="square" anchor="t" anchorCtr="0">
            <a:norm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•</a:t>
            </a:r>
            <a:r>
              <a:rPr lang="ru-RU" sz="1700" b="1" dirty="0">
                <a:solidFill>
                  <a:srgbClr val="00B050"/>
                </a:solidFill>
              </a:rPr>
              <a:t> Снижение тревожности перед экспертизой и судом </a:t>
            </a:r>
            <a:r>
              <a:rPr lang="ru-RU" sz="1700" b="1" dirty="0"/>
              <a:t>благодаря ролевым играм и техникам саморегуляции. </a:t>
            </a:r>
            <a:endParaRPr sz="1700" b="1" dirty="0">
              <a:latin typeface="Bounded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D14974-6626-E0EE-F163-0920E6E3B555}"/>
              </a:ext>
            </a:extLst>
          </p:cNvPr>
          <p:cNvSpPr txBox="1"/>
          <p:nvPr/>
        </p:nvSpPr>
        <p:spPr>
          <a:xfrm>
            <a:off x="6429374" y="4162425"/>
            <a:ext cx="4619625" cy="995363"/>
          </a:xfrm>
          <a:prstGeom prst="rect">
            <a:avLst/>
          </a:prstGeom>
          <a:noFill/>
        </p:spPr>
        <p:txBody>
          <a:bodyPr wrap="square" anchor="t" anchorCtr="0"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• </a:t>
            </a:r>
            <a:r>
              <a:rPr lang="ru-RU" sz="1700" b="1" dirty="0">
                <a:solidFill>
                  <a:srgbClr val="00B050"/>
                </a:solidFill>
              </a:rPr>
              <a:t>Домашние задания </a:t>
            </a:r>
            <a:r>
              <a:rPr lang="ru-RU" sz="1700" b="1" dirty="0"/>
              <a:t>были интересны и разнообразны, способствовали самопознанию и стимулировали интерес к обучению. </a:t>
            </a:r>
            <a:endParaRPr sz="1700" b="1" dirty="0">
              <a:latin typeface="Bounded Bold"/>
            </a:endParaRPr>
          </a:p>
        </p:txBody>
      </p:sp>
      <p:pic>
        <p:nvPicPr>
          <p:cNvPr id="15" name="Picture 6" descr="image.png">
            <a:extLst>
              <a:ext uri="{FF2B5EF4-FFF2-40B4-BE49-F238E27FC236}">
                <a16:creationId xmlns:a16="http://schemas.microsoft.com/office/drawing/2014/main" id="{A4A5A425-B5E4-261A-41F1-E2320CE1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086" y="2134394"/>
            <a:ext cx="476250" cy="4762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CDCD3A-E8EB-7520-58F6-259A933BD8F8}"/>
              </a:ext>
            </a:extLst>
          </p:cNvPr>
          <p:cNvSpPr txBox="1"/>
          <p:nvPr/>
        </p:nvSpPr>
        <p:spPr>
          <a:xfrm>
            <a:off x="6429375" y="2028825"/>
            <a:ext cx="4619625" cy="1123950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en-US" sz="1700" dirty="0">
                <a:solidFill>
                  <a:srgbClr val="00B050"/>
                </a:solidFill>
              </a:rPr>
              <a:t>•  </a:t>
            </a:r>
            <a:r>
              <a:rPr lang="ru-RU" sz="1700" b="1" dirty="0">
                <a:solidFill>
                  <a:srgbClr val="00B050"/>
                </a:solidFill>
              </a:rPr>
              <a:t>Практическая направленность</a:t>
            </a:r>
            <a:r>
              <a:rPr lang="en-US" sz="1700" b="1" dirty="0">
                <a:solidFill>
                  <a:srgbClr val="00B050"/>
                </a:solidFill>
              </a:rPr>
              <a:t>: </a:t>
            </a:r>
            <a:r>
              <a:rPr lang="ru-RU" sz="1700" b="1" dirty="0"/>
              <a:t>предлагаемые упражнения развивали и закрепляли те навыки, полезные в реальной самостоятельной жизни. </a:t>
            </a:r>
            <a:endParaRPr sz="1700" b="1" dirty="0">
              <a:latin typeface="Bounded Bold"/>
            </a:endParaRPr>
          </a:p>
        </p:txBody>
      </p:sp>
      <p:pic>
        <p:nvPicPr>
          <p:cNvPr id="19" name="Рисунок 18" descr="значок линии тренировки вектор PNG , значок практики, делает, механизм PNG 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64297DD0-35CF-D11A-73F7-8F57FB549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00" y="2164146"/>
            <a:ext cx="475200" cy="4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Empower Symbol Vector Images (over 1,900)">
            <a:extLst>
              <a:ext uri="{FF2B5EF4-FFF2-40B4-BE49-F238E27FC236}">
                <a16:creationId xmlns:a16="http://schemas.microsoft.com/office/drawing/2014/main" id="{0F679536-44DB-E758-DAC0-A7109F158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9" y="3234134"/>
            <a:ext cx="474980" cy="47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Symbol Creativity Stock Illustrations – 494,645 Symbol Creativity Stock  Illustrations, Vectors &amp; Clipart - Dreamstime">
            <a:extLst>
              <a:ext uri="{FF2B5EF4-FFF2-40B4-BE49-F238E27FC236}">
                <a16:creationId xmlns:a16="http://schemas.microsoft.com/office/drawing/2014/main" id="{ADC46A9A-5015-8411-C2CD-4817A9D28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93" y="4272707"/>
            <a:ext cx="474980" cy="47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8" descr="image.png">
            <a:extLst>
              <a:ext uri="{FF2B5EF4-FFF2-40B4-BE49-F238E27FC236}">
                <a16:creationId xmlns:a16="http://schemas.microsoft.com/office/drawing/2014/main" id="{B7977176-5680-2E39-0895-706BA2C2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79" y="5238750"/>
            <a:ext cx="476250" cy="476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EFBE604-4CF9-0BF5-11E1-71EEA44BE3AB}"/>
              </a:ext>
            </a:extLst>
          </p:cNvPr>
          <p:cNvSpPr txBox="1"/>
          <p:nvPr/>
        </p:nvSpPr>
        <p:spPr>
          <a:xfrm>
            <a:off x="6424930" y="5100636"/>
            <a:ext cx="4619625" cy="995363"/>
          </a:xfrm>
          <a:prstGeom prst="rect">
            <a:avLst/>
          </a:prstGeom>
          <a:noFill/>
        </p:spPr>
        <p:txBody>
          <a:bodyPr wrap="square" anchor="t" anchorCtr="0"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• </a:t>
            </a:r>
            <a:r>
              <a:rPr lang="ru-RU" sz="1700" b="1" dirty="0">
                <a:solidFill>
                  <a:srgbClr val="00B050"/>
                </a:solidFill>
              </a:rPr>
              <a:t>Мотивирующие истории</a:t>
            </a:r>
            <a:r>
              <a:rPr lang="ru-RU" sz="1700" b="1" dirty="0"/>
              <a:t>: успехи участников предыдущих тренингов вселяли энтузиазм.</a:t>
            </a:r>
            <a:endParaRPr lang="ru-RU" sz="1700" b="1" dirty="0">
              <a:latin typeface="Bounded Bold"/>
            </a:endParaRPr>
          </a:p>
        </p:txBody>
      </p:sp>
      <p:pic>
        <p:nvPicPr>
          <p:cNvPr id="30" name="Рисунок 29" descr="Thumbs Up Success Hand Sign Stock Photo, Picture and Royalty Free Image.  Image 1422610.">
            <a:extLst>
              <a:ext uri="{FF2B5EF4-FFF2-40B4-BE49-F238E27FC236}">
                <a16:creationId xmlns:a16="http://schemas.microsoft.com/office/drawing/2014/main" id="{593CEE30-1B7C-6DB0-4BEA-13F8E1BBCF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80" y="5237480"/>
            <a:ext cx="474980" cy="47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Изображение выглядит как желтый, Детское искусство, графическая вставка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5985F8A-06BE-035D-7F21-437D6AC3EB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080" y="2479109"/>
            <a:ext cx="2979558" cy="37008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7351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29999" cy="6428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3EA0F-2858-6ECC-8C25-85042125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58" y="362746"/>
            <a:ext cx="9436989" cy="1217295"/>
          </a:xfr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Проект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Новые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возможности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</a:t>
            </a:r>
            <a:b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новое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качество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жизни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873917"/>
            <a:ext cx="10738681" cy="7328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65386"/>
            <a:ext cx="10671901" cy="40012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43CCC-D136-F96D-C1B6-03032B45AA23}"/>
              </a:ext>
            </a:extLst>
          </p:cNvPr>
          <p:cNvSpPr txBox="1"/>
          <p:nvPr/>
        </p:nvSpPr>
        <p:spPr>
          <a:xfrm>
            <a:off x="744057" y="2437039"/>
            <a:ext cx="4247717" cy="3411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err="1"/>
              <a:t>стал</a:t>
            </a:r>
            <a:r>
              <a:rPr lang="en-US" sz="2400" b="0" dirty="0"/>
              <a:t> </a:t>
            </a:r>
            <a:r>
              <a:rPr lang="en-US" sz="2400" b="0" dirty="0" err="1"/>
              <a:t>платформой</a:t>
            </a:r>
            <a:r>
              <a:rPr lang="en-US" sz="2400" b="0" dirty="0"/>
              <a:t> для </a:t>
            </a:r>
            <a:r>
              <a:rPr lang="en-US" sz="2400" b="0" dirty="0" err="1"/>
              <a:t>количественного</a:t>
            </a:r>
            <a:r>
              <a:rPr lang="en-US" sz="2400" b="0" dirty="0"/>
              <a:t> </a:t>
            </a:r>
            <a:r>
              <a:rPr lang="en-US" sz="2400" b="0" dirty="0" err="1"/>
              <a:t>анализа</a:t>
            </a:r>
            <a:r>
              <a:rPr lang="en-US" sz="2400" b="0" dirty="0"/>
              <a:t> </a:t>
            </a:r>
            <a:r>
              <a:rPr lang="en-US" sz="2400" b="0" dirty="0" err="1"/>
              <a:t>эффективного</a:t>
            </a:r>
            <a:r>
              <a:rPr lang="en-US" sz="2400" b="0" dirty="0"/>
              <a:t> </a:t>
            </a:r>
            <a:r>
              <a:rPr lang="en-US" sz="2400" b="0" dirty="0" err="1"/>
              <a:t>данного</a:t>
            </a:r>
            <a:r>
              <a:rPr lang="en-US" sz="2400" b="0" dirty="0"/>
              <a:t> </a:t>
            </a:r>
            <a:r>
              <a:rPr lang="en-US" sz="2400" b="0" dirty="0" err="1"/>
              <a:t>социально-психологического</a:t>
            </a:r>
            <a:r>
              <a:rPr lang="en-US" sz="2400" b="0" dirty="0"/>
              <a:t> </a:t>
            </a:r>
            <a:r>
              <a:rPr lang="en-US" sz="2400" b="0" dirty="0" err="1"/>
              <a:t>тренинга</a:t>
            </a:r>
            <a:endParaRPr lang="en-US" sz="2400" b="0" dirty="0"/>
          </a:p>
        </p:txBody>
      </p:sp>
      <p:pic>
        <p:nvPicPr>
          <p:cNvPr id="5" name="Рисунок 4" descr="Что такое эффективность в работе бизнес-тренера? Чем и как ее измерить? |  Институт Тренинга">
            <a:extLst>
              <a:ext uri="{FF2B5EF4-FFF2-40B4-BE49-F238E27FC236}">
                <a16:creationId xmlns:a16="http://schemas.microsoft.com/office/drawing/2014/main" id="{D407E628-583C-49FA-E855-60A828725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2061" y="2814660"/>
            <a:ext cx="4828384" cy="251076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526288" y="2168463"/>
            <a:ext cx="732844" cy="142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6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086022" y="1425574"/>
            <a:ext cx="5238750" cy="923926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t">
            <a:norm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latin typeface="Onest Bold"/>
              </a:rPr>
              <a:t>ЭКСПЕРИМЕНТАЛЬНАЯ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Onest Bold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Onest Bold"/>
              </a:rPr>
              <a:t>ГРУППА: УЧАСТНИКИ ТРЕНИНГА</a:t>
            </a:r>
            <a:endParaRPr sz="25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6022" y="2827337"/>
            <a:ext cx="5238750" cy="313372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2000" b="0" dirty="0">
                <a:solidFill>
                  <a:srgbClr val="333333"/>
                </a:solidFill>
                <a:latin typeface="Onest Regular"/>
              </a:rPr>
              <a:t>В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экспериментальную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группу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вошли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30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возрастом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от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21 до 63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лет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: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это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недееспособные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граждане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проживающие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стационарных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организациях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социального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обслуживания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психоневрологического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профиля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которые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, по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мнению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администрации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сотрудников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данных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учреждений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могут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восстановить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ограниченную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2000" b="0" dirty="0" err="1">
                <a:solidFill>
                  <a:srgbClr val="333333"/>
                </a:solidFill>
                <a:latin typeface="Onest Regular"/>
              </a:rPr>
              <a:t>дееспособность</a:t>
            </a:r>
            <a:r>
              <a:rPr sz="20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pic>
        <p:nvPicPr>
          <p:cNvPr id="7" name="Рисунок 6" descr="Социально-психологический тренинг. Цикл Колба">
            <a:extLst>
              <a:ext uri="{FF2B5EF4-FFF2-40B4-BE49-F238E27FC236}">
                <a16:creationId xmlns:a16="http://schemas.microsoft.com/office/drawing/2014/main" id="{7B00F556-8432-30BE-75A0-345C8A3FE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3" y="1425574"/>
            <a:ext cx="5367020" cy="3578225"/>
          </a:xfrm>
          <a:prstGeom prst="rect">
            <a:avLst/>
          </a:prstGeom>
          <a:noFill/>
          <a:ln>
            <a:noFill/>
          </a:ln>
          <a:effectLst>
            <a:glow rad="228600">
              <a:srgbClr val="FFC000">
                <a:alpha val="40000"/>
              </a:srgb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429000"/>
            <a:ext cx="476250" cy="47625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4" y="3429000"/>
            <a:ext cx="476250" cy="47625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3429000"/>
            <a:ext cx="476250" cy="47625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429000"/>
            <a:ext cx="514350" cy="447675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4" y="3429000"/>
            <a:ext cx="514350" cy="447675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0" y="3429000"/>
            <a:ext cx="514350" cy="447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425" y="1238250"/>
            <a:ext cx="10715625" cy="809625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b">
            <a:normAutofit lnSpcReduction="10000"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latin typeface="Onest Bold"/>
              </a:rPr>
              <a:t>Социально-демографические и клинико-статистические данные участников экспериментальной группы </a:t>
            </a:r>
            <a:endParaRPr sz="25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174" y="3429000"/>
            <a:ext cx="2667000" cy="304800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/>
          <a:p>
            <a:pPr algn="l"/>
            <a:r>
              <a:rPr sz="1600" b="1" dirty="0" err="1">
                <a:solidFill>
                  <a:srgbClr val="333333"/>
                </a:solidFill>
                <a:latin typeface="Onest Bold"/>
              </a:rPr>
              <a:t>Гендерное</a:t>
            </a:r>
            <a:r>
              <a:rPr sz="1600" b="1" dirty="0">
                <a:solidFill>
                  <a:srgbClr val="333333"/>
                </a:solidFill>
                <a:latin typeface="Onest Bold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Onest Bold"/>
              </a:rPr>
              <a:t>распределение</a:t>
            </a:r>
            <a:endParaRPr sz="1600" b="1" dirty="0">
              <a:solidFill>
                <a:srgbClr val="333333"/>
              </a:solidFill>
              <a:latin typeface="Ones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174" y="3810000"/>
            <a:ext cx="2667000" cy="979714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lang="ru-RU" sz="1600" b="0" dirty="0">
                <a:solidFill>
                  <a:srgbClr val="333333"/>
                </a:solidFill>
                <a:latin typeface="Onest Regular"/>
              </a:rPr>
              <a:t>17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мужчин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(57%) и 13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женщин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(43%)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4875" y="3429000"/>
            <a:ext cx="2667000" cy="304800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/>
          <a:p>
            <a:pPr algn="l"/>
            <a:r>
              <a:rPr lang="ru-RU" sz="1600" b="1" dirty="0">
                <a:solidFill>
                  <a:srgbClr val="333333"/>
                </a:solidFill>
                <a:latin typeface="Onest Bold"/>
              </a:rPr>
              <a:t>Диагнозы</a:t>
            </a:r>
            <a:endParaRPr sz="1600" b="1" dirty="0">
              <a:solidFill>
                <a:srgbClr val="333333"/>
              </a:solidFill>
              <a:latin typeface="Ones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5" y="3809999"/>
            <a:ext cx="2667000" cy="1821543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Больше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всего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людей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имеет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диагноз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F71.0 (60%),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диагноз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F20.0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имеет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30%,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остальные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диагнозы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приходится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около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10% (F21.4, F06.8)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1999" y="3429000"/>
            <a:ext cx="2667000" cy="304800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/>
          <a:p>
            <a:pPr algn="l"/>
            <a:r>
              <a:rPr sz="1600" b="1" dirty="0" err="1">
                <a:solidFill>
                  <a:srgbClr val="333333"/>
                </a:solidFill>
                <a:latin typeface="Onest Bold"/>
              </a:rPr>
              <a:t>Уровень</a:t>
            </a:r>
            <a:r>
              <a:rPr sz="1600" b="1" dirty="0">
                <a:solidFill>
                  <a:srgbClr val="333333"/>
                </a:solidFill>
                <a:latin typeface="Onest Bold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Onest Bold"/>
              </a:rPr>
              <a:t>образования</a:t>
            </a:r>
            <a:endParaRPr sz="1600" b="1" dirty="0">
              <a:solidFill>
                <a:srgbClr val="333333"/>
              </a:solidFill>
              <a:latin typeface="Onest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2426" y="3809999"/>
            <a:ext cx="3371850" cy="2076451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algn="l"/>
            <a:r>
              <a:rPr sz="1600" b="0" dirty="0" err="1">
                <a:solidFill>
                  <a:srgbClr val="333333"/>
                </a:solidFill>
                <a:latin typeface="Onest Regular"/>
              </a:rPr>
              <a:t>Высшее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образование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имеют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всего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2 человека,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среднее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образование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10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остальные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18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обучались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по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адаптированной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основной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общеобразовательной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программе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для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лиц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с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интеллектуальными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600" b="0" dirty="0" err="1">
                <a:solidFill>
                  <a:srgbClr val="333333"/>
                </a:solidFill>
                <a:latin typeface="Onest Regular"/>
              </a:rPr>
              <a:t>нарушениями</a:t>
            </a:r>
            <a:r>
              <a:rPr sz="16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1943098"/>
            <a:ext cx="476250" cy="47625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4190999"/>
            <a:ext cx="476250" cy="47625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1900237"/>
            <a:ext cx="476250" cy="47625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4190999"/>
            <a:ext cx="476250" cy="47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0250" y="333375"/>
            <a:ext cx="5238750" cy="1347788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t">
            <a:normAutofit fontScale="92500"/>
          </a:bodyPr>
          <a:lstStyle/>
          <a:p>
            <a:pPr algn="l"/>
            <a:r>
              <a:rPr sz="2500" b="1" dirty="0" err="1">
                <a:solidFill>
                  <a:schemeClr val="bg1"/>
                </a:solidFill>
                <a:latin typeface="Onest Bold"/>
              </a:rPr>
              <a:t>Характеристик</a:t>
            </a:r>
            <a:r>
              <a:rPr lang="ru-RU" sz="2500" b="1" dirty="0">
                <a:solidFill>
                  <a:schemeClr val="bg1"/>
                </a:solidFill>
                <a:latin typeface="Onest Bold"/>
              </a:rPr>
              <a:t>и экспериментальной группы: включенность в продуктивную деятельность</a:t>
            </a:r>
            <a:endParaRPr sz="2500" b="1" dirty="0">
              <a:solidFill>
                <a:schemeClr val="bg1"/>
              </a:solidFill>
              <a:latin typeface="Ones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947862"/>
            <a:ext cx="4572000" cy="3810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600" b="1" dirty="0" err="1">
                <a:solidFill>
                  <a:srgbClr val="333333"/>
                </a:solidFill>
                <a:latin typeface="Onest Bold"/>
              </a:rPr>
              <a:t>Трудовая</a:t>
            </a:r>
            <a:r>
              <a:rPr sz="1600" b="1" dirty="0">
                <a:solidFill>
                  <a:srgbClr val="333333"/>
                </a:solidFill>
                <a:latin typeface="Onest Bold"/>
              </a:rPr>
              <a:t> </a:t>
            </a:r>
            <a:r>
              <a:rPr lang="ru-RU" sz="1600" b="1" dirty="0">
                <a:solidFill>
                  <a:srgbClr val="333333"/>
                </a:solidFill>
                <a:latin typeface="Onest Bold"/>
              </a:rPr>
              <a:t>деятельность </a:t>
            </a:r>
            <a:endParaRPr sz="1600" b="1" dirty="0">
              <a:solidFill>
                <a:srgbClr val="333333"/>
              </a:solidFill>
              <a:latin typeface="Ones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452688"/>
            <a:ext cx="4572000" cy="153828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4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момент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участия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исследовании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(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начала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тренинга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): 6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не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работали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не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были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включены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какую‑либо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полезную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занятость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, 6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были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трудоустроены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интернате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на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долю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ставки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, 1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работал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лечебно‑трудовых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мастерских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, 1 – в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проекте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сопровождаемой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трудовой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деятельности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инвалидов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4190999"/>
            <a:ext cx="4572000" cy="35242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lang="ru-RU" sz="1600" b="1" dirty="0">
                <a:solidFill>
                  <a:srgbClr val="333333"/>
                </a:solidFill>
                <a:latin typeface="Onest Bold"/>
              </a:rPr>
              <a:t>Помощники в </a:t>
            </a:r>
            <a:r>
              <a:rPr sz="1600" b="1" dirty="0" err="1">
                <a:solidFill>
                  <a:srgbClr val="333333"/>
                </a:solidFill>
                <a:latin typeface="Onest Bold"/>
              </a:rPr>
              <a:t>интернате</a:t>
            </a:r>
            <a:endParaRPr sz="1600" b="1" dirty="0">
              <a:solidFill>
                <a:srgbClr val="333333"/>
              </a:solidFill>
              <a:latin typeface="Ones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648199"/>
            <a:ext cx="4572000" cy="100012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400" b="0" dirty="0">
                <a:solidFill>
                  <a:srgbClr val="333333"/>
                </a:solidFill>
                <a:latin typeface="Onest Regular"/>
              </a:rPr>
              <a:t>16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человек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помогали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сотрудникам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интерната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в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уборке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и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уходе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за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тяжелыми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пациентами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,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но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не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были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 </a:t>
            </a:r>
            <a:r>
              <a:rPr sz="1400" b="0" dirty="0" err="1">
                <a:solidFill>
                  <a:srgbClr val="333333"/>
                </a:solidFill>
                <a:latin typeface="Onest Regular"/>
              </a:rPr>
              <a:t>трудоустроены</a:t>
            </a:r>
            <a:r>
              <a:rPr sz="1400" b="0" dirty="0">
                <a:solidFill>
                  <a:srgbClr val="333333"/>
                </a:solidFill>
                <a:latin typeface="Onest Regular"/>
              </a:rPr>
              <a:t>.</a:t>
            </a:r>
          </a:p>
        </p:txBody>
      </p:sp>
      <p:pic>
        <p:nvPicPr>
          <p:cNvPr id="5" name="Рисунок 4" descr="В специальной (коррекционной) школе-интернате № 3 г. Сыктывкара в рамках  нацпроекта &quot;Образование&quot; обновлены мастерские - УПОЛНОМОЧЕННЫЙ ПРИ  ПРЕЗИДЕНТЕ РОССИЙСКОЙ ФЕДЕРАЦИИ ПО ПРАВАМ РЕБЕНКА">
            <a:extLst>
              <a:ext uri="{FF2B5EF4-FFF2-40B4-BE49-F238E27FC236}">
                <a16:creationId xmlns:a16="http://schemas.microsoft.com/office/drawing/2014/main" id="{BBCB0BA8-2D4B-A273-BD9F-E86CB5759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1634807"/>
            <a:ext cx="4859655" cy="32359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1079</Words>
  <Application>Microsoft Office PowerPoint</Application>
  <PresentationFormat>Произвольный</PresentationFormat>
  <Paragraphs>68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Aptos</vt:lpstr>
      <vt:lpstr>Arial</vt:lpstr>
      <vt:lpstr>Bounded Bold</vt:lpstr>
      <vt:lpstr>Calibri</vt:lpstr>
      <vt:lpstr>Onest Bold</vt:lpstr>
      <vt:lpstr>Onest Regular</vt:lpstr>
      <vt:lpstr>Office Theme</vt:lpstr>
      <vt:lpstr>Презентация PowerPoint</vt:lpstr>
      <vt:lpstr>Проект «Новые возможности – новое качество жизни»</vt:lpstr>
      <vt:lpstr>Презентация PowerPoint</vt:lpstr>
      <vt:lpstr>Презентация PowerPoint</vt:lpstr>
      <vt:lpstr>Презентация PowerPoint</vt:lpstr>
      <vt:lpstr>Проект «Новые возможности –  новое качество жизни»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до и после в экспериментальной группе (критерий Уилкоксона)</vt:lpstr>
      <vt:lpstr>Презентация PowerPoint</vt:lpstr>
      <vt:lpstr>Сравнение до и после в контрольной группе (критерий Уилкоксона)</vt:lpstr>
      <vt:lpstr>Сравнение контрольной и экспериментальной группы (критерий Манна-Уитни)</vt:lpstr>
      <vt:lpstr>ВЫВОД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Acer</dc:creator>
  <cp:keywords/>
  <dc:description>generated using python-pptx</dc:description>
  <cp:lastModifiedBy>Наталья Валерьевна Хасанова</cp:lastModifiedBy>
  <cp:revision>7</cp:revision>
  <dcterms:created xsi:type="dcterms:W3CDTF">2013-01-27T09:14:16Z</dcterms:created>
  <dcterms:modified xsi:type="dcterms:W3CDTF">2025-12-16T13:15:37Z</dcterms:modified>
  <cp:category/>
</cp:coreProperties>
</file>