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9" r:id="rId4"/>
    <p:sldId id="282" r:id="rId5"/>
    <p:sldId id="283" r:id="rId6"/>
    <p:sldId id="275" r:id="rId7"/>
    <p:sldId id="284" r:id="rId8"/>
    <p:sldId id="286" r:id="rId9"/>
    <p:sldId id="287" r:id="rId10"/>
    <p:sldId id="27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56D4"/>
    <a:srgbClr val="E9DF19"/>
    <a:srgbClr val="F7F59F"/>
    <a:srgbClr val="47B5D7"/>
    <a:srgbClr val="30A2CB"/>
    <a:srgbClr val="1E53B6"/>
    <a:srgbClr val="4F7DE3"/>
    <a:srgbClr val="163B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3"/>
  </p:normalViewPr>
  <p:slideViewPr>
    <p:cSldViewPr snapToGrid="0">
      <p:cViewPr varScale="1">
        <p:scale>
          <a:sx n="76" d="100"/>
          <a:sy n="76" d="100"/>
        </p:scale>
        <p:origin x="27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2023 год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Дееспособность восстановлена 1</c:v>
                </c:pt>
                <c:pt idx="1">
                  <c:v>Отказано 14</c:v>
                </c:pt>
                <c:pt idx="2">
                  <c:v>Всего обращений 15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</c:v>
                </c:pt>
                <c:pt idx="1">
                  <c:v>14</c:v>
                </c:pt>
                <c:pt idx="2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87-4774-986A-F8AFCBFC16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59363456"/>
        <c:axId val="157334144"/>
      </c:barChart>
      <c:valAx>
        <c:axId val="15733414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59363456"/>
        <c:crosses val="autoZero"/>
        <c:crossBetween val="between"/>
      </c:valAx>
      <c:catAx>
        <c:axId val="15936345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57334144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2024 год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2.3543750760495172E-2"/>
          <c:y val="0.19894207656472729"/>
          <c:w val="0.69631881575439269"/>
          <c:h val="0.7015277342905960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4D6-4049-A0FA-05707EC79442}"/>
              </c:ext>
            </c:extLst>
          </c:dPt>
          <c:cat>
            <c:strRef>
              <c:f>Лист1!$A$2:$A$5</c:f>
              <c:strCache>
                <c:ptCount val="4"/>
                <c:pt idx="0">
                  <c:v>Отказано 12</c:v>
                </c:pt>
                <c:pt idx="1">
                  <c:v>Дееспособность восстановлена 1</c:v>
                </c:pt>
                <c:pt idx="2">
                  <c:v>Признаны ограниченно дееспособными 9</c:v>
                </c:pt>
                <c:pt idx="3">
                  <c:v>Всего обращений 22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12</c:v>
                </c:pt>
                <c:pt idx="1">
                  <c:v>1</c:v>
                </c:pt>
                <c:pt idx="2">
                  <c:v>9</c:v>
                </c:pt>
                <c:pt idx="3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55-4026-8994-ACAF3AAA71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61346688"/>
        <c:axId val="161348224"/>
      </c:barChart>
      <c:catAx>
        <c:axId val="16134668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61348224"/>
        <c:crosses val="autoZero"/>
        <c:auto val="1"/>
        <c:lblAlgn val="ctr"/>
        <c:lblOffset val="100"/>
        <c:noMultiLvlLbl val="0"/>
      </c:catAx>
      <c:valAx>
        <c:axId val="16134822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613466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2025 год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6.9423477197849996E-3"/>
          <c:y val="0.19316748567814671"/>
          <c:w val="0.77307888748240194"/>
          <c:h val="0.6694917188987599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Отказано 3</c:v>
                </c:pt>
                <c:pt idx="1">
                  <c:v>Признаны ограниченно дееспособными 11</c:v>
                </c:pt>
                <c:pt idx="2">
                  <c:v>Находятся в работе 3</c:v>
                </c:pt>
                <c:pt idx="3">
                  <c:v>Всего обращений 17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</c:v>
                </c:pt>
                <c:pt idx="1">
                  <c:v>11</c:v>
                </c:pt>
                <c:pt idx="2">
                  <c:v>3</c:v>
                </c:pt>
                <c:pt idx="3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89-4350-81D1-9B48E7CFB4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0603904"/>
        <c:axId val="30436352"/>
      </c:barChart>
      <c:valAx>
        <c:axId val="3043635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30603904"/>
        <c:crosses val="autoZero"/>
        <c:crossBetween val="between"/>
      </c:valAx>
      <c:catAx>
        <c:axId val="3060390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30436352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D6255C-EC74-479D-B900-AE4775D1696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879FE6-F6A0-4C23-91C4-09F632FFD7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130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79FE6-F6A0-4C23-91C4-09F632FFD7E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79FE6-F6A0-4C23-91C4-09F632FFD7E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79FE6-F6A0-4C23-91C4-09F632FFD7E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2720ED8-2E25-4281-B705-8797F71467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US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1045D3AF-5051-4277-A912-CE4B775863E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916701" y="1399627"/>
            <a:ext cx="8358598" cy="2620163"/>
          </a:xfrm>
          <a:custGeom>
            <a:avLst/>
            <a:gdLst/>
            <a:ahLst/>
            <a:cxnLst/>
            <a:rect l="l" t="t" r="r" b="b"/>
            <a:pathLst>
              <a:path w="2839593" h="890125">
                <a:moveTo>
                  <a:pt x="2471471" y="493853"/>
                </a:moveTo>
                <a:cubicBezTo>
                  <a:pt x="2419457" y="493675"/>
                  <a:pt x="2373771" y="503486"/>
                  <a:pt x="2334411" y="523284"/>
                </a:cubicBezTo>
                <a:cubicBezTo>
                  <a:pt x="2295052" y="543083"/>
                  <a:pt x="2274063" y="573937"/>
                  <a:pt x="2271446" y="615847"/>
                </a:cubicBezTo>
                <a:cubicBezTo>
                  <a:pt x="2271091" y="650006"/>
                  <a:pt x="2287964" y="679589"/>
                  <a:pt x="2322063" y="704598"/>
                </a:cubicBezTo>
                <a:cubicBezTo>
                  <a:pt x="2356162" y="729607"/>
                  <a:pt x="2405965" y="742722"/>
                  <a:pt x="2471471" y="743942"/>
                </a:cubicBezTo>
                <a:cubicBezTo>
                  <a:pt x="2536977" y="742798"/>
                  <a:pt x="2586780" y="729836"/>
                  <a:pt x="2620880" y="705056"/>
                </a:cubicBezTo>
                <a:cubicBezTo>
                  <a:pt x="2654979" y="680276"/>
                  <a:pt x="2671851" y="650540"/>
                  <a:pt x="2671496" y="615847"/>
                </a:cubicBezTo>
                <a:cubicBezTo>
                  <a:pt x="2669336" y="573937"/>
                  <a:pt x="2649263" y="543083"/>
                  <a:pt x="2611275" y="523284"/>
                </a:cubicBezTo>
                <a:cubicBezTo>
                  <a:pt x="2573287" y="503486"/>
                  <a:pt x="2526686" y="493675"/>
                  <a:pt x="2471471" y="493853"/>
                </a:cubicBezTo>
                <a:close/>
                <a:moveTo>
                  <a:pt x="1165784" y="151791"/>
                </a:moveTo>
                <a:cubicBezTo>
                  <a:pt x="1144605" y="151703"/>
                  <a:pt x="1123425" y="154682"/>
                  <a:pt x="1102246" y="160727"/>
                </a:cubicBezTo>
                <a:cubicBezTo>
                  <a:pt x="1059887" y="172816"/>
                  <a:pt x="1024398" y="197259"/>
                  <a:pt x="995777" y="234054"/>
                </a:cubicBezTo>
                <a:cubicBezTo>
                  <a:pt x="967156" y="270850"/>
                  <a:pt x="952273" y="320086"/>
                  <a:pt x="951129" y="381763"/>
                </a:cubicBezTo>
                <a:lnTo>
                  <a:pt x="951129" y="504902"/>
                </a:lnTo>
                <a:cubicBezTo>
                  <a:pt x="952273" y="566837"/>
                  <a:pt x="967156" y="616386"/>
                  <a:pt x="995777" y="653547"/>
                </a:cubicBezTo>
                <a:cubicBezTo>
                  <a:pt x="1024398" y="690708"/>
                  <a:pt x="1059887" y="715482"/>
                  <a:pt x="1102246" y="727869"/>
                </a:cubicBezTo>
                <a:cubicBezTo>
                  <a:pt x="1144605" y="740256"/>
                  <a:pt x="1186963" y="740256"/>
                  <a:pt x="1229322" y="727869"/>
                </a:cubicBezTo>
                <a:cubicBezTo>
                  <a:pt x="1271681" y="715482"/>
                  <a:pt x="1307171" y="690708"/>
                  <a:pt x="1335791" y="653547"/>
                </a:cubicBezTo>
                <a:cubicBezTo>
                  <a:pt x="1364412" y="616386"/>
                  <a:pt x="1379295" y="566837"/>
                  <a:pt x="1380439" y="504902"/>
                </a:cubicBezTo>
                <a:lnTo>
                  <a:pt x="1380439" y="381763"/>
                </a:lnTo>
                <a:cubicBezTo>
                  <a:pt x="1379295" y="320788"/>
                  <a:pt x="1364412" y="271903"/>
                  <a:pt x="1335791" y="235108"/>
                </a:cubicBezTo>
                <a:cubicBezTo>
                  <a:pt x="1307171" y="198312"/>
                  <a:pt x="1271681" y="173694"/>
                  <a:pt x="1229322" y="161253"/>
                </a:cubicBezTo>
                <a:cubicBezTo>
                  <a:pt x="1208143" y="155033"/>
                  <a:pt x="1186963" y="151879"/>
                  <a:pt x="1165784" y="151791"/>
                </a:cubicBezTo>
                <a:close/>
                <a:moveTo>
                  <a:pt x="2470252" y="136627"/>
                </a:moveTo>
                <a:cubicBezTo>
                  <a:pt x="2409800" y="138000"/>
                  <a:pt x="2364518" y="150809"/>
                  <a:pt x="2334407" y="175056"/>
                </a:cubicBezTo>
                <a:cubicBezTo>
                  <a:pt x="2304295" y="199303"/>
                  <a:pt x="2289811" y="226752"/>
                  <a:pt x="2290953" y="257404"/>
                </a:cubicBezTo>
                <a:cubicBezTo>
                  <a:pt x="2293672" y="294944"/>
                  <a:pt x="2312324" y="324173"/>
                  <a:pt x="2346908" y="345090"/>
                </a:cubicBezTo>
                <a:cubicBezTo>
                  <a:pt x="2381492" y="366008"/>
                  <a:pt x="2423014" y="376632"/>
                  <a:pt x="2471472" y="376962"/>
                </a:cubicBezTo>
                <a:cubicBezTo>
                  <a:pt x="2522065" y="376632"/>
                  <a:pt x="2564196" y="366008"/>
                  <a:pt x="2597865" y="345090"/>
                </a:cubicBezTo>
                <a:cubicBezTo>
                  <a:pt x="2631535" y="324173"/>
                  <a:pt x="2649576" y="294944"/>
                  <a:pt x="2651989" y="257404"/>
                </a:cubicBezTo>
                <a:cubicBezTo>
                  <a:pt x="2652267" y="220881"/>
                  <a:pt x="2635851" y="191754"/>
                  <a:pt x="2602742" y="170024"/>
                </a:cubicBezTo>
                <a:cubicBezTo>
                  <a:pt x="2569633" y="148293"/>
                  <a:pt x="2525470" y="137161"/>
                  <a:pt x="2470252" y="136627"/>
                </a:cubicBezTo>
                <a:close/>
                <a:moveTo>
                  <a:pt x="1608811" y="16079"/>
                </a:moveTo>
                <a:lnTo>
                  <a:pt x="1901267" y="16079"/>
                </a:lnTo>
                <a:lnTo>
                  <a:pt x="1901267" y="734188"/>
                </a:lnTo>
                <a:lnTo>
                  <a:pt x="2019529" y="734188"/>
                </a:lnTo>
                <a:lnTo>
                  <a:pt x="2019529" y="870586"/>
                </a:lnTo>
                <a:lnTo>
                  <a:pt x="1613685" y="870586"/>
                </a:lnTo>
                <a:lnTo>
                  <a:pt x="1613688" y="734188"/>
                </a:lnTo>
                <a:lnTo>
                  <a:pt x="1741704" y="734188"/>
                </a:lnTo>
                <a:lnTo>
                  <a:pt x="1741704" y="162231"/>
                </a:lnTo>
                <a:lnTo>
                  <a:pt x="1608811" y="162231"/>
                </a:lnTo>
                <a:close/>
                <a:moveTo>
                  <a:pt x="332759" y="6325"/>
                </a:moveTo>
                <a:cubicBezTo>
                  <a:pt x="390911" y="5933"/>
                  <a:pt x="446968" y="14431"/>
                  <a:pt x="500932" y="31819"/>
                </a:cubicBezTo>
                <a:cubicBezTo>
                  <a:pt x="554895" y="49207"/>
                  <a:pt x="599372" y="77839"/>
                  <a:pt x="634362" y="117715"/>
                </a:cubicBezTo>
                <a:cubicBezTo>
                  <a:pt x="669353" y="157590"/>
                  <a:pt x="687464" y="211064"/>
                  <a:pt x="688696" y="278136"/>
                </a:cubicBezTo>
                <a:cubicBezTo>
                  <a:pt x="687787" y="349635"/>
                  <a:pt x="671468" y="404110"/>
                  <a:pt x="639738" y="441561"/>
                </a:cubicBezTo>
                <a:cubicBezTo>
                  <a:pt x="608008" y="479013"/>
                  <a:pt x="566317" y="504410"/>
                  <a:pt x="514665" y="517753"/>
                </a:cubicBezTo>
                <a:cubicBezTo>
                  <a:pt x="463013" y="531096"/>
                  <a:pt x="406850" y="537353"/>
                  <a:pt x="346176" y="536525"/>
                </a:cubicBezTo>
                <a:cubicBezTo>
                  <a:pt x="321616" y="536179"/>
                  <a:pt x="295115" y="538905"/>
                  <a:pt x="266671" y="544705"/>
                </a:cubicBezTo>
                <a:cubicBezTo>
                  <a:pt x="238226" y="550505"/>
                  <a:pt x="213713" y="561457"/>
                  <a:pt x="193129" y="577561"/>
                </a:cubicBezTo>
                <a:cubicBezTo>
                  <a:pt x="172545" y="593664"/>
                  <a:pt x="161764" y="616999"/>
                  <a:pt x="160785" y="647564"/>
                </a:cubicBezTo>
                <a:lnTo>
                  <a:pt x="160785" y="720777"/>
                </a:lnTo>
                <a:lnTo>
                  <a:pt x="691134" y="720777"/>
                </a:lnTo>
                <a:lnTo>
                  <a:pt x="691134" y="870586"/>
                </a:lnTo>
                <a:lnTo>
                  <a:pt x="0" y="870586"/>
                </a:lnTo>
                <a:cubicBezTo>
                  <a:pt x="0" y="833467"/>
                  <a:pt x="0" y="796262"/>
                  <a:pt x="0" y="758974"/>
                </a:cubicBezTo>
                <a:cubicBezTo>
                  <a:pt x="0" y="721685"/>
                  <a:pt x="0" y="684142"/>
                  <a:pt x="0" y="646344"/>
                </a:cubicBezTo>
                <a:cubicBezTo>
                  <a:pt x="1157" y="581404"/>
                  <a:pt x="18605" y="530308"/>
                  <a:pt x="52345" y="493057"/>
                </a:cubicBezTo>
                <a:cubicBezTo>
                  <a:pt x="86085" y="455806"/>
                  <a:pt x="129176" y="429460"/>
                  <a:pt x="181618" y="414019"/>
                </a:cubicBezTo>
                <a:cubicBezTo>
                  <a:pt x="234061" y="398578"/>
                  <a:pt x="288913" y="391103"/>
                  <a:pt x="346176" y="391593"/>
                </a:cubicBezTo>
                <a:cubicBezTo>
                  <a:pt x="368786" y="392067"/>
                  <a:pt x="394174" y="389898"/>
                  <a:pt x="422340" y="385086"/>
                </a:cubicBezTo>
                <a:cubicBezTo>
                  <a:pt x="450506" y="380274"/>
                  <a:pt x="475082" y="369972"/>
                  <a:pt x="496065" y="354180"/>
                </a:cubicBezTo>
                <a:cubicBezTo>
                  <a:pt x="517049" y="338389"/>
                  <a:pt x="528072" y="314261"/>
                  <a:pt x="529133" y="281796"/>
                </a:cubicBezTo>
                <a:cubicBezTo>
                  <a:pt x="527913" y="235539"/>
                  <a:pt x="509313" y="201177"/>
                  <a:pt x="473331" y="178710"/>
                </a:cubicBezTo>
                <a:cubicBezTo>
                  <a:pt x="437349" y="156243"/>
                  <a:pt x="391305" y="145060"/>
                  <a:pt x="335199" y="145162"/>
                </a:cubicBezTo>
                <a:cubicBezTo>
                  <a:pt x="291290" y="145341"/>
                  <a:pt x="252259" y="155657"/>
                  <a:pt x="218107" y="176108"/>
                </a:cubicBezTo>
                <a:cubicBezTo>
                  <a:pt x="183956" y="196560"/>
                  <a:pt x="165660" y="226072"/>
                  <a:pt x="163221" y="264643"/>
                </a:cubicBezTo>
                <a:lnTo>
                  <a:pt x="3655" y="264643"/>
                </a:lnTo>
                <a:cubicBezTo>
                  <a:pt x="5187" y="204682"/>
                  <a:pt x="22154" y="155642"/>
                  <a:pt x="54555" y="117524"/>
                </a:cubicBezTo>
                <a:cubicBezTo>
                  <a:pt x="86955" y="79405"/>
                  <a:pt x="128029" y="51304"/>
                  <a:pt x="177777" y="33222"/>
                </a:cubicBezTo>
                <a:cubicBezTo>
                  <a:pt x="227525" y="15141"/>
                  <a:pt x="279186" y="6175"/>
                  <a:pt x="332759" y="6325"/>
                </a:cubicBezTo>
                <a:close/>
                <a:moveTo>
                  <a:pt x="2470252" y="2668"/>
                </a:moveTo>
                <a:cubicBezTo>
                  <a:pt x="2532552" y="2712"/>
                  <a:pt x="2590069" y="12502"/>
                  <a:pt x="2642804" y="32039"/>
                </a:cubicBezTo>
                <a:cubicBezTo>
                  <a:pt x="2695540" y="51576"/>
                  <a:pt x="2738044" y="80597"/>
                  <a:pt x="2770316" y="119102"/>
                </a:cubicBezTo>
                <a:cubicBezTo>
                  <a:pt x="2802587" y="157608"/>
                  <a:pt x="2819177" y="205335"/>
                  <a:pt x="2820086" y="262284"/>
                </a:cubicBezTo>
                <a:cubicBezTo>
                  <a:pt x="2820314" y="292631"/>
                  <a:pt x="2811636" y="322818"/>
                  <a:pt x="2794052" y="352845"/>
                </a:cubicBezTo>
                <a:cubicBezTo>
                  <a:pt x="2776468" y="382873"/>
                  <a:pt x="2748608" y="406335"/>
                  <a:pt x="2710475" y="423231"/>
                </a:cubicBezTo>
                <a:cubicBezTo>
                  <a:pt x="2754149" y="442486"/>
                  <a:pt x="2786480" y="470362"/>
                  <a:pt x="2807467" y="506857"/>
                </a:cubicBezTo>
                <a:cubicBezTo>
                  <a:pt x="2828453" y="543352"/>
                  <a:pt x="2839162" y="578869"/>
                  <a:pt x="2839593" y="613407"/>
                </a:cubicBezTo>
                <a:cubicBezTo>
                  <a:pt x="2839708" y="679412"/>
                  <a:pt x="2822425" y="732856"/>
                  <a:pt x="2787745" y="773740"/>
                </a:cubicBezTo>
                <a:cubicBezTo>
                  <a:pt x="2753065" y="814624"/>
                  <a:pt x="2707611" y="844399"/>
                  <a:pt x="2651383" y="863066"/>
                </a:cubicBezTo>
                <a:cubicBezTo>
                  <a:pt x="2595155" y="881732"/>
                  <a:pt x="2534778" y="890741"/>
                  <a:pt x="2470252" y="890093"/>
                </a:cubicBezTo>
                <a:cubicBezTo>
                  <a:pt x="2407291" y="889997"/>
                  <a:pt x="2347847" y="880717"/>
                  <a:pt x="2291921" y="862253"/>
                </a:cubicBezTo>
                <a:cubicBezTo>
                  <a:pt x="2235994" y="843789"/>
                  <a:pt x="2190570" y="814285"/>
                  <a:pt x="2155648" y="773739"/>
                </a:cubicBezTo>
                <a:cubicBezTo>
                  <a:pt x="2120727" y="733194"/>
                  <a:pt x="2103294" y="679750"/>
                  <a:pt x="2103349" y="613407"/>
                </a:cubicBezTo>
                <a:cubicBezTo>
                  <a:pt x="2103831" y="579174"/>
                  <a:pt x="2114744" y="544874"/>
                  <a:pt x="2136087" y="510510"/>
                </a:cubicBezTo>
                <a:cubicBezTo>
                  <a:pt x="2157431" y="476145"/>
                  <a:pt x="2189970" y="449488"/>
                  <a:pt x="2233703" y="430537"/>
                </a:cubicBezTo>
                <a:cubicBezTo>
                  <a:pt x="2197263" y="410597"/>
                  <a:pt x="2170262" y="385919"/>
                  <a:pt x="2152702" y="356504"/>
                </a:cubicBezTo>
                <a:cubicBezTo>
                  <a:pt x="2135142" y="327088"/>
                  <a:pt x="2126412" y="295681"/>
                  <a:pt x="2126514" y="262284"/>
                </a:cubicBezTo>
                <a:cubicBezTo>
                  <a:pt x="2127324" y="204952"/>
                  <a:pt x="2143297" y="157044"/>
                  <a:pt x="2174433" y="118561"/>
                </a:cubicBezTo>
                <a:cubicBezTo>
                  <a:pt x="2205569" y="80078"/>
                  <a:pt x="2247005" y="51147"/>
                  <a:pt x="2298739" y="31768"/>
                </a:cubicBezTo>
                <a:cubicBezTo>
                  <a:pt x="2350474" y="12389"/>
                  <a:pt x="2407645" y="2689"/>
                  <a:pt x="2470252" y="2668"/>
                </a:cubicBezTo>
                <a:close/>
                <a:moveTo>
                  <a:pt x="1165784" y="1"/>
                </a:moveTo>
                <a:cubicBezTo>
                  <a:pt x="1202707" y="30"/>
                  <a:pt x="1239630" y="5150"/>
                  <a:pt x="1276553" y="15359"/>
                </a:cubicBezTo>
                <a:cubicBezTo>
                  <a:pt x="1350398" y="35778"/>
                  <a:pt x="1412269" y="76529"/>
                  <a:pt x="1462165" y="137611"/>
                </a:cubicBezTo>
                <a:cubicBezTo>
                  <a:pt x="1512061" y="198693"/>
                  <a:pt x="1538006" y="280077"/>
                  <a:pt x="1540002" y="381763"/>
                </a:cubicBezTo>
                <a:lnTo>
                  <a:pt x="1540002" y="504902"/>
                </a:lnTo>
                <a:cubicBezTo>
                  <a:pt x="1538006" y="606588"/>
                  <a:pt x="1512061" y="687972"/>
                  <a:pt x="1462165" y="749054"/>
                </a:cubicBezTo>
                <a:cubicBezTo>
                  <a:pt x="1412269" y="810136"/>
                  <a:pt x="1350398" y="850887"/>
                  <a:pt x="1276553" y="871306"/>
                </a:cubicBezTo>
                <a:cubicBezTo>
                  <a:pt x="1202707" y="891725"/>
                  <a:pt x="1128861" y="891784"/>
                  <a:pt x="1055016" y="871481"/>
                </a:cubicBezTo>
                <a:cubicBezTo>
                  <a:pt x="981170" y="851179"/>
                  <a:pt x="919299" y="810487"/>
                  <a:pt x="869403" y="749405"/>
                </a:cubicBezTo>
                <a:cubicBezTo>
                  <a:pt x="819508" y="688323"/>
                  <a:pt x="793562" y="606822"/>
                  <a:pt x="791566" y="504902"/>
                </a:cubicBezTo>
                <a:lnTo>
                  <a:pt x="791566" y="381763"/>
                </a:lnTo>
                <a:cubicBezTo>
                  <a:pt x="793562" y="279843"/>
                  <a:pt x="819508" y="198341"/>
                  <a:pt x="869403" y="137260"/>
                </a:cubicBezTo>
                <a:cubicBezTo>
                  <a:pt x="919299" y="76178"/>
                  <a:pt x="981170" y="35486"/>
                  <a:pt x="1055016" y="15184"/>
                </a:cubicBezTo>
                <a:cubicBezTo>
                  <a:pt x="1091938" y="5033"/>
                  <a:pt x="1128861" y="-28"/>
                  <a:pt x="1165784" y="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395296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AFBC02EE-3DC6-454B-B75B-AEF90C4D9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1676" y="473246"/>
            <a:ext cx="8668657" cy="3877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ctr">
              <a:defRPr sz="2800" b="1">
                <a:solidFill>
                  <a:schemeClr val="tx1">
                    <a:lumMod val="85000"/>
                    <a:lumOff val="15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CF1E9477-E319-445C-A2D1-86BDB4DBB31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50820" y="1084209"/>
            <a:ext cx="6690360" cy="166199"/>
          </a:xfrm>
          <a:prstGeom prst="rect">
            <a:avLst/>
          </a:prstGeom>
          <a:ln w="3175">
            <a:noFill/>
          </a:ln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FontTx/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155" indent="0">
              <a:buFontTx/>
              <a:buNone/>
              <a:defRPr>
                <a:solidFill>
                  <a:schemeClr val="bg2"/>
                </a:solidFill>
              </a:defRPr>
            </a:lvl2pPr>
            <a:lvl3pPr marL="914309" indent="0">
              <a:buFontTx/>
              <a:buNone/>
              <a:defRPr>
                <a:solidFill>
                  <a:schemeClr val="bg2"/>
                </a:solidFill>
              </a:defRPr>
            </a:lvl3pPr>
            <a:lvl4pPr marL="1371464" indent="0">
              <a:buFontTx/>
              <a:buNone/>
              <a:defRPr>
                <a:solidFill>
                  <a:schemeClr val="bg2"/>
                </a:solidFill>
              </a:defRPr>
            </a:lvl4pPr>
            <a:lvl5pPr marL="1828618" indent="0">
              <a:buFontTx/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3" name="Rounded Rectangle 9">
            <a:extLst>
              <a:ext uri="{FF2B5EF4-FFF2-40B4-BE49-F238E27FC236}">
                <a16:creationId xmlns:a16="http://schemas.microsoft.com/office/drawing/2014/main" id="{B39D9C07-5556-43F5-B78A-DCCA925DA5FA}"/>
              </a:ext>
            </a:extLst>
          </p:cNvPr>
          <p:cNvSpPr/>
          <p:nvPr userDrawn="1"/>
        </p:nvSpPr>
        <p:spPr>
          <a:xfrm>
            <a:off x="5646000" y="949767"/>
            <a:ext cx="900000" cy="45719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47EB521F-6E45-4C0F-B2C6-3FCB89DB1C4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2487" y="1620040"/>
            <a:ext cx="2998936" cy="4461170"/>
          </a:xfrm>
          <a:prstGeom prst="roundRect">
            <a:avLst>
              <a:gd name="adj" fmla="val 7248"/>
            </a:avLst>
          </a:prstGeo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200" b="0" i="0" baseline="0">
                <a:latin typeface="+mj-lt"/>
                <a:ea typeface="Roboto Medium" charset="0"/>
                <a:cs typeface="Roboto Med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2A86125-D915-431F-B5E7-AB2E6D1242A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900762" y="1620039"/>
            <a:ext cx="2334807" cy="2196587"/>
          </a:xfrm>
          <a:prstGeom prst="roundRect">
            <a:avLst>
              <a:gd name="adj" fmla="val 7248"/>
            </a:avLst>
          </a:prstGeo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200" b="0" i="0" baseline="0">
                <a:latin typeface="+mj-lt"/>
                <a:ea typeface="Roboto Medium" charset="0"/>
                <a:cs typeface="Roboto Med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C8773C6D-7F88-42D1-8721-D757A73EF62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454909" y="1620039"/>
            <a:ext cx="2334807" cy="2196587"/>
          </a:xfrm>
          <a:prstGeom prst="roundRect">
            <a:avLst>
              <a:gd name="adj" fmla="val 7248"/>
            </a:avLst>
          </a:prstGeo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200" b="0" i="0" baseline="0">
                <a:latin typeface="+mj-lt"/>
                <a:ea typeface="Roboto Medium" charset="0"/>
                <a:cs typeface="Roboto Med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A2951049-5623-4A4E-926E-6F630D67EC2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009056" y="1620039"/>
            <a:ext cx="2334807" cy="2196587"/>
          </a:xfrm>
          <a:prstGeom prst="roundRect">
            <a:avLst>
              <a:gd name="adj" fmla="val 7248"/>
            </a:avLst>
          </a:prstGeo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200" b="0" i="0" baseline="0">
                <a:latin typeface="+mj-lt"/>
                <a:ea typeface="Roboto Medium" charset="0"/>
                <a:cs typeface="Roboto Med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604C0F1E-4140-4615-9341-8856ECAB055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900762" y="4033520"/>
            <a:ext cx="7443101" cy="2047690"/>
          </a:xfrm>
          <a:prstGeom prst="roundRect">
            <a:avLst>
              <a:gd name="adj" fmla="val 7248"/>
            </a:avLst>
          </a:prstGeo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200" b="0" i="0" baseline="0">
                <a:latin typeface="+mj-lt"/>
                <a:ea typeface="Roboto Medium" charset="0"/>
                <a:cs typeface="Roboto Med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609757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8FE3AAC-F322-4AE5-A5BA-6FE6C3E7454D}"/>
              </a:ext>
            </a:extLst>
          </p:cNvPr>
          <p:cNvGrpSpPr/>
          <p:nvPr userDrawn="1"/>
        </p:nvGrpSpPr>
        <p:grpSpPr>
          <a:xfrm>
            <a:off x="811319" y="1733488"/>
            <a:ext cx="10569362" cy="1956816"/>
            <a:chOff x="733552" y="2335548"/>
            <a:chExt cx="10569362" cy="1956816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659D016-3412-4EB9-B115-6C8BDCB19B34}"/>
                </a:ext>
              </a:extLst>
            </p:cNvPr>
            <p:cNvSpPr/>
            <p:nvPr userDrawn="1"/>
          </p:nvSpPr>
          <p:spPr>
            <a:xfrm>
              <a:off x="733552" y="2335548"/>
              <a:ext cx="5137824" cy="195681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EF7C587-BB68-4D36-BB2B-9F298464F75C}"/>
                </a:ext>
              </a:extLst>
            </p:cNvPr>
            <p:cNvSpPr/>
            <p:nvPr userDrawn="1"/>
          </p:nvSpPr>
          <p:spPr>
            <a:xfrm>
              <a:off x="6165090" y="2335548"/>
              <a:ext cx="5137824" cy="195681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7C8C843F-794D-42A8-8183-7E30F07D180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11319" y="1733488"/>
            <a:ext cx="2105617" cy="19568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FBC02EE-3DC6-454B-B75B-AEF90C4D9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1676" y="473246"/>
            <a:ext cx="8668657" cy="3877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ctr">
              <a:defRPr sz="2800" b="1">
                <a:solidFill>
                  <a:schemeClr val="tx1">
                    <a:lumMod val="85000"/>
                    <a:lumOff val="15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CF1E9477-E319-445C-A2D1-86BDB4DBB31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50820" y="1084209"/>
            <a:ext cx="6690360" cy="166199"/>
          </a:xfrm>
          <a:prstGeom prst="rect">
            <a:avLst/>
          </a:prstGeom>
          <a:ln w="3175">
            <a:noFill/>
          </a:ln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FontTx/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155" indent="0">
              <a:buFontTx/>
              <a:buNone/>
              <a:defRPr>
                <a:solidFill>
                  <a:schemeClr val="bg2"/>
                </a:solidFill>
              </a:defRPr>
            </a:lvl2pPr>
            <a:lvl3pPr marL="914309" indent="0">
              <a:buFontTx/>
              <a:buNone/>
              <a:defRPr>
                <a:solidFill>
                  <a:schemeClr val="bg2"/>
                </a:solidFill>
              </a:defRPr>
            </a:lvl3pPr>
            <a:lvl4pPr marL="1371464" indent="0">
              <a:buFontTx/>
              <a:buNone/>
              <a:defRPr>
                <a:solidFill>
                  <a:schemeClr val="bg2"/>
                </a:solidFill>
              </a:defRPr>
            </a:lvl4pPr>
            <a:lvl5pPr marL="1828618" indent="0">
              <a:buFontTx/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3" name="Rounded Rectangle 9">
            <a:extLst>
              <a:ext uri="{FF2B5EF4-FFF2-40B4-BE49-F238E27FC236}">
                <a16:creationId xmlns:a16="http://schemas.microsoft.com/office/drawing/2014/main" id="{B39D9C07-5556-43F5-B78A-DCCA925DA5FA}"/>
              </a:ext>
            </a:extLst>
          </p:cNvPr>
          <p:cNvSpPr/>
          <p:nvPr userDrawn="1"/>
        </p:nvSpPr>
        <p:spPr>
          <a:xfrm>
            <a:off x="5646000" y="949767"/>
            <a:ext cx="900000" cy="45719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0DDDE9B3-FAC5-4369-8551-3ACB4DF8949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42857" y="1733488"/>
            <a:ext cx="2105617" cy="19568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3241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2720ED8-2E25-4281-B705-8797F71467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US"/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8E56FA13-7C37-4234-9FA9-C2ACED13D77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695825" y="1978879"/>
            <a:ext cx="2641093" cy="2900241"/>
          </a:xfrm>
          <a:custGeom>
            <a:avLst/>
            <a:gdLst>
              <a:gd name="connsiteX0" fmla="*/ 528219 w 2641093"/>
              <a:gd name="connsiteY0" fmla="*/ 0 h 2900241"/>
              <a:gd name="connsiteX1" fmla="*/ 2641093 w 2641093"/>
              <a:gd name="connsiteY1" fmla="*/ 0 h 2900241"/>
              <a:gd name="connsiteX2" fmla="*/ 2112875 w 2641093"/>
              <a:gd name="connsiteY2" fmla="*/ 2900241 h 2900241"/>
              <a:gd name="connsiteX3" fmla="*/ 0 w 2641093"/>
              <a:gd name="connsiteY3" fmla="*/ 2900241 h 2900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1093" h="2900241">
                <a:moveTo>
                  <a:pt x="528219" y="0"/>
                </a:moveTo>
                <a:lnTo>
                  <a:pt x="2641093" y="0"/>
                </a:lnTo>
                <a:lnTo>
                  <a:pt x="2112875" y="2900241"/>
                </a:lnTo>
                <a:lnTo>
                  <a:pt x="0" y="290024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IN" dirty="0"/>
              <a:t>Drag your image /click on picture icon</a:t>
            </a:r>
          </a:p>
        </p:txBody>
      </p:sp>
    </p:spTree>
    <p:extLst>
      <p:ext uri="{BB962C8B-B14F-4D97-AF65-F5344CB8AC3E}">
        <p14:creationId xmlns:p14="http://schemas.microsoft.com/office/powerpoint/2010/main" val="20911781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23801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A45CECBE-36E3-469C-821A-EA934FB9046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6027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481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2720ED8-2E25-4281-B705-8797F71467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739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AFBC02EE-3DC6-454B-B75B-AEF90C4D9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1676" y="473246"/>
            <a:ext cx="8668657" cy="3877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ctr">
              <a:defRPr sz="2800" b="1">
                <a:solidFill>
                  <a:schemeClr val="tx1">
                    <a:lumMod val="85000"/>
                    <a:lumOff val="15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CF1E9477-E319-445C-A2D1-86BDB4DBB31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50820" y="1084209"/>
            <a:ext cx="6690360" cy="166199"/>
          </a:xfrm>
          <a:prstGeom prst="rect">
            <a:avLst/>
          </a:prstGeom>
          <a:ln w="3175">
            <a:noFill/>
          </a:ln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FontTx/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155" indent="0">
              <a:buFontTx/>
              <a:buNone/>
              <a:defRPr>
                <a:solidFill>
                  <a:schemeClr val="bg2"/>
                </a:solidFill>
              </a:defRPr>
            </a:lvl2pPr>
            <a:lvl3pPr marL="914309" indent="0">
              <a:buFontTx/>
              <a:buNone/>
              <a:defRPr>
                <a:solidFill>
                  <a:schemeClr val="bg2"/>
                </a:solidFill>
              </a:defRPr>
            </a:lvl3pPr>
            <a:lvl4pPr marL="1371464" indent="0">
              <a:buFontTx/>
              <a:buNone/>
              <a:defRPr>
                <a:solidFill>
                  <a:schemeClr val="bg2"/>
                </a:solidFill>
              </a:defRPr>
            </a:lvl4pPr>
            <a:lvl5pPr marL="1828618" indent="0">
              <a:buFontTx/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3" name="Rounded Rectangle 9">
            <a:extLst>
              <a:ext uri="{FF2B5EF4-FFF2-40B4-BE49-F238E27FC236}">
                <a16:creationId xmlns:a16="http://schemas.microsoft.com/office/drawing/2014/main" id="{B39D9C07-5556-43F5-B78A-DCCA925DA5FA}"/>
              </a:ext>
            </a:extLst>
          </p:cNvPr>
          <p:cNvSpPr/>
          <p:nvPr userDrawn="1"/>
        </p:nvSpPr>
        <p:spPr>
          <a:xfrm>
            <a:off x="5646000" y="949767"/>
            <a:ext cx="900000" cy="45719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54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AFBC02EE-3DC6-454B-B75B-AEF90C4D9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1676" y="473246"/>
            <a:ext cx="8668657" cy="3877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ctr">
              <a:defRPr sz="2800" b="1">
                <a:solidFill>
                  <a:schemeClr val="tx1">
                    <a:lumMod val="85000"/>
                    <a:lumOff val="15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CF1E9477-E319-445C-A2D1-86BDB4DBB31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50820" y="1084209"/>
            <a:ext cx="6690360" cy="166199"/>
          </a:xfrm>
          <a:prstGeom prst="rect">
            <a:avLst/>
          </a:prstGeom>
          <a:ln w="3175">
            <a:noFill/>
          </a:ln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FontTx/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155" indent="0">
              <a:buFontTx/>
              <a:buNone/>
              <a:defRPr>
                <a:solidFill>
                  <a:schemeClr val="bg2"/>
                </a:solidFill>
              </a:defRPr>
            </a:lvl2pPr>
            <a:lvl3pPr marL="914309" indent="0">
              <a:buFontTx/>
              <a:buNone/>
              <a:defRPr>
                <a:solidFill>
                  <a:schemeClr val="bg2"/>
                </a:solidFill>
              </a:defRPr>
            </a:lvl3pPr>
            <a:lvl4pPr marL="1371464" indent="0">
              <a:buFontTx/>
              <a:buNone/>
              <a:defRPr>
                <a:solidFill>
                  <a:schemeClr val="bg2"/>
                </a:solidFill>
              </a:defRPr>
            </a:lvl4pPr>
            <a:lvl5pPr marL="1828618" indent="0">
              <a:buFontTx/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3" name="Rounded Rectangle 9">
            <a:extLst>
              <a:ext uri="{FF2B5EF4-FFF2-40B4-BE49-F238E27FC236}">
                <a16:creationId xmlns:a16="http://schemas.microsoft.com/office/drawing/2014/main" id="{B39D9C07-5556-43F5-B78A-DCCA925DA5FA}"/>
              </a:ext>
            </a:extLst>
          </p:cNvPr>
          <p:cNvSpPr/>
          <p:nvPr userDrawn="1"/>
        </p:nvSpPr>
        <p:spPr>
          <a:xfrm>
            <a:off x="5646000" y="949767"/>
            <a:ext cx="900000" cy="45719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27263B-CEA0-4695-B951-1DAA21E79D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638" y="1167308"/>
            <a:ext cx="3078724" cy="5584417"/>
          </a:xfrm>
          <a:prstGeom prst="rect">
            <a:avLst/>
          </a:prstGeom>
          <a:effectLst/>
        </p:spPr>
      </p:pic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C1590A0D-4C04-47B5-809E-83E9E07C61B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97721" y="2152890"/>
            <a:ext cx="1962836" cy="3537801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59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CE2C554-4DF3-43CA-8489-490744BF341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675380" y="1796713"/>
            <a:ext cx="2020824" cy="2523744"/>
          </a:xfrm>
          <a:custGeom>
            <a:avLst/>
            <a:gdLst>
              <a:gd name="connsiteX0" fmla="*/ 1010412 w 2020824"/>
              <a:gd name="connsiteY0" fmla="*/ 0 h 2523744"/>
              <a:gd name="connsiteX1" fmla="*/ 2020824 w 2020824"/>
              <a:gd name="connsiteY1" fmla="*/ 1010412 h 2523744"/>
              <a:gd name="connsiteX2" fmla="*/ 2020824 w 2020824"/>
              <a:gd name="connsiteY2" fmla="*/ 1513332 h 2523744"/>
              <a:gd name="connsiteX3" fmla="*/ 1010412 w 2020824"/>
              <a:gd name="connsiteY3" fmla="*/ 2523744 h 2523744"/>
              <a:gd name="connsiteX4" fmla="*/ 0 w 2020824"/>
              <a:gd name="connsiteY4" fmla="*/ 1513332 h 2523744"/>
              <a:gd name="connsiteX5" fmla="*/ 0 w 2020824"/>
              <a:gd name="connsiteY5" fmla="*/ 1010412 h 2523744"/>
              <a:gd name="connsiteX6" fmla="*/ 1010412 w 2020824"/>
              <a:gd name="connsiteY6" fmla="*/ 0 h 2523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20824" h="2523744">
                <a:moveTo>
                  <a:pt x="1010412" y="0"/>
                </a:moveTo>
                <a:cubicBezTo>
                  <a:pt x="1568447" y="0"/>
                  <a:pt x="2020824" y="452377"/>
                  <a:pt x="2020824" y="1010412"/>
                </a:cubicBezTo>
                <a:lnTo>
                  <a:pt x="2020824" y="1513332"/>
                </a:lnTo>
                <a:cubicBezTo>
                  <a:pt x="2020824" y="2071367"/>
                  <a:pt x="1568447" y="2523744"/>
                  <a:pt x="1010412" y="2523744"/>
                </a:cubicBezTo>
                <a:cubicBezTo>
                  <a:pt x="452377" y="2523744"/>
                  <a:pt x="0" y="2071367"/>
                  <a:pt x="0" y="1513332"/>
                </a:cubicBezTo>
                <a:lnTo>
                  <a:pt x="0" y="1010412"/>
                </a:lnTo>
                <a:cubicBezTo>
                  <a:pt x="0" y="452377"/>
                  <a:pt x="452377" y="0"/>
                  <a:pt x="101041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4D0B416-5B13-42A4-91A4-F64147858CB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95796" y="1796713"/>
            <a:ext cx="2020824" cy="2523744"/>
          </a:xfrm>
          <a:custGeom>
            <a:avLst/>
            <a:gdLst>
              <a:gd name="connsiteX0" fmla="*/ 1010412 w 2020824"/>
              <a:gd name="connsiteY0" fmla="*/ 0 h 2523744"/>
              <a:gd name="connsiteX1" fmla="*/ 2020824 w 2020824"/>
              <a:gd name="connsiteY1" fmla="*/ 1010412 h 2523744"/>
              <a:gd name="connsiteX2" fmla="*/ 2020824 w 2020824"/>
              <a:gd name="connsiteY2" fmla="*/ 1513332 h 2523744"/>
              <a:gd name="connsiteX3" fmla="*/ 1010412 w 2020824"/>
              <a:gd name="connsiteY3" fmla="*/ 2523744 h 2523744"/>
              <a:gd name="connsiteX4" fmla="*/ 0 w 2020824"/>
              <a:gd name="connsiteY4" fmla="*/ 1513332 h 2523744"/>
              <a:gd name="connsiteX5" fmla="*/ 0 w 2020824"/>
              <a:gd name="connsiteY5" fmla="*/ 1010412 h 2523744"/>
              <a:gd name="connsiteX6" fmla="*/ 1010412 w 2020824"/>
              <a:gd name="connsiteY6" fmla="*/ 0 h 2523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20824" h="2523744">
                <a:moveTo>
                  <a:pt x="1010412" y="0"/>
                </a:moveTo>
                <a:cubicBezTo>
                  <a:pt x="1568447" y="0"/>
                  <a:pt x="2020824" y="452377"/>
                  <a:pt x="2020824" y="1010412"/>
                </a:cubicBezTo>
                <a:lnTo>
                  <a:pt x="2020824" y="1513332"/>
                </a:lnTo>
                <a:cubicBezTo>
                  <a:pt x="2020824" y="2071367"/>
                  <a:pt x="1568447" y="2523744"/>
                  <a:pt x="1010412" y="2523744"/>
                </a:cubicBezTo>
                <a:cubicBezTo>
                  <a:pt x="452377" y="2523744"/>
                  <a:pt x="0" y="2071367"/>
                  <a:pt x="0" y="1513332"/>
                </a:cubicBezTo>
                <a:lnTo>
                  <a:pt x="0" y="1010412"/>
                </a:lnTo>
                <a:cubicBezTo>
                  <a:pt x="0" y="452377"/>
                  <a:pt x="452377" y="0"/>
                  <a:pt x="101041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78BCEDDA-C8F6-4982-8796-FE9B1E1374A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316212" y="1796713"/>
            <a:ext cx="2020824" cy="2523744"/>
          </a:xfrm>
          <a:custGeom>
            <a:avLst/>
            <a:gdLst>
              <a:gd name="connsiteX0" fmla="*/ 1010412 w 2020824"/>
              <a:gd name="connsiteY0" fmla="*/ 0 h 2523744"/>
              <a:gd name="connsiteX1" fmla="*/ 2020824 w 2020824"/>
              <a:gd name="connsiteY1" fmla="*/ 1010412 h 2523744"/>
              <a:gd name="connsiteX2" fmla="*/ 2020824 w 2020824"/>
              <a:gd name="connsiteY2" fmla="*/ 1513332 h 2523744"/>
              <a:gd name="connsiteX3" fmla="*/ 1010412 w 2020824"/>
              <a:gd name="connsiteY3" fmla="*/ 2523744 h 2523744"/>
              <a:gd name="connsiteX4" fmla="*/ 0 w 2020824"/>
              <a:gd name="connsiteY4" fmla="*/ 1513332 h 2523744"/>
              <a:gd name="connsiteX5" fmla="*/ 0 w 2020824"/>
              <a:gd name="connsiteY5" fmla="*/ 1010412 h 2523744"/>
              <a:gd name="connsiteX6" fmla="*/ 1010412 w 2020824"/>
              <a:gd name="connsiteY6" fmla="*/ 0 h 2523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20824" h="2523744">
                <a:moveTo>
                  <a:pt x="1010412" y="0"/>
                </a:moveTo>
                <a:cubicBezTo>
                  <a:pt x="1568447" y="0"/>
                  <a:pt x="2020824" y="452377"/>
                  <a:pt x="2020824" y="1010412"/>
                </a:cubicBezTo>
                <a:lnTo>
                  <a:pt x="2020824" y="1513332"/>
                </a:lnTo>
                <a:cubicBezTo>
                  <a:pt x="2020824" y="2071367"/>
                  <a:pt x="1568447" y="2523744"/>
                  <a:pt x="1010412" y="2523744"/>
                </a:cubicBezTo>
                <a:cubicBezTo>
                  <a:pt x="452377" y="2523744"/>
                  <a:pt x="0" y="2071367"/>
                  <a:pt x="0" y="1513332"/>
                </a:cubicBezTo>
                <a:lnTo>
                  <a:pt x="0" y="1010412"/>
                </a:lnTo>
                <a:cubicBezTo>
                  <a:pt x="0" y="452377"/>
                  <a:pt x="452377" y="0"/>
                  <a:pt x="101041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71D19F4-3D4B-4FAD-9421-EDCE876C28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54964" y="1796713"/>
            <a:ext cx="2020824" cy="2523744"/>
          </a:xfrm>
          <a:custGeom>
            <a:avLst/>
            <a:gdLst>
              <a:gd name="connsiteX0" fmla="*/ 1010412 w 2020824"/>
              <a:gd name="connsiteY0" fmla="*/ 0 h 2523744"/>
              <a:gd name="connsiteX1" fmla="*/ 2020824 w 2020824"/>
              <a:gd name="connsiteY1" fmla="*/ 1010412 h 2523744"/>
              <a:gd name="connsiteX2" fmla="*/ 2020824 w 2020824"/>
              <a:gd name="connsiteY2" fmla="*/ 1513332 h 2523744"/>
              <a:gd name="connsiteX3" fmla="*/ 1010412 w 2020824"/>
              <a:gd name="connsiteY3" fmla="*/ 2523744 h 2523744"/>
              <a:gd name="connsiteX4" fmla="*/ 0 w 2020824"/>
              <a:gd name="connsiteY4" fmla="*/ 1513332 h 2523744"/>
              <a:gd name="connsiteX5" fmla="*/ 0 w 2020824"/>
              <a:gd name="connsiteY5" fmla="*/ 1010412 h 2523744"/>
              <a:gd name="connsiteX6" fmla="*/ 1010412 w 2020824"/>
              <a:gd name="connsiteY6" fmla="*/ 0 h 2523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20824" h="2523744">
                <a:moveTo>
                  <a:pt x="1010412" y="0"/>
                </a:moveTo>
                <a:cubicBezTo>
                  <a:pt x="1568447" y="0"/>
                  <a:pt x="2020824" y="452377"/>
                  <a:pt x="2020824" y="1010412"/>
                </a:cubicBezTo>
                <a:lnTo>
                  <a:pt x="2020824" y="1513332"/>
                </a:lnTo>
                <a:cubicBezTo>
                  <a:pt x="2020824" y="2071367"/>
                  <a:pt x="1568447" y="2523744"/>
                  <a:pt x="1010412" y="2523744"/>
                </a:cubicBezTo>
                <a:cubicBezTo>
                  <a:pt x="452377" y="2523744"/>
                  <a:pt x="0" y="2071367"/>
                  <a:pt x="0" y="1513332"/>
                </a:cubicBezTo>
                <a:lnTo>
                  <a:pt x="0" y="1010412"/>
                </a:lnTo>
                <a:cubicBezTo>
                  <a:pt x="0" y="452377"/>
                  <a:pt x="452377" y="0"/>
                  <a:pt x="101041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FBC02EE-3DC6-454B-B75B-AEF90C4D9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1676" y="473246"/>
            <a:ext cx="8668657" cy="3877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ctr">
              <a:defRPr sz="2800" b="1">
                <a:solidFill>
                  <a:schemeClr val="tx1">
                    <a:lumMod val="85000"/>
                    <a:lumOff val="15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CF1E9477-E319-445C-A2D1-86BDB4DBB31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50820" y="1084209"/>
            <a:ext cx="6690360" cy="166199"/>
          </a:xfrm>
          <a:prstGeom prst="rect">
            <a:avLst/>
          </a:prstGeom>
          <a:ln w="3175">
            <a:noFill/>
          </a:ln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FontTx/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155" indent="0">
              <a:buFontTx/>
              <a:buNone/>
              <a:defRPr>
                <a:solidFill>
                  <a:schemeClr val="bg2"/>
                </a:solidFill>
              </a:defRPr>
            </a:lvl2pPr>
            <a:lvl3pPr marL="914309" indent="0">
              <a:buFontTx/>
              <a:buNone/>
              <a:defRPr>
                <a:solidFill>
                  <a:schemeClr val="bg2"/>
                </a:solidFill>
              </a:defRPr>
            </a:lvl3pPr>
            <a:lvl4pPr marL="1371464" indent="0">
              <a:buFontTx/>
              <a:buNone/>
              <a:defRPr>
                <a:solidFill>
                  <a:schemeClr val="bg2"/>
                </a:solidFill>
              </a:defRPr>
            </a:lvl4pPr>
            <a:lvl5pPr marL="1828618" indent="0">
              <a:buFontTx/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3" name="Rounded Rectangle 9">
            <a:extLst>
              <a:ext uri="{FF2B5EF4-FFF2-40B4-BE49-F238E27FC236}">
                <a16:creationId xmlns:a16="http://schemas.microsoft.com/office/drawing/2014/main" id="{B39D9C07-5556-43F5-B78A-DCCA925DA5FA}"/>
              </a:ext>
            </a:extLst>
          </p:cNvPr>
          <p:cNvSpPr/>
          <p:nvPr userDrawn="1"/>
        </p:nvSpPr>
        <p:spPr>
          <a:xfrm>
            <a:off x="5646000" y="949767"/>
            <a:ext cx="900000" cy="45719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794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893A3DB5-F4EC-49FA-AACC-404003C61DF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8288" y="0"/>
            <a:ext cx="3063240" cy="3438144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 sz="1600"/>
            </a:lvl1pPr>
          </a:lstStyle>
          <a:p>
            <a:endParaRPr lang="en-US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76D50A0A-1F06-4846-98B5-3D4342ABF8E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79744" y="0"/>
            <a:ext cx="3063240" cy="3438144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 sz="1600"/>
            </a:lvl1pPr>
          </a:lstStyle>
          <a:p>
            <a:endParaRPr lang="en-US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08FC09B1-7133-4FF9-84D1-2BAA9846286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30728" y="3438144"/>
            <a:ext cx="3063240" cy="3438144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 sz="1600"/>
            </a:lvl1pPr>
          </a:lstStyle>
          <a:p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C2EE6BEA-228B-4706-8711-DB61EE07610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28760" y="3438144"/>
            <a:ext cx="3063240" cy="3438144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505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893A3DB5-F4EC-49FA-AACC-404003C61DF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8289" y="0"/>
            <a:ext cx="5286027" cy="6858000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400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A41162-E758-4239-9F32-4A98BF8430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46404" y="1092624"/>
            <a:ext cx="3543300" cy="4425117"/>
          </a:xfrm>
          <a:custGeom>
            <a:avLst/>
            <a:gdLst>
              <a:gd name="connsiteX0" fmla="*/ 1010412 w 2020824"/>
              <a:gd name="connsiteY0" fmla="*/ 0 h 2523744"/>
              <a:gd name="connsiteX1" fmla="*/ 2020824 w 2020824"/>
              <a:gd name="connsiteY1" fmla="*/ 1010412 h 2523744"/>
              <a:gd name="connsiteX2" fmla="*/ 2020824 w 2020824"/>
              <a:gd name="connsiteY2" fmla="*/ 1513332 h 2523744"/>
              <a:gd name="connsiteX3" fmla="*/ 1010412 w 2020824"/>
              <a:gd name="connsiteY3" fmla="*/ 2523744 h 2523744"/>
              <a:gd name="connsiteX4" fmla="*/ 0 w 2020824"/>
              <a:gd name="connsiteY4" fmla="*/ 1513332 h 2523744"/>
              <a:gd name="connsiteX5" fmla="*/ 0 w 2020824"/>
              <a:gd name="connsiteY5" fmla="*/ 1010412 h 2523744"/>
              <a:gd name="connsiteX6" fmla="*/ 1010412 w 2020824"/>
              <a:gd name="connsiteY6" fmla="*/ 0 h 2523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20824" h="2523744">
                <a:moveTo>
                  <a:pt x="1010412" y="0"/>
                </a:moveTo>
                <a:cubicBezTo>
                  <a:pt x="1568447" y="0"/>
                  <a:pt x="2020824" y="452377"/>
                  <a:pt x="2020824" y="1010412"/>
                </a:cubicBezTo>
                <a:lnTo>
                  <a:pt x="2020824" y="1513332"/>
                </a:lnTo>
                <a:cubicBezTo>
                  <a:pt x="2020824" y="2071367"/>
                  <a:pt x="1568447" y="2523744"/>
                  <a:pt x="1010412" y="2523744"/>
                </a:cubicBezTo>
                <a:cubicBezTo>
                  <a:pt x="452377" y="2523744"/>
                  <a:pt x="0" y="2071367"/>
                  <a:pt x="0" y="1513332"/>
                </a:cubicBezTo>
                <a:lnTo>
                  <a:pt x="0" y="1010412"/>
                </a:lnTo>
                <a:cubicBezTo>
                  <a:pt x="0" y="452377"/>
                  <a:pt x="452377" y="0"/>
                  <a:pt x="101041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248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7C8C843F-794D-42A8-8183-7E30F07D180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1840" y="2761680"/>
            <a:ext cx="5293360" cy="2511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FBC02EE-3DC6-454B-B75B-AEF90C4D9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1676" y="473246"/>
            <a:ext cx="8668657" cy="3877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ctr">
              <a:defRPr sz="2800" b="1">
                <a:solidFill>
                  <a:schemeClr val="tx1">
                    <a:lumMod val="85000"/>
                    <a:lumOff val="15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CF1E9477-E319-445C-A2D1-86BDB4DBB31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50820" y="1084209"/>
            <a:ext cx="6690360" cy="166199"/>
          </a:xfrm>
          <a:prstGeom prst="rect">
            <a:avLst/>
          </a:prstGeom>
          <a:ln w="3175">
            <a:noFill/>
          </a:ln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FontTx/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155" indent="0">
              <a:buFontTx/>
              <a:buNone/>
              <a:defRPr>
                <a:solidFill>
                  <a:schemeClr val="bg2"/>
                </a:solidFill>
              </a:defRPr>
            </a:lvl2pPr>
            <a:lvl3pPr marL="914309" indent="0">
              <a:buFontTx/>
              <a:buNone/>
              <a:defRPr>
                <a:solidFill>
                  <a:schemeClr val="bg2"/>
                </a:solidFill>
              </a:defRPr>
            </a:lvl3pPr>
            <a:lvl4pPr marL="1371464" indent="0">
              <a:buFontTx/>
              <a:buNone/>
              <a:defRPr>
                <a:solidFill>
                  <a:schemeClr val="bg2"/>
                </a:solidFill>
              </a:defRPr>
            </a:lvl4pPr>
            <a:lvl5pPr marL="1828618" indent="0">
              <a:buFontTx/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3" name="Rounded Rectangle 9">
            <a:extLst>
              <a:ext uri="{FF2B5EF4-FFF2-40B4-BE49-F238E27FC236}">
                <a16:creationId xmlns:a16="http://schemas.microsoft.com/office/drawing/2014/main" id="{B39D9C07-5556-43F5-B78A-DCCA925DA5FA}"/>
              </a:ext>
            </a:extLst>
          </p:cNvPr>
          <p:cNvSpPr/>
          <p:nvPr userDrawn="1"/>
        </p:nvSpPr>
        <p:spPr>
          <a:xfrm>
            <a:off x="5646000" y="949767"/>
            <a:ext cx="900000" cy="45719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603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0692865-D7D0-428B-ACC1-AD0AC0501A07}"/>
              </a:ext>
            </a:extLst>
          </p:cNvPr>
          <p:cNvSpPr txBox="1"/>
          <p:nvPr userDrawn="1"/>
        </p:nvSpPr>
        <p:spPr>
          <a:xfrm>
            <a:off x="466344" y="6364224"/>
            <a:ext cx="14895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</a:rPr>
              <a:t>www.</a:t>
            </a:r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</a:rPr>
              <a:t>domain</a:t>
            </a:r>
            <a:r>
              <a:rPr lang="en-US" sz="12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</a:rPr>
              <a:t>.com</a:t>
            </a:r>
            <a:endParaRPr lang="en-US" sz="1200" b="0" dirty="0">
              <a:solidFill>
                <a:schemeClr val="tx1">
                  <a:lumMod val="75000"/>
                  <a:lumOff val="25000"/>
                </a:schemeClr>
              </a:solidFill>
              <a:latin typeface="Raleway" panose="020B0503030101060003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770B117-380C-467E-A096-696A304D9624}"/>
              </a:ext>
            </a:extLst>
          </p:cNvPr>
          <p:cNvGrpSpPr/>
          <p:nvPr userDrawn="1"/>
        </p:nvGrpSpPr>
        <p:grpSpPr>
          <a:xfrm>
            <a:off x="11309985" y="487680"/>
            <a:ext cx="407670" cy="445109"/>
            <a:chOff x="11309985" y="548640"/>
            <a:chExt cx="407670" cy="445109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204EECB-0346-421C-8549-DCF91F61F88D}"/>
                </a:ext>
              </a:extLst>
            </p:cNvPr>
            <p:cNvSpPr/>
            <p:nvPr userDrawn="1"/>
          </p:nvSpPr>
          <p:spPr>
            <a:xfrm>
              <a:off x="11309985" y="548640"/>
              <a:ext cx="407670" cy="3581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680595CC-70CA-4863-9EDC-B6AD71DEA00D}"/>
                </a:ext>
              </a:extLst>
            </p:cNvPr>
            <p:cNvSpPr/>
            <p:nvPr userDrawn="1"/>
          </p:nvSpPr>
          <p:spPr>
            <a:xfrm flipV="1">
              <a:off x="11309985" y="906778"/>
              <a:ext cx="407669" cy="86971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9746C82-A127-4EF1-B03E-3BBF7B9A91AF}"/>
              </a:ext>
            </a:extLst>
          </p:cNvPr>
          <p:cNvSpPr txBox="1"/>
          <p:nvPr userDrawn="1"/>
        </p:nvSpPr>
        <p:spPr>
          <a:xfrm>
            <a:off x="11189141" y="548201"/>
            <a:ext cx="6493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9B9A1CC-CF23-404A-A754-6B4803B2A082}" type="slidenum">
              <a:rPr lang="id-ID" sz="1200" smtClean="0">
                <a:solidFill>
                  <a:schemeClr val="bg1"/>
                </a:solidFill>
              </a:rPr>
              <a:pPr algn="ctr"/>
              <a:t>‹#›</a:t>
            </a:fld>
            <a:endParaRPr lang="id-ID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908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61" r:id="rId4"/>
    <p:sldLayoutId id="2147483655" r:id="rId5"/>
    <p:sldLayoutId id="2147483660" r:id="rId6"/>
    <p:sldLayoutId id="2147483662" r:id="rId7"/>
    <p:sldLayoutId id="2147483656" r:id="rId8"/>
    <p:sldLayoutId id="2147483653" r:id="rId9"/>
    <p:sldLayoutId id="2147483659" r:id="rId10"/>
    <p:sldLayoutId id="2147483657" r:id="rId11"/>
    <p:sldLayoutId id="2147483652" r:id="rId12"/>
    <p:sldLayoutId id="2147483651" r:id="rId13"/>
    <p:sldLayoutId id="214748365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IMG_7656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 t="7813" b="7813"/>
          <a:stretch>
            <a:fillRect/>
          </a:stretch>
        </p:blipFill>
        <p:spPr>
          <a:xfrm>
            <a:off x="0" y="-747"/>
            <a:ext cx="12192000" cy="6858000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1355F4E-56E6-41B8-9300-C7A0CBAC8614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tx2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EACA7B-0270-4AB6-99E6-C38FDCFB8808}"/>
              </a:ext>
            </a:extLst>
          </p:cNvPr>
          <p:cNvSpPr txBox="1"/>
          <p:nvPr/>
        </p:nvSpPr>
        <p:spPr>
          <a:xfrm>
            <a:off x="1219200" y="4148858"/>
            <a:ext cx="9157173" cy="95410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ru-RU" sz="2800" smtClean="0">
                <a:solidFill>
                  <a:schemeClr val="bg1"/>
                </a:solidFill>
              </a:rPr>
              <a:t>Восстановление дееспособности </a:t>
            </a:r>
            <a:r>
              <a:rPr lang="ru-RU" sz="2800" dirty="0" smtClean="0">
                <a:solidFill>
                  <a:schemeClr val="bg1"/>
                </a:solidFill>
              </a:rPr>
              <a:t>недееспособных граждан 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в ГБСУСО МО «Добрый дом «Егорьевский»</a:t>
            </a:r>
            <a:endParaRPr lang="en-IN" sz="2800" spc="600" dirty="0">
              <a:solidFill>
                <a:schemeClr val="bg1"/>
              </a:solidFill>
              <a:latin typeface="Raleway" panose="020B0503030101060003" pitchFamily="34" charset="0"/>
              <a:ea typeface="Adobe Myungjo Std M" panose="020206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34DA49C-157C-4DAE-BEF8-D8376D30A914}"/>
              </a:ext>
            </a:extLst>
          </p:cNvPr>
          <p:cNvSpPr/>
          <p:nvPr/>
        </p:nvSpPr>
        <p:spPr>
          <a:xfrm>
            <a:off x="3040360" y="5546996"/>
            <a:ext cx="5483751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6"/>
                </a:solidFill>
                <a:latin typeface="+mj-lt"/>
              </a:rPr>
              <a:t>Министерство социального развития Московской области</a:t>
            </a:r>
            <a:endParaRPr lang="id-ID" sz="1400" dirty="0">
              <a:solidFill>
                <a:schemeClr val="accent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4865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MG_85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200" cy="8128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77E3201-CDBA-44B3-B9AE-D50DC957C64D}"/>
              </a:ext>
            </a:extLst>
          </p:cNvPr>
          <p:cNvSpPr/>
          <p:nvPr/>
        </p:nvSpPr>
        <p:spPr>
          <a:xfrm>
            <a:off x="0" y="0"/>
            <a:ext cx="12192000" cy="8157882"/>
          </a:xfrm>
          <a:prstGeom prst="rect">
            <a:avLst/>
          </a:prstGeom>
          <a:gradFill>
            <a:gsLst>
              <a:gs pos="0">
                <a:schemeClr val="tx2">
                  <a:alpha val="91000"/>
                </a:schemeClr>
              </a:gs>
              <a:gs pos="100000">
                <a:schemeClr val="tx2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50DBA878-079C-41D0-BAE7-2D0AC134A7F0}"/>
              </a:ext>
            </a:extLst>
          </p:cNvPr>
          <p:cNvSpPr txBox="1">
            <a:spLocks/>
          </p:cNvSpPr>
          <p:nvPr/>
        </p:nvSpPr>
        <p:spPr>
          <a:xfrm>
            <a:off x="4993341" y="4916977"/>
            <a:ext cx="6639859" cy="8742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dirty="0" smtClean="0">
                <a:latin typeface="Raleway" panose="020B0503030101060003" pitchFamily="34" charset="0"/>
              </a:rPr>
              <a:t>Спасибо за внимание</a:t>
            </a:r>
            <a:endParaRPr lang="en-IN" b="1" dirty="0">
              <a:solidFill>
                <a:schemeClr val="accent1"/>
              </a:solidFill>
              <a:latin typeface="Raleway" panose="020B0503030101060003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F76C464-3369-4000-8900-3D1B5AC4A648}"/>
              </a:ext>
            </a:extLst>
          </p:cNvPr>
          <p:cNvSpPr txBox="1">
            <a:spLocks/>
          </p:cNvSpPr>
          <p:nvPr/>
        </p:nvSpPr>
        <p:spPr>
          <a:xfrm>
            <a:off x="4470400" y="5603639"/>
            <a:ext cx="7162800" cy="9310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1200" dirty="0" smtClean="0">
                <a:solidFill>
                  <a:schemeClr val="bg1"/>
                </a:solidFill>
                <a:latin typeface="+mj-lt"/>
              </a:rPr>
              <a:t>Начальник отдела  ГБСУСО МО «Добрый дом «Егорьевский»</a:t>
            </a:r>
            <a:r>
              <a:rPr lang="en-IN" sz="1200" b="1" dirty="0" smtClean="0">
                <a:solidFill>
                  <a:schemeClr val="accent1"/>
                </a:solidFill>
                <a:latin typeface="Raleway" panose="020B0503030101060003" pitchFamily="34" charset="0"/>
              </a:rPr>
              <a:t> </a:t>
            </a:r>
            <a:endParaRPr lang="ru-RU" sz="1200" b="1" dirty="0" smtClean="0">
              <a:solidFill>
                <a:schemeClr val="accent1"/>
              </a:solidFill>
              <a:latin typeface="Raleway" panose="020B0503030101060003" pitchFamily="34" charset="0"/>
            </a:endParaRPr>
          </a:p>
          <a:p>
            <a:pPr marL="0" indent="0" algn="r">
              <a:buNone/>
            </a:pPr>
            <a:r>
              <a:rPr lang="ru-RU" sz="1200" b="1" dirty="0" smtClean="0">
                <a:solidFill>
                  <a:schemeClr val="accent1"/>
                </a:solidFill>
                <a:latin typeface="Raleway" panose="020B0503030101060003" pitchFamily="34" charset="0"/>
              </a:rPr>
              <a:t>Макарова Ольга Николаевна</a:t>
            </a:r>
            <a:endParaRPr lang="id-ID" sz="1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6921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4D07AFA0-3AA3-41F9-A404-545956E7BE5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9797AD4A-86CF-4FE6-B8CF-C0331BF7E28F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/>
          <a:stretch>
            <a:fillRect/>
          </a:stretch>
        </p:blipFill>
        <p:spPr>
          <a:xfrm>
            <a:off x="3695825" y="2303929"/>
            <a:ext cx="2641093" cy="2005434"/>
          </a:xfr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7E27806-0802-445D-AD48-D749504E0D8E}"/>
              </a:ext>
            </a:extLst>
          </p:cNvPr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tx2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89D45F-A907-4F12-B46F-D84038DC37B2}"/>
              </a:ext>
            </a:extLst>
          </p:cNvPr>
          <p:cNvSpPr/>
          <p:nvPr/>
        </p:nvSpPr>
        <p:spPr>
          <a:xfrm>
            <a:off x="6336918" y="2346385"/>
            <a:ext cx="55885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bg1"/>
                </a:solidFill>
              </a:rPr>
              <a:t>Из них: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solidFill>
                  <a:schemeClr val="bg1"/>
                </a:solidFill>
              </a:rPr>
              <a:t> дееспособных - 386 </a:t>
            </a:r>
          </a:p>
          <a:p>
            <a:pPr algn="just">
              <a:buFontTx/>
              <a:buChar char="-"/>
            </a:pPr>
            <a:endParaRPr lang="ru-RU" sz="2400" dirty="0" smtClean="0">
              <a:solidFill>
                <a:schemeClr val="bg1"/>
              </a:solidFill>
            </a:endParaRPr>
          </a:p>
          <a:p>
            <a:pPr algn="just">
              <a:buFontTx/>
              <a:buChar char="-"/>
            </a:pPr>
            <a:r>
              <a:rPr lang="ru-RU" sz="2400" dirty="0" smtClean="0">
                <a:solidFill>
                  <a:schemeClr val="bg1"/>
                </a:solidFill>
              </a:rPr>
              <a:t> ограниченно дееспособных – 21</a:t>
            </a:r>
          </a:p>
          <a:p>
            <a:pPr algn="just">
              <a:buFontTx/>
              <a:buChar char="-"/>
            </a:pPr>
            <a:endParaRPr lang="ru-RU" sz="2400" dirty="0" smtClean="0">
              <a:solidFill>
                <a:schemeClr val="bg1"/>
              </a:solidFill>
            </a:endParaRPr>
          </a:p>
          <a:p>
            <a:pPr algn="just">
              <a:buFontTx/>
              <a:buChar char="-"/>
            </a:pPr>
            <a:r>
              <a:rPr lang="ru-RU" sz="2400" dirty="0" smtClean="0">
                <a:solidFill>
                  <a:schemeClr val="bg1"/>
                </a:solidFill>
              </a:rPr>
              <a:t> недееспособных - 329 </a:t>
            </a:r>
          </a:p>
          <a:p>
            <a:pPr algn="just">
              <a:buFontTx/>
              <a:buChar char="-"/>
            </a:pPr>
            <a:endParaRPr lang="ru-RU" sz="2400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83C0763-C736-4581-BCFA-50452DC06E18}"/>
              </a:ext>
            </a:extLst>
          </p:cNvPr>
          <p:cNvCxnSpPr/>
          <p:nvPr/>
        </p:nvCxnSpPr>
        <p:spPr>
          <a:xfrm>
            <a:off x="8938098" y="6141719"/>
            <a:ext cx="24384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4">
            <a:extLst>
              <a:ext uri="{FF2B5EF4-FFF2-40B4-BE49-F238E27FC236}">
                <a16:creationId xmlns:a16="http://schemas.microsoft.com/office/drawing/2014/main" id="{C076A508-E7BE-475B-9524-E0C53DC18C36}"/>
              </a:ext>
            </a:extLst>
          </p:cNvPr>
          <p:cNvSpPr txBox="1">
            <a:spLocks/>
          </p:cNvSpPr>
          <p:nvPr/>
        </p:nvSpPr>
        <p:spPr>
          <a:xfrm>
            <a:off x="510653" y="2589032"/>
            <a:ext cx="3980664" cy="12926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i="1" dirty="0" smtClean="0">
                <a:latin typeface="Raleway" panose="020B0503030101060003" pitchFamily="34" charset="0"/>
              </a:rPr>
              <a:t>ГБСУСО МО</a:t>
            </a:r>
          </a:p>
          <a:p>
            <a:r>
              <a:rPr lang="ru-RU" sz="2000" b="1" i="1" dirty="0" smtClean="0">
                <a:solidFill>
                  <a:schemeClr val="accent1"/>
                </a:solidFill>
                <a:latin typeface="Raleway" panose="020B05030301010600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Добрый дом «Егорьевский»</a:t>
            </a:r>
            <a:endParaRPr lang="en-IN" sz="2000" i="1" dirty="0">
              <a:solidFill>
                <a:schemeClr val="accent1"/>
              </a:solidFill>
              <a:latin typeface="Raleway" panose="020B0503030101060003" pitchFamily="34" charset="0"/>
            </a:endParaRPr>
          </a:p>
        </p:txBody>
      </p:sp>
      <p:cxnSp>
        <p:nvCxnSpPr>
          <p:cNvPr id="13" name="Straight Connector 9">
            <a:extLst>
              <a:ext uri="{FF2B5EF4-FFF2-40B4-BE49-F238E27FC236}">
                <a16:creationId xmlns:a16="http://schemas.microsoft.com/office/drawing/2014/main" id="{283C0763-C736-4581-BCFA-50452DC06E18}"/>
              </a:ext>
            </a:extLst>
          </p:cNvPr>
          <p:cNvCxnSpPr/>
          <p:nvPr/>
        </p:nvCxnSpPr>
        <p:spPr>
          <a:xfrm>
            <a:off x="1703580" y="3380589"/>
            <a:ext cx="24384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2017058" y="219199"/>
            <a:ext cx="67683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На сегодняшний день в нашем учреждении проживает 736 получателей социальных услуг.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59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14">
            <a:extLst>
              <a:ext uri="{FF2B5EF4-FFF2-40B4-BE49-F238E27FC236}">
                <a16:creationId xmlns:a16="http://schemas.microsoft.com/office/drawing/2014/main" id="{87E27806-0802-445D-AD48-D749504E0D8E}"/>
              </a:ext>
            </a:extLst>
          </p:cNvPr>
          <p:cNvSpPr/>
          <p:nvPr/>
        </p:nvSpPr>
        <p:spPr>
          <a:xfrm>
            <a:off x="0" y="0"/>
            <a:ext cx="12192000" cy="1568824"/>
          </a:xfrm>
          <a:prstGeom prst="rect">
            <a:avLst/>
          </a:prstGeom>
          <a:solidFill>
            <a:schemeClr val="tx2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7D06CDF-4DC4-46B7-8C2E-0FC7B00F8FDD}"/>
              </a:ext>
            </a:extLst>
          </p:cNvPr>
          <p:cNvSpPr/>
          <p:nvPr/>
        </p:nvSpPr>
        <p:spPr>
          <a:xfrm>
            <a:off x="787098" y="5450625"/>
            <a:ext cx="3426989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9B20415-CDBC-4579-8813-C0EB66F6907D}"/>
              </a:ext>
            </a:extLst>
          </p:cNvPr>
          <p:cNvSpPr/>
          <p:nvPr/>
        </p:nvSpPr>
        <p:spPr>
          <a:xfrm>
            <a:off x="4370255" y="5450625"/>
            <a:ext cx="3426989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9DC7080-AEAB-4639-B035-BBBAE7316E26}"/>
              </a:ext>
            </a:extLst>
          </p:cNvPr>
          <p:cNvSpPr/>
          <p:nvPr/>
        </p:nvSpPr>
        <p:spPr>
          <a:xfrm>
            <a:off x="7953414" y="5450625"/>
            <a:ext cx="3426989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537A245-36F6-4EDE-9DE7-309E55766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746" y="132587"/>
            <a:ext cx="8668657" cy="997196"/>
          </a:xfrm>
        </p:spPr>
        <p:txBody>
          <a:bodyPr/>
          <a:lstStyle/>
          <a:p>
            <a:r>
              <a:rPr lang="ru-RU" sz="7200" dirty="0" smtClean="0">
                <a:solidFill>
                  <a:schemeClr val="bg1"/>
                </a:solidFill>
              </a:rPr>
              <a:t>2023 год </a:t>
            </a:r>
            <a:endParaRPr lang="en-US" sz="7200" dirty="0">
              <a:solidFill>
                <a:schemeClr val="bg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4860FC-5849-42BB-BC84-570A7985F9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50820" y="1084209"/>
            <a:ext cx="6690360" cy="235633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ГБСУСО МО «Добрый дом «Егорьевский»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DA5992-5149-435A-8D43-FCF2B1AF9FF1}"/>
              </a:ext>
            </a:extLst>
          </p:cNvPr>
          <p:cNvSpPr/>
          <p:nvPr/>
        </p:nvSpPr>
        <p:spPr>
          <a:xfrm>
            <a:off x="457200" y="1682879"/>
            <a:ext cx="11277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За 2023 год</a:t>
            </a:r>
            <a:r>
              <a:rPr lang="ru-RU" sz="1600" dirty="0" smtClean="0"/>
              <a:t> с заявлением о восстановлении дееспособности обратились - </a:t>
            </a:r>
            <a:r>
              <a:rPr lang="ru-RU" sz="1600" b="1" dirty="0" smtClean="0"/>
              <a:t>14</a:t>
            </a:r>
            <a:r>
              <a:rPr lang="ru-RU" sz="1600" dirty="0" smtClean="0"/>
              <a:t> недееспособных получателей социальных услуг и </a:t>
            </a:r>
            <a:r>
              <a:rPr lang="ru-RU" sz="1600" b="1" dirty="0" smtClean="0"/>
              <a:t>1</a:t>
            </a:r>
            <a:r>
              <a:rPr lang="ru-RU" sz="1600" dirty="0" smtClean="0"/>
              <a:t> ограниченно дееспособный. (1 человек обратился повторно, предыдущее обращение в 2022 году).</a:t>
            </a:r>
            <a:endParaRPr lang="ru-RU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751494-B477-4CDC-9292-C02FF0D271DA}"/>
              </a:ext>
            </a:extLst>
          </p:cNvPr>
          <p:cNvSpPr txBox="1"/>
          <p:nvPr/>
        </p:nvSpPr>
        <p:spPr>
          <a:xfrm>
            <a:off x="6712085" y="2381710"/>
            <a:ext cx="4567922" cy="283154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ru-RU" sz="1600" dirty="0" smtClean="0"/>
              <a:t>Начиная с 2022 года мы активно начали проводить работу с недееспособными получателями социальных услуг по восстановлению их гражданско-правового статуса.</a:t>
            </a:r>
          </a:p>
          <a:p>
            <a:endParaRPr lang="ru-RU" sz="800" dirty="0"/>
          </a:p>
          <a:p>
            <a:r>
              <a:rPr lang="ru-RU" sz="1600" dirty="0" smtClean="0"/>
              <a:t>В этот период важным </a:t>
            </a:r>
            <a:r>
              <a:rPr lang="ru-RU" sz="1600" dirty="0"/>
              <a:t>событием стало перепрофилирование  психоневрологических интернатов в «Добрые дома». Это было не только изменение названий, но и изменение формата оказания помощи людям с ментальными нарушениями, подхода к их социализации и </a:t>
            </a:r>
            <a:r>
              <a:rPr lang="ru-RU" sz="1600" dirty="0" smtClean="0"/>
              <a:t>реабилитации</a:t>
            </a:r>
            <a:endParaRPr lang="ru-RU" sz="1600" dirty="0"/>
          </a:p>
        </p:txBody>
      </p:sp>
      <p:sp>
        <p:nvSpPr>
          <p:cNvPr id="13" name="Freeform 66">
            <a:extLst>
              <a:ext uri="{FF2B5EF4-FFF2-40B4-BE49-F238E27FC236}">
                <a16:creationId xmlns:a16="http://schemas.microsoft.com/office/drawing/2014/main" id="{9DD2FA34-7C99-47D4-BF91-95B6E2FC2562}"/>
              </a:ext>
            </a:extLst>
          </p:cNvPr>
          <p:cNvSpPr/>
          <p:nvPr/>
        </p:nvSpPr>
        <p:spPr>
          <a:xfrm rot="16200000">
            <a:off x="7365305" y="1257941"/>
            <a:ext cx="2928673" cy="5101524"/>
          </a:xfrm>
          <a:custGeom>
            <a:avLst/>
            <a:gdLst>
              <a:gd name="connsiteX0" fmla="*/ 2932968 w 2932968"/>
              <a:gd name="connsiteY0" fmla="*/ 389817 h 5203124"/>
              <a:gd name="connsiteX1" fmla="*/ 2932968 w 2932968"/>
              <a:gd name="connsiteY1" fmla="*/ 5090791 h 5203124"/>
              <a:gd name="connsiteX2" fmla="*/ 2820635 w 2932968"/>
              <a:gd name="connsiteY2" fmla="*/ 5203124 h 5203124"/>
              <a:gd name="connsiteX3" fmla="*/ 112333 w 2932968"/>
              <a:gd name="connsiteY3" fmla="*/ 5203124 h 5203124"/>
              <a:gd name="connsiteX4" fmla="*/ 0 w 2932968"/>
              <a:gd name="connsiteY4" fmla="*/ 5090791 h 5203124"/>
              <a:gd name="connsiteX5" fmla="*/ 0 w 2932968"/>
              <a:gd name="connsiteY5" fmla="*/ 389817 h 5203124"/>
              <a:gd name="connsiteX6" fmla="*/ 112333 w 2932968"/>
              <a:gd name="connsiteY6" fmla="*/ 277484 h 5203124"/>
              <a:gd name="connsiteX7" fmla="*/ 2073829 w 2932968"/>
              <a:gd name="connsiteY7" fmla="*/ 277484 h 5203124"/>
              <a:gd name="connsiteX8" fmla="*/ 2295706 w 2932968"/>
              <a:gd name="connsiteY8" fmla="*/ 0 h 5203124"/>
              <a:gd name="connsiteX9" fmla="*/ 2517582 w 2932968"/>
              <a:gd name="connsiteY9" fmla="*/ 277484 h 5203124"/>
              <a:gd name="connsiteX10" fmla="*/ 2820635 w 2932968"/>
              <a:gd name="connsiteY10" fmla="*/ 277484 h 5203124"/>
              <a:gd name="connsiteX11" fmla="*/ 2932968 w 2932968"/>
              <a:gd name="connsiteY11" fmla="*/ 389817 h 5203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32968" h="5203124">
                <a:moveTo>
                  <a:pt x="2932968" y="389817"/>
                </a:moveTo>
                <a:lnTo>
                  <a:pt x="2932968" y="5090791"/>
                </a:lnTo>
                <a:cubicBezTo>
                  <a:pt x="2932968" y="5152831"/>
                  <a:pt x="2882675" y="5203124"/>
                  <a:pt x="2820635" y="5203124"/>
                </a:cubicBezTo>
                <a:lnTo>
                  <a:pt x="112333" y="5203124"/>
                </a:lnTo>
                <a:cubicBezTo>
                  <a:pt x="50293" y="5203124"/>
                  <a:pt x="0" y="5152831"/>
                  <a:pt x="0" y="5090791"/>
                </a:cubicBezTo>
                <a:lnTo>
                  <a:pt x="0" y="389817"/>
                </a:lnTo>
                <a:cubicBezTo>
                  <a:pt x="0" y="327777"/>
                  <a:pt x="50293" y="277484"/>
                  <a:pt x="112333" y="277484"/>
                </a:cubicBezTo>
                <a:lnTo>
                  <a:pt x="2073829" y="277484"/>
                </a:lnTo>
                <a:lnTo>
                  <a:pt x="2295706" y="0"/>
                </a:lnTo>
                <a:lnTo>
                  <a:pt x="2517582" y="277484"/>
                </a:lnTo>
                <a:lnTo>
                  <a:pt x="2820635" y="277484"/>
                </a:lnTo>
                <a:cubicBezTo>
                  <a:pt x="2882675" y="277484"/>
                  <a:pt x="2932968" y="327777"/>
                  <a:pt x="2932968" y="389817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08CA08C-BF71-45DB-A92D-72AD3DD0C885}"/>
              </a:ext>
            </a:extLst>
          </p:cNvPr>
          <p:cNvGrpSpPr/>
          <p:nvPr/>
        </p:nvGrpSpPr>
        <p:grpSpPr>
          <a:xfrm>
            <a:off x="7944277" y="5445383"/>
            <a:ext cx="816354" cy="643360"/>
            <a:chOff x="523023" y="5328990"/>
            <a:chExt cx="1289508" cy="1016248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55DCA4A-562C-44DC-B577-E7FB184CF9C1}"/>
                </a:ext>
              </a:extLst>
            </p:cNvPr>
            <p:cNvSpPr/>
            <p:nvPr/>
          </p:nvSpPr>
          <p:spPr>
            <a:xfrm>
              <a:off x="523023" y="5328990"/>
              <a:ext cx="1289508" cy="1016248"/>
            </a:xfrm>
            <a:prstGeom prst="rect">
              <a:avLst/>
            </a:prstGeom>
            <a:solidFill>
              <a:srgbClr val="4F7D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endParaRPr lang="en-IN" sz="4000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6D0EEFA2-E943-4710-9BBD-8EA8ED4573A5}"/>
                </a:ext>
              </a:extLst>
            </p:cNvPr>
            <p:cNvGrpSpPr/>
            <p:nvPr/>
          </p:nvGrpSpPr>
          <p:grpSpPr>
            <a:xfrm>
              <a:off x="912190" y="5638677"/>
              <a:ext cx="511175" cy="396875"/>
              <a:chOff x="1381126" y="1676401"/>
              <a:chExt cx="511175" cy="396875"/>
            </a:xfrm>
            <a:solidFill>
              <a:schemeClr val="bg1"/>
            </a:solidFill>
          </p:grpSpPr>
          <p:sp>
            <p:nvSpPr>
              <p:cNvPr id="25" name="Freeform 7">
                <a:extLst>
                  <a:ext uri="{FF2B5EF4-FFF2-40B4-BE49-F238E27FC236}">
                    <a16:creationId xmlns:a16="http://schemas.microsoft.com/office/drawing/2014/main" id="{C22355BA-8178-449D-B2DC-51D6D5EF8D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4301" y="1711326"/>
                <a:ext cx="503238" cy="323850"/>
              </a:xfrm>
              <a:custGeom>
                <a:avLst/>
                <a:gdLst>
                  <a:gd name="T0" fmla="*/ 134 w 134"/>
                  <a:gd name="T1" fmla="*/ 6 h 85"/>
                  <a:gd name="T2" fmla="*/ 128 w 134"/>
                  <a:gd name="T3" fmla="*/ 0 h 85"/>
                  <a:gd name="T4" fmla="*/ 79 w 134"/>
                  <a:gd name="T5" fmla="*/ 50 h 85"/>
                  <a:gd name="T6" fmla="*/ 55 w 134"/>
                  <a:gd name="T7" fmla="*/ 50 h 85"/>
                  <a:gd name="T8" fmla="*/ 6 w 134"/>
                  <a:gd name="T9" fmla="*/ 0 h 85"/>
                  <a:gd name="T10" fmla="*/ 0 w 134"/>
                  <a:gd name="T11" fmla="*/ 6 h 85"/>
                  <a:gd name="T12" fmla="*/ 38 w 134"/>
                  <a:gd name="T13" fmla="*/ 43 h 85"/>
                  <a:gd name="T14" fmla="*/ 0 w 134"/>
                  <a:gd name="T15" fmla="*/ 80 h 85"/>
                  <a:gd name="T16" fmla="*/ 6 w 134"/>
                  <a:gd name="T17" fmla="*/ 85 h 85"/>
                  <a:gd name="T18" fmla="*/ 43 w 134"/>
                  <a:gd name="T19" fmla="*/ 48 h 85"/>
                  <a:gd name="T20" fmla="*/ 50 w 134"/>
                  <a:gd name="T21" fmla="*/ 55 h 85"/>
                  <a:gd name="T22" fmla="*/ 67 w 134"/>
                  <a:gd name="T23" fmla="*/ 62 h 85"/>
                  <a:gd name="T24" fmla="*/ 84 w 134"/>
                  <a:gd name="T25" fmla="*/ 55 h 85"/>
                  <a:gd name="T26" fmla="*/ 91 w 134"/>
                  <a:gd name="T27" fmla="*/ 48 h 85"/>
                  <a:gd name="T28" fmla="*/ 128 w 134"/>
                  <a:gd name="T29" fmla="*/ 85 h 85"/>
                  <a:gd name="T30" fmla="*/ 134 w 134"/>
                  <a:gd name="T31" fmla="*/ 80 h 85"/>
                  <a:gd name="T32" fmla="*/ 96 w 134"/>
                  <a:gd name="T33" fmla="*/ 43 h 85"/>
                  <a:gd name="T34" fmla="*/ 134 w 134"/>
                  <a:gd name="T35" fmla="*/ 6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4" h="85">
                    <a:moveTo>
                      <a:pt x="134" y="6"/>
                    </a:moveTo>
                    <a:cubicBezTo>
                      <a:pt x="128" y="0"/>
                      <a:pt x="128" y="0"/>
                      <a:pt x="128" y="0"/>
                    </a:cubicBezTo>
                    <a:cubicBezTo>
                      <a:pt x="79" y="50"/>
                      <a:pt x="79" y="50"/>
                      <a:pt x="79" y="50"/>
                    </a:cubicBezTo>
                    <a:cubicBezTo>
                      <a:pt x="72" y="57"/>
                      <a:pt x="62" y="57"/>
                      <a:pt x="55" y="5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38" y="43"/>
                      <a:pt x="38" y="43"/>
                      <a:pt x="38" y="43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6" y="85"/>
                      <a:pt x="6" y="85"/>
                      <a:pt x="6" y="85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50" y="55"/>
                      <a:pt x="50" y="55"/>
                      <a:pt x="50" y="55"/>
                    </a:cubicBezTo>
                    <a:cubicBezTo>
                      <a:pt x="55" y="60"/>
                      <a:pt x="61" y="62"/>
                      <a:pt x="67" y="62"/>
                    </a:cubicBezTo>
                    <a:cubicBezTo>
                      <a:pt x="73" y="62"/>
                      <a:pt x="79" y="60"/>
                      <a:pt x="84" y="55"/>
                    </a:cubicBezTo>
                    <a:cubicBezTo>
                      <a:pt x="91" y="48"/>
                      <a:pt x="91" y="48"/>
                      <a:pt x="91" y="48"/>
                    </a:cubicBezTo>
                    <a:cubicBezTo>
                      <a:pt x="128" y="85"/>
                      <a:pt x="128" y="85"/>
                      <a:pt x="128" y="85"/>
                    </a:cubicBezTo>
                    <a:cubicBezTo>
                      <a:pt x="134" y="80"/>
                      <a:pt x="134" y="80"/>
                      <a:pt x="134" y="80"/>
                    </a:cubicBezTo>
                    <a:cubicBezTo>
                      <a:pt x="96" y="43"/>
                      <a:pt x="96" y="43"/>
                      <a:pt x="96" y="43"/>
                    </a:cubicBezTo>
                    <a:lnTo>
                      <a:pt x="134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26" name="Freeform 8">
                <a:extLst>
                  <a:ext uri="{FF2B5EF4-FFF2-40B4-BE49-F238E27FC236}">
                    <a16:creationId xmlns:a16="http://schemas.microsoft.com/office/drawing/2014/main" id="{E40D9466-9FF2-4C61-AEF3-C22BF229E75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81126" y="1676401"/>
                <a:ext cx="511175" cy="396875"/>
              </a:xfrm>
              <a:custGeom>
                <a:avLst/>
                <a:gdLst>
                  <a:gd name="T0" fmla="*/ 124 w 136"/>
                  <a:gd name="T1" fmla="*/ 104 h 104"/>
                  <a:gd name="T2" fmla="*/ 12 w 136"/>
                  <a:gd name="T3" fmla="*/ 104 h 104"/>
                  <a:gd name="T4" fmla="*/ 0 w 136"/>
                  <a:gd name="T5" fmla="*/ 92 h 104"/>
                  <a:gd name="T6" fmla="*/ 0 w 136"/>
                  <a:gd name="T7" fmla="*/ 12 h 104"/>
                  <a:gd name="T8" fmla="*/ 12 w 136"/>
                  <a:gd name="T9" fmla="*/ 0 h 104"/>
                  <a:gd name="T10" fmla="*/ 124 w 136"/>
                  <a:gd name="T11" fmla="*/ 0 h 104"/>
                  <a:gd name="T12" fmla="*/ 136 w 136"/>
                  <a:gd name="T13" fmla="*/ 12 h 104"/>
                  <a:gd name="T14" fmla="*/ 136 w 136"/>
                  <a:gd name="T15" fmla="*/ 92 h 104"/>
                  <a:gd name="T16" fmla="*/ 124 w 136"/>
                  <a:gd name="T17" fmla="*/ 104 h 104"/>
                  <a:gd name="T18" fmla="*/ 12 w 136"/>
                  <a:gd name="T19" fmla="*/ 8 h 104"/>
                  <a:gd name="T20" fmla="*/ 8 w 136"/>
                  <a:gd name="T21" fmla="*/ 12 h 104"/>
                  <a:gd name="T22" fmla="*/ 8 w 136"/>
                  <a:gd name="T23" fmla="*/ 92 h 104"/>
                  <a:gd name="T24" fmla="*/ 12 w 136"/>
                  <a:gd name="T25" fmla="*/ 96 h 104"/>
                  <a:gd name="T26" fmla="*/ 124 w 136"/>
                  <a:gd name="T27" fmla="*/ 96 h 104"/>
                  <a:gd name="T28" fmla="*/ 128 w 136"/>
                  <a:gd name="T29" fmla="*/ 92 h 104"/>
                  <a:gd name="T30" fmla="*/ 128 w 136"/>
                  <a:gd name="T31" fmla="*/ 12 h 104"/>
                  <a:gd name="T32" fmla="*/ 124 w 136"/>
                  <a:gd name="T33" fmla="*/ 8 h 104"/>
                  <a:gd name="T34" fmla="*/ 12 w 136"/>
                  <a:gd name="T35" fmla="*/ 8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6" h="104">
                    <a:moveTo>
                      <a:pt x="124" y="104"/>
                    </a:moveTo>
                    <a:cubicBezTo>
                      <a:pt x="12" y="104"/>
                      <a:pt x="12" y="104"/>
                      <a:pt x="12" y="104"/>
                    </a:cubicBezTo>
                    <a:cubicBezTo>
                      <a:pt x="5" y="104"/>
                      <a:pt x="0" y="99"/>
                      <a:pt x="0" y="9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131" y="0"/>
                      <a:pt x="136" y="5"/>
                      <a:pt x="136" y="12"/>
                    </a:cubicBezTo>
                    <a:cubicBezTo>
                      <a:pt x="136" y="92"/>
                      <a:pt x="136" y="92"/>
                      <a:pt x="136" y="92"/>
                    </a:cubicBezTo>
                    <a:cubicBezTo>
                      <a:pt x="136" y="99"/>
                      <a:pt x="131" y="104"/>
                      <a:pt x="124" y="104"/>
                    </a:cubicBezTo>
                    <a:close/>
                    <a:moveTo>
                      <a:pt x="12" y="8"/>
                    </a:moveTo>
                    <a:cubicBezTo>
                      <a:pt x="10" y="8"/>
                      <a:pt x="8" y="10"/>
                      <a:pt x="8" y="12"/>
                    </a:cubicBezTo>
                    <a:cubicBezTo>
                      <a:pt x="8" y="92"/>
                      <a:pt x="8" y="92"/>
                      <a:pt x="8" y="92"/>
                    </a:cubicBezTo>
                    <a:cubicBezTo>
                      <a:pt x="8" y="94"/>
                      <a:pt x="10" y="96"/>
                      <a:pt x="12" y="96"/>
                    </a:cubicBezTo>
                    <a:cubicBezTo>
                      <a:pt x="124" y="96"/>
                      <a:pt x="124" y="96"/>
                      <a:pt x="124" y="96"/>
                    </a:cubicBezTo>
                    <a:cubicBezTo>
                      <a:pt x="126" y="96"/>
                      <a:pt x="128" y="94"/>
                      <a:pt x="128" y="92"/>
                    </a:cubicBezTo>
                    <a:cubicBezTo>
                      <a:pt x="128" y="12"/>
                      <a:pt x="128" y="12"/>
                      <a:pt x="128" y="12"/>
                    </a:cubicBezTo>
                    <a:cubicBezTo>
                      <a:pt x="128" y="10"/>
                      <a:pt x="126" y="8"/>
                      <a:pt x="124" y="8"/>
                    </a:cubicBezTo>
                    <a:lnTo>
                      <a:pt x="12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4637C7C-B4D4-42F5-9B39-CCCE2BBAC7DC}"/>
              </a:ext>
            </a:extLst>
          </p:cNvPr>
          <p:cNvGrpSpPr/>
          <p:nvPr/>
        </p:nvGrpSpPr>
        <p:grpSpPr>
          <a:xfrm>
            <a:off x="4370255" y="5445383"/>
            <a:ext cx="816354" cy="657326"/>
            <a:chOff x="4249365" y="5328989"/>
            <a:chExt cx="1289508" cy="1016248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6DE7820-5517-4667-9D22-9865609D589A}"/>
                </a:ext>
              </a:extLst>
            </p:cNvPr>
            <p:cNvSpPr/>
            <p:nvPr/>
          </p:nvSpPr>
          <p:spPr>
            <a:xfrm>
              <a:off x="4249365" y="5328989"/>
              <a:ext cx="1289508" cy="1016248"/>
            </a:xfrm>
            <a:prstGeom prst="rect">
              <a:avLst/>
            </a:prstGeom>
            <a:solidFill>
              <a:schemeClr val="accent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endParaRPr lang="en-IN" sz="4000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82202196-B9F7-4CC0-9C43-77125EB1890D}"/>
                </a:ext>
              </a:extLst>
            </p:cNvPr>
            <p:cNvGrpSpPr/>
            <p:nvPr/>
          </p:nvGrpSpPr>
          <p:grpSpPr>
            <a:xfrm>
              <a:off x="4608369" y="5551363"/>
              <a:ext cx="571500" cy="571500"/>
              <a:chOff x="3595688" y="4638675"/>
              <a:chExt cx="571500" cy="571500"/>
            </a:xfrm>
            <a:solidFill>
              <a:schemeClr val="bg1"/>
            </a:solidFill>
          </p:grpSpPr>
          <p:sp>
            <p:nvSpPr>
              <p:cNvPr id="30" name="Freeform 54">
                <a:extLst>
                  <a:ext uri="{FF2B5EF4-FFF2-40B4-BE49-F238E27FC236}">
                    <a16:creationId xmlns:a16="http://schemas.microsoft.com/office/drawing/2014/main" id="{8FD5466B-A776-4375-B869-72BA80D544D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46500" y="4787900"/>
                <a:ext cx="269875" cy="271463"/>
              </a:xfrm>
              <a:custGeom>
                <a:avLst/>
                <a:gdLst>
                  <a:gd name="T0" fmla="*/ 36 w 72"/>
                  <a:gd name="T1" fmla="*/ 72 h 72"/>
                  <a:gd name="T2" fmla="*/ 0 w 72"/>
                  <a:gd name="T3" fmla="*/ 36 h 72"/>
                  <a:gd name="T4" fmla="*/ 36 w 72"/>
                  <a:gd name="T5" fmla="*/ 0 h 72"/>
                  <a:gd name="T6" fmla="*/ 72 w 72"/>
                  <a:gd name="T7" fmla="*/ 36 h 72"/>
                  <a:gd name="T8" fmla="*/ 36 w 72"/>
                  <a:gd name="T9" fmla="*/ 72 h 72"/>
                  <a:gd name="T10" fmla="*/ 36 w 72"/>
                  <a:gd name="T11" fmla="*/ 8 h 72"/>
                  <a:gd name="T12" fmla="*/ 8 w 72"/>
                  <a:gd name="T13" fmla="*/ 36 h 72"/>
                  <a:gd name="T14" fmla="*/ 36 w 72"/>
                  <a:gd name="T15" fmla="*/ 64 h 72"/>
                  <a:gd name="T16" fmla="*/ 64 w 72"/>
                  <a:gd name="T17" fmla="*/ 36 h 72"/>
                  <a:gd name="T18" fmla="*/ 36 w 72"/>
                  <a:gd name="T19" fmla="*/ 8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2" h="72">
                    <a:moveTo>
                      <a:pt x="36" y="72"/>
                    </a:moveTo>
                    <a:cubicBezTo>
                      <a:pt x="16" y="72"/>
                      <a:pt x="0" y="56"/>
                      <a:pt x="0" y="36"/>
                    </a:cubicBezTo>
                    <a:cubicBezTo>
                      <a:pt x="0" y="16"/>
                      <a:pt x="16" y="0"/>
                      <a:pt x="36" y="0"/>
                    </a:cubicBezTo>
                    <a:cubicBezTo>
                      <a:pt x="56" y="0"/>
                      <a:pt x="72" y="16"/>
                      <a:pt x="72" y="36"/>
                    </a:cubicBezTo>
                    <a:cubicBezTo>
                      <a:pt x="72" y="56"/>
                      <a:pt x="56" y="72"/>
                      <a:pt x="36" y="72"/>
                    </a:cubicBezTo>
                    <a:close/>
                    <a:moveTo>
                      <a:pt x="36" y="8"/>
                    </a:moveTo>
                    <a:cubicBezTo>
                      <a:pt x="20" y="8"/>
                      <a:pt x="8" y="20"/>
                      <a:pt x="8" y="36"/>
                    </a:cubicBezTo>
                    <a:cubicBezTo>
                      <a:pt x="8" y="52"/>
                      <a:pt x="20" y="64"/>
                      <a:pt x="36" y="64"/>
                    </a:cubicBezTo>
                    <a:cubicBezTo>
                      <a:pt x="52" y="64"/>
                      <a:pt x="64" y="52"/>
                      <a:pt x="64" y="36"/>
                    </a:cubicBezTo>
                    <a:cubicBezTo>
                      <a:pt x="64" y="20"/>
                      <a:pt x="52" y="8"/>
                      <a:pt x="36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31" name="Freeform 55">
                <a:extLst>
                  <a:ext uri="{FF2B5EF4-FFF2-40B4-BE49-F238E27FC236}">
                    <a16:creationId xmlns:a16="http://schemas.microsoft.com/office/drawing/2014/main" id="{277CE3A8-6E4E-49CF-880E-DE31CC5DB4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95688" y="4638675"/>
                <a:ext cx="571500" cy="571500"/>
              </a:xfrm>
              <a:custGeom>
                <a:avLst/>
                <a:gdLst>
                  <a:gd name="T0" fmla="*/ 65 w 152"/>
                  <a:gd name="T1" fmla="*/ 152 h 152"/>
                  <a:gd name="T2" fmla="*/ 47 w 152"/>
                  <a:gd name="T3" fmla="*/ 128 h 152"/>
                  <a:gd name="T4" fmla="*/ 15 w 152"/>
                  <a:gd name="T5" fmla="*/ 122 h 152"/>
                  <a:gd name="T6" fmla="*/ 19 w 152"/>
                  <a:gd name="T7" fmla="*/ 93 h 152"/>
                  <a:gd name="T8" fmla="*/ 0 w 152"/>
                  <a:gd name="T9" fmla="*/ 65 h 152"/>
                  <a:gd name="T10" fmla="*/ 24 w 152"/>
                  <a:gd name="T11" fmla="*/ 47 h 152"/>
                  <a:gd name="T12" fmla="*/ 30 w 152"/>
                  <a:gd name="T13" fmla="*/ 15 h 152"/>
                  <a:gd name="T14" fmla="*/ 59 w 152"/>
                  <a:gd name="T15" fmla="*/ 19 h 152"/>
                  <a:gd name="T16" fmla="*/ 87 w 152"/>
                  <a:gd name="T17" fmla="*/ 0 h 152"/>
                  <a:gd name="T18" fmla="*/ 105 w 152"/>
                  <a:gd name="T19" fmla="*/ 24 h 152"/>
                  <a:gd name="T20" fmla="*/ 137 w 152"/>
                  <a:gd name="T21" fmla="*/ 30 h 152"/>
                  <a:gd name="T22" fmla="*/ 133 w 152"/>
                  <a:gd name="T23" fmla="*/ 59 h 152"/>
                  <a:gd name="T24" fmla="*/ 152 w 152"/>
                  <a:gd name="T25" fmla="*/ 87 h 152"/>
                  <a:gd name="T26" fmla="*/ 128 w 152"/>
                  <a:gd name="T27" fmla="*/ 105 h 152"/>
                  <a:gd name="T28" fmla="*/ 122 w 152"/>
                  <a:gd name="T29" fmla="*/ 137 h 152"/>
                  <a:gd name="T30" fmla="*/ 93 w 152"/>
                  <a:gd name="T31" fmla="*/ 133 h 152"/>
                  <a:gd name="T32" fmla="*/ 71 w 152"/>
                  <a:gd name="T33" fmla="*/ 144 h 152"/>
                  <a:gd name="T34" fmla="*/ 87 w 152"/>
                  <a:gd name="T35" fmla="*/ 127 h 152"/>
                  <a:gd name="T36" fmla="*/ 103 w 152"/>
                  <a:gd name="T37" fmla="*/ 121 h 152"/>
                  <a:gd name="T38" fmla="*/ 121 w 152"/>
                  <a:gd name="T39" fmla="*/ 128 h 152"/>
                  <a:gd name="T40" fmla="*/ 120 w 152"/>
                  <a:gd name="T41" fmla="*/ 104 h 152"/>
                  <a:gd name="T42" fmla="*/ 127 w 152"/>
                  <a:gd name="T43" fmla="*/ 89 h 152"/>
                  <a:gd name="T44" fmla="*/ 144 w 152"/>
                  <a:gd name="T45" fmla="*/ 81 h 152"/>
                  <a:gd name="T46" fmla="*/ 127 w 152"/>
                  <a:gd name="T47" fmla="*/ 65 h 152"/>
                  <a:gd name="T48" fmla="*/ 121 w 152"/>
                  <a:gd name="T49" fmla="*/ 49 h 152"/>
                  <a:gd name="T50" fmla="*/ 128 w 152"/>
                  <a:gd name="T51" fmla="*/ 31 h 152"/>
                  <a:gd name="T52" fmla="*/ 104 w 152"/>
                  <a:gd name="T53" fmla="*/ 32 h 152"/>
                  <a:gd name="T54" fmla="*/ 89 w 152"/>
                  <a:gd name="T55" fmla="*/ 25 h 152"/>
                  <a:gd name="T56" fmla="*/ 81 w 152"/>
                  <a:gd name="T57" fmla="*/ 8 h 152"/>
                  <a:gd name="T58" fmla="*/ 65 w 152"/>
                  <a:gd name="T59" fmla="*/ 25 h 152"/>
                  <a:gd name="T60" fmla="*/ 49 w 152"/>
                  <a:gd name="T61" fmla="*/ 31 h 152"/>
                  <a:gd name="T62" fmla="*/ 31 w 152"/>
                  <a:gd name="T63" fmla="*/ 24 h 152"/>
                  <a:gd name="T64" fmla="*/ 32 w 152"/>
                  <a:gd name="T65" fmla="*/ 48 h 152"/>
                  <a:gd name="T66" fmla="*/ 25 w 152"/>
                  <a:gd name="T67" fmla="*/ 63 h 152"/>
                  <a:gd name="T68" fmla="*/ 8 w 152"/>
                  <a:gd name="T69" fmla="*/ 71 h 152"/>
                  <a:gd name="T70" fmla="*/ 25 w 152"/>
                  <a:gd name="T71" fmla="*/ 87 h 152"/>
                  <a:gd name="T72" fmla="*/ 31 w 152"/>
                  <a:gd name="T73" fmla="*/ 103 h 152"/>
                  <a:gd name="T74" fmla="*/ 24 w 152"/>
                  <a:gd name="T75" fmla="*/ 121 h 152"/>
                  <a:gd name="T76" fmla="*/ 48 w 152"/>
                  <a:gd name="T77" fmla="*/ 120 h 152"/>
                  <a:gd name="T78" fmla="*/ 63 w 152"/>
                  <a:gd name="T79" fmla="*/ 127 h 152"/>
                  <a:gd name="T80" fmla="*/ 71 w 152"/>
                  <a:gd name="T81" fmla="*/ 144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52" h="152">
                    <a:moveTo>
                      <a:pt x="87" y="152"/>
                    </a:moveTo>
                    <a:cubicBezTo>
                      <a:pt x="65" y="152"/>
                      <a:pt x="65" y="152"/>
                      <a:pt x="65" y="152"/>
                    </a:cubicBezTo>
                    <a:cubicBezTo>
                      <a:pt x="59" y="133"/>
                      <a:pt x="59" y="133"/>
                      <a:pt x="59" y="133"/>
                    </a:cubicBezTo>
                    <a:cubicBezTo>
                      <a:pt x="55" y="132"/>
                      <a:pt x="51" y="130"/>
                      <a:pt x="47" y="128"/>
                    </a:cubicBezTo>
                    <a:cubicBezTo>
                      <a:pt x="30" y="137"/>
                      <a:pt x="30" y="137"/>
                      <a:pt x="30" y="137"/>
                    </a:cubicBezTo>
                    <a:cubicBezTo>
                      <a:pt x="15" y="122"/>
                      <a:pt x="15" y="122"/>
                      <a:pt x="15" y="122"/>
                    </a:cubicBezTo>
                    <a:cubicBezTo>
                      <a:pt x="24" y="105"/>
                      <a:pt x="24" y="105"/>
                      <a:pt x="24" y="105"/>
                    </a:cubicBezTo>
                    <a:cubicBezTo>
                      <a:pt x="22" y="101"/>
                      <a:pt x="20" y="97"/>
                      <a:pt x="19" y="93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19" y="59"/>
                      <a:pt x="19" y="59"/>
                      <a:pt x="19" y="59"/>
                    </a:cubicBezTo>
                    <a:cubicBezTo>
                      <a:pt x="20" y="55"/>
                      <a:pt x="22" y="51"/>
                      <a:pt x="24" y="47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47" y="24"/>
                      <a:pt x="47" y="24"/>
                      <a:pt x="47" y="24"/>
                    </a:cubicBezTo>
                    <a:cubicBezTo>
                      <a:pt x="51" y="22"/>
                      <a:pt x="55" y="20"/>
                      <a:pt x="59" y="19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93" y="19"/>
                      <a:pt x="93" y="19"/>
                      <a:pt x="93" y="19"/>
                    </a:cubicBezTo>
                    <a:cubicBezTo>
                      <a:pt x="97" y="20"/>
                      <a:pt x="101" y="22"/>
                      <a:pt x="105" y="24"/>
                    </a:cubicBezTo>
                    <a:cubicBezTo>
                      <a:pt x="122" y="15"/>
                      <a:pt x="122" y="15"/>
                      <a:pt x="122" y="15"/>
                    </a:cubicBezTo>
                    <a:cubicBezTo>
                      <a:pt x="137" y="30"/>
                      <a:pt x="137" y="30"/>
                      <a:pt x="137" y="30"/>
                    </a:cubicBezTo>
                    <a:cubicBezTo>
                      <a:pt x="128" y="47"/>
                      <a:pt x="128" y="47"/>
                      <a:pt x="128" y="47"/>
                    </a:cubicBezTo>
                    <a:cubicBezTo>
                      <a:pt x="130" y="51"/>
                      <a:pt x="132" y="55"/>
                      <a:pt x="133" y="59"/>
                    </a:cubicBezTo>
                    <a:cubicBezTo>
                      <a:pt x="152" y="65"/>
                      <a:pt x="152" y="65"/>
                      <a:pt x="152" y="65"/>
                    </a:cubicBezTo>
                    <a:cubicBezTo>
                      <a:pt x="152" y="87"/>
                      <a:pt x="152" y="87"/>
                      <a:pt x="152" y="87"/>
                    </a:cubicBezTo>
                    <a:cubicBezTo>
                      <a:pt x="133" y="93"/>
                      <a:pt x="133" y="93"/>
                      <a:pt x="133" y="93"/>
                    </a:cubicBezTo>
                    <a:cubicBezTo>
                      <a:pt x="132" y="97"/>
                      <a:pt x="130" y="101"/>
                      <a:pt x="128" y="105"/>
                    </a:cubicBezTo>
                    <a:cubicBezTo>
                      <a:pt x="137" y="122"/>
                      <a:pt x="137" y="122"/>
                      <a:pt x="137" y="122"/>
                    </a:cubicBezTo>
                    <a:cubicBezTo>
                      <a:pt x="122" y="137"/>
                      <a:pt x="122" y="137"/>
                      <a:pt x="122" y="137"/>
                    </a:cubicBezTo>
                    <a:cubicBezTo>
                      <a:pt x="105" y="128"/>
                      <a:pt x="105" y="128"/>
                      <a:pt x="105" y="128"/>
                    </a:cubicBezTo>
                    <a:cubicBezTo>
                      <a:pt x="101" y="130"/>
                      <a:pt x="97" y="132"/>
                      <a:pt x="93" y="133"/>
                    </a:cubicBezTo>
                    <a:lnTo>
                      <a:pt x="87" y="152"/>
                    </a:lnTo>
                    <a:close/>
                    <a:moveTo>
                      <a:pt x="71" y="144"/>
                    </a:moveTo>
                    <a:cubicBezTo>
                      <a:pt x="81" y="144"/>
                      <a:pt x="81" y="144"/>
                      <a:pt x="81" y="144"/>
                    </a:cubicBezTo>
                    <a:cubicBezTo>
                      <a:pt x="87" y="127"/>
                      <a:pt x="87" y="127"/>
                      <a:pt x="87" y="127"/>
                    </a:cubicBezTo>
                    <a:cubicBezTo>
                      <a:pt x="89" y="127"/>
                      <a:pt x="89" y="127"/>
                      <a:pt x="89" y="127"/>
                    </a:cubicBezTo>
                    <a:cubicBezTo>
                      <a:pt x="94" y="125"/>
                      <a:pt x="98" y="123"/>
                      <a:pt x="103" y="121"/>
                    </a:cubicBezTo>
                    <a:cubicBezTo>
                      <a:pt x="104" y="120"/>
                      <a:pt x="104" y="120"/>
                      <a:pt x="104" y="120"/>
                    </a:cubicBezTo>
                    <a:cubicBezTo>
                      <a:pt x="121" y="128"/>
                      <a:pt x="121" y="128"/>
                      <a:pt x="121" y="128"/>
                    </a:cubicBezTo>
                    <a:cubicBezTo>
                      <a:pt x="128" y="121"/>
                      <a:pt x="128" y="121"/>
                      <a:pt x="128" y="121"/>
                    </a:cubicBezTo>
                    <a:cubicBezTo>
                      <a:pt x="120" y="104"/>
                      <a:pt x="120" y="104"/>
                      <a:pt x="120" y="104"/>
                    </a:cubicBezTo>
                    <a:cubicBezTo>
                      <a:pt x="121" y="103"/>
                      <a:pt x="121" y="103"/>
                      <a:pt x="121" y="103"/>
                    </a:cubicBezTo>
                    <a:cubicBezTo>
                      <a:pt x="123" y="98"/>
                      <a:pt x="125" y="94"/>
                      <a:pt x="127" y="89"/>
                    </a:cubicBezTo>
                    <a:cubicBezTo>
                      <a:pt x="127" y="87"/>
                      <a:pt x="127" y="87"/>
                      <a:pt x="127" y="87"/>
                    </a:cubicBezTo>
                    <a:cubicBezTo>
                      <a:pt x="144" y="81"/>
                      <a:pt x="144" y="81"/>
                      <a:pt x="144" y="81"/>
                    </a:cubicBezTo>
                    <a:cubicBezTo>
                      <a:pt x="144" y="71"/>
                      <a:pt x="144" y="71"/>
                      <a:pt x="144" y="71"/>
                    </a:cubicBezTo>
                    <a:cubicBezTo>
                      <a:pt x="127" y="65"/>
                      <a:pt x="127" y="65"/>
                      <a:pt x="127" y="65"/>
                    </a:cubicBezTo>
                    <a:cubicBezTo>
                      <a:pt x="127" y="63"/>
                      <a:pt x="127" y="63"/>
                      <a:pt x="127" y="63"/>
                    </a:cubicBezTo>
                    <a:cubicBezTo>
                      <a:pt x="125" y="58"/>
                      <a:pt x="123" y="54"/>
                      <a:pt x="121" y="49"/>
                    </a:cubicBezTo>
                    <a:cubicBezTo>
                      <a:pt x="120" y="48"/>
                      <a:pt x="120" y="48"/>
                      <a:pt x="120" y="48"/>
                    </a:cubicBezTo>
                    <a:cubicBezTo>
                      <a:pt x="128" y="31"/>
                      <a:pt x="128" y="31"/>
                      <a:pt x="128" y="31"/>
                    </a:cubicBezTo>
                    <a:cubicBezTo>
                      <a:pt x="121" y="24"/>
                      <a:pt x="121" y="24"/>
                      <a:pt x="121" y="24"/>
                    </a:cubicBezTo>
                    <a:cubicBezTo>
                      <a:pt x="104" y="32"/>
                      <a:pt x="104" y="32"/>
                      <a:pt x="104" y="32"/>
                    </a:cubicBezTo>
                    <a:cubicBezTo>
                      <a:pt x="103" y="31"/>
                      <a:pt x="103" y="31"/>
                      <a:pt x="103" y="31"/>
                    </a:cubicBezTo>
                    <a:cubicBezTo>
                      <a:pt x="98" y="29"/>
                      <a:pt x="94" y="27"/>
                      <a:pt x="89" y="25"/>
                    </a:cubicBezTo>
                    <a:cubicBezTo>
                      <a:pt x="87" y="25"/>
                      <a:pt x="87" y="25"/>
                      <a:pt x="87" y="25"/>
                    </a:cubicBezTo>
                    <a:cubicBezTo>
                      <a:pt x="81" y="8"/>
                      <a:pt x="81" y="8"/>
                      <a:pt x="81" y="8"/>
                    </a:cubicBezTo>
                    <a:cubicBezTo>
                      <a:pt x="71" y="8"/>
                      <a:pt x="71" y="8"/>
                      <a:pt x="71" y="8"/>
                    </a:cubicBezTo>
                    <a:cubicBezTo>
                      <a:pt x="65" y="25"/>
                      <a:pt x="65" y="25"/>
                      <a:pt x="65" y="25"/>
                    </a:cubicBezTo>
                    <a:cubicBezTo>
                      <a:pt x="63" y="25"/>
                      <a:pt x="63" y="25"/>
                      <a:pt x="63" y="25"/>
                    </a:cubicBezTo>
                    <a:cubicBezTo>
                      <a:pt x="58" y="27"/>
                      <a:pt x="54" y="29"/>
                      <a:pt x="49" y="31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32" y="48"/>
                      <a:pt x="32" y="48"/>
                      <a:pt x="32" y="48"/>
                    </a:cubicBezTo>
                    <a:cubicBezTo>
                      <a:pt x="31" y="49"/>
                      <a:pt x="31" y="49"/>
                      <a:pt x="31" y="49"/>
                    </a:cubicBezTo>
                    <a:cubicBezTo>
                      <a:pt x="29" y="54"/>
                      <a:pt x="27" y="58"/>
                      <a:pt x="25" y="63"/>
                    </a:cubicBezTo>
                    <a:cubicBezTo>
                      <a:pt x="25" y="65"/>
                      <a:pt x="25" y="65"/>
                      <a:pt x="25" y="65"/>
                    </a:cubicBezTo>
                    <a:cubicBezTo>
                      <a:pt x="8" y="71"/>
                      <a:pt x="8" y="71"/>
                      <a:pt x="8" y="71"/>
                    </a:cubicBezTo>
                    <a:cubicBezTo>
                      <a:pt x="8" y="81"/>
                      <a:pt x="8" y="81"/>
                      <a:pt x="8" y="81"/>
                    </a:cubicBezTo>
                    <a:cubicBezTo>
                      <a:pt x="25" y="87"/>
                      <a:pt x="25" y="87"/>
                      <a:pt x="25" y="87"/>
                    </a:cubicBezTo>
                    <a:cubicBezTo>
                      <a:pt x="25" y="89"/>
                      <a:pt x="25" y="89"/>
                      <a:pt x="25" y="89"/>
                    </a:cubicBezTo>
                    <a:cubicBezTo>
                      <a:pt x="27" y="94"/>
                      <a:pt x="29" y="98"/>
                      <a:pt x="31" y="103"/>
                    </a:cubicBezTo>
                    <a:cubicBezTo>
                      <a:pt x="32" y="104"/>
                      <a:pt x="32" y="104"/>
                      <a:pt x="32" y="104"/>
                    </a:cubicBezTo>
                    <a:cubicBezTo>
                      <a:pt x="24" y="121"/>
                      <a:pt x="24" y="121"/>
                      <a:pt x="24" y="121"/>
                    </a:cubicBezTo>
                    <a:cubicBezTo>
                      <a:pt x="31" y="128"/>
                      <a:pt x="31" y="128"/>
                      <a:pt x="31" y="128"/>
                    </a:cubicBezTo>
                    <a:cubicBezTo>
                      <a:pt x="48" y="120"/>
                      <a:pt x="48" y="120"/>
                      <a:pt x="48" y="120"/>
                    </a:cubicBezTo>
                    <a:cubicBezTo>
                      <a:pt x="49" y="121"/>
                      <a:pt x="49" y="121"/>
                      <a:pt x="49" y="121"/>
                    </a:cubicBezTo>
                    <a:cubicBezTo>
                      <a:pt x="54" y="123"/>
                      <a:pt x="58" y="125"/>
                      <a:pt x="63" y="127"/>
                    </a:cubicBezTo>
                    <a:cubicBezTo>
                      <a:pt x="65" y="127"/>
                      <a:pt x="65" y="127"/>
                      <a:pt x="65" y="127"/>
                    </a:cubicBezTo>
                    <a:lnTo>
                      <a:pt x="71" y="14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9FFB304-991E-4031-AF3E-B757E4BE713B}"/>
              </a:ext>
            </a:extLst>
          </p:cNvPr>
          <p:cNvGrpSpPr/>
          <p:nvPr/>
        </p:nvGrpSpPr>
        <p:grpSpPr>
          <a:xfrm>
            <a:off x="783808" y="5445383"/>
            <a:ext cx="816354" cy="657326"/>
            <a:chOff x="7975706" y="5328989"/>
            <a:chExt cx="1289508" cy="1016248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C26C9ED-801B-40D5-99A7-FF2C705D1A4F}"/>
                </a:ext>
              </a:extLst>
            </p:cNvPr>
            <p:cNvSpPr/>
            <p:nvPr/>
          </p:nvSpPr>
          <p:spPr>
            <a:xfrm>
              <a:off x="7975706" y="5328989"/>
              <a:ext cx="1289508" cy="1016248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endParaRPr lang="en-IN" sz="4000" dirty="0">
                <a:solidFill>
                  <a:schemeClr val="bg1"/>
                </a:solidFill>
              </a:endParaRP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42867935-790B-42F3-B34D-C2D9020D588A}"/>
                </a:ext>
              </a:extLst>
            </p:cNvPr>
            <p:cNvGrpSpPr/>
            <p:nvPr/>
          </p:nvGrpSpPr>
          <p:grpSpPr>
            <a:xfrm>
              <a:off x="8364873" y="5611688"/>
              <a:ext cx="511175" cy="450851"/>
              <a:chOff x="2122488" y="6953250"/>
              <a:chExt cx="511175" cy="450850"/>
            </a:xfrm>
            <a:solidFill>
              <a:schemeClr val="bg1"/>
            </a:solidFill>
          </p:grpSpPr>
          <p:sp>
            <p:nvSpPr>
              <p:cNvPr id="35" name="Freeform 193">
                <a:extLst>
                  <a:ext uri="{FF2B5EF4-FFF2-40B4-BE49-F238E27FC236}">
                    <a16:creationId xmlns:a16="http://schemas.microsoft.com/office/drawing/2014/main" id="{35D7A750-02D3-4798-87BB-353E8E69ED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12975" y="6953250"/>
                <a:ext cx="330200" cy="450850"/>
              </a:xfrm>
              <a:custGeom>
                <a:avLst/>
                <a:gdLst>
                  <a:gd name="T0" fmla="*/ 58 w 88"/>
                  <a:gd name="T1" fmla="*/ 77 h 120"/>
                  <a:gd name="T2" fmla="*/ 88 w 88"/>
                  <a:gd name="T3" fmla="*/ 4 h 120"/>
                  <a:gd name="T4" fmla="*/ 88 w 88"/>
                  <a:gd name="T5" fmla="*/ 0 h 120"/>
                  <a:gd name="T6" fmla="*/ 0 w 88"/>
                  <a:gd name="T7" fmla="*/ 0 h 120"/>
                  <a:gd name="T8" fmla="*/ 0 w 88"/>
                  <a:gd name="T9" fmla="*/ 4 h 120"/>
                  <a:gd name="T10" fmla="*/ 30 w 88"/>
                  <a:gd name="T11" fmla="*/ 77 h 120"/>
                  <a:gd name="T12" fmla="*/ 40 w 88"/>
                  <a:gd name="T13" fmla="*/ 92 h 120"/>
                  <a:gd name="T14" fmla="*/ 40 w 88"/>
                  <a:gd name="T15" fmla="*/ 104 h 120"/>
                  <a:gd name="T16" fmla="*/ 25 w 88"/>
                  <a:gd name="T17" fmla="*/ 112 h 120"/>
                  <a:gd name="T18" fmla="*/ 16 w 88"/>
                  <a:gd name="T19" fmla="*/ 112 h 120"/>
                  <a:gd name="T20" fmla="*/ 8 w 88"/>
                  <a:gd name="T21" fmla="*/ 120 h 120"/>
                  <a:gd name="T22" fmla="*/ 80 w 88"/>
                  <a:gd name="T23" fmla="*/ 120 h 120"/>
                  <a:gd name="T24" fmla="*/ 72 w 88"/>
                  <a:gd name="T25" fmla="*/ 112 h 120"/>
                  <a:gd name="T26" fmla="*/ 63 w 88"/>
                  <a:gd name="T27" fmla="*/ 112 h 120"/>
                  <a:gd name="T28" fmla="*/ 48 w 88"/>
                  <a:gd name="T29" fmla="*/ 104 h 120"/>
                  <a:gd name="T30" fmla="*/ 48 w 88"/>
                  <a:gd name="T31" fmla="*/ 92 h 120"/>
                  <a:gd name="T32" fmla="*/ 58 w 88"/>
                  <a:gd name="T33" fmla="*/ 77 h 120"/>
                  <a:gd name="T34" fmla="*/ 44 w 88"/>
                  <a:gd name="T35" fmla="*/ 80 h 120"/>
                  <a:gd name="T36" fmla="*/ 35 w 88"/>
                  <a:gd name="T37" fmla="*/ 71 h 120"/>
                  <a:gd name="T38" fmla="*/ 8 w 88"/>
                  <a:gd name="T39" fmla="*/ 8 h 120"/>
                  <a:gd name="T40" fmla="*/ 80 w 88"/>
                  <a:gd name="T41" fmla="*/ 8 h 120"/>
                  <a:gd name="T42" fmla="*/ 53 w 88"/>
                  <a:gd name="T43" fmla="*/ 71 h 120"/>
                  <a:gd name="T44" fmla="*/ 44 w 88"/>
                  <a:gd name="T45" fmla="*/ 8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8" h="120">
                    <a:moveTo>
                      <a:pt x="58" y="77"/>
                    </a:moveTo>
                    <a:cubicBezTo>
                      <a:pt x="70" y="68"/>
                      <a:pt x="88" y="55"/>
                      <a:pt x="88" y="4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55"/>
                      <a:pt x="18" y="68"/>
                      <a:pt x="30" y="77"/>
                    </a:cubicBezTo>
                    <a:cubicBezTo>
                      <a:pt x="37" y="83"/>
                      <a:pt x="40" y="86"/>
                      <a:pt x="40" y="92"/>
                    </a:cubicBezTo>
                    <a:cubicBezTo>
                      <a:pt x="40" y="104"/>
                      <a:pt x="40" y="104"/>
                      <a:pt x="40" y="104"/>
                    </a:cubicBezTo>
                    <a:cubicBezTo>
                      <a:pt x="34" y="105"/>
                      <a:pt x="27" y="107"/>
                      <a:pt x="25" y="112"/>
                    </a:cubicBezTo>
                    <a:cubicBezTo>
                      <a:pt x="16" y="112"/>
                      <a:pt x="16" y="112"/>
                      <a:pt x="16" y="112"/>
                    </a:cubicBezTo>
                    <a:cubicBezTo>
                      <a:pt x="12" y="112"/>
                      <a:pt x="8" y="116"/>
                      <a:pt x="8" y="120"/>
                    </a:cubicBezTo>
                    <a:cubicBezTo>
                      <a:pt x="80" y="120"/>
                      <a:pt x="80" y="120"/>
                      <a:pt x="80" y="120"/>
                    </a:cubicBezTo>
                    <a:cubicBezTo>
                      <a:pt x="80" y="116"/>
                      <a:pt x="76" y="112"/>
                      <a:pt x="72" y="112"/>
                    </a:cubicBezTo>
                    <a:cubicBezTo>
                      <a:pt x="63" y="112"/>
                      <a:pt x="63" y="112"/>
                      <a:pt x="63" y="112"/>
                    </a:cubicBezTo>
                    <a:cubicBezTo>
                      <a:pt x="61" y="107"/>
                      <a:pt x="54" y="105"/>
                      <a:pt x="48" y="104"/>
                    </a:cubicBezTo>
                    <a:cubicBezTo>
                      <a:pt x="48" y="92"/>
                      <a:pt x="48" y="92"/>
                      <a:pt x="48" y="92"/>
                    </a:cubicBezTo>
                    <a:cubicBezTo>
                      <a:pt x="48" y="86"/>
                      <a:pt x="51" y="83"/>
                      <a:pt x="58" y="77"/>
                    </a:cubicBezTo>
                    <a:close/>
                    <a:moveTo>
                      <a:pt x="44" y="80"/>
                    </a:moveTo>
                    <a:cubicBezTo>
                      <a:pt x="42" y="76"/>
                      <a:pt x="38" y="74"/>
                      <a:pt x="35" y="71"/>
                    </a:cubicBezTo>
                    <a:cubicBezTo>
                      <a:pt x="24" y="63"/>
                      <a:pt x="9" y="51"/>
                      <a:pt x="8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79" y="51"/>
                      <a:pt x="64" y="63"/>
                      <a:pt x="53" y="71"/>
                    </a:cubicBezTo>
                    <a:cubicBezTo>
                      <a:pt x="50" y="74"/>
                      <a:pt x="46" y="76"/>
                      <a:pt x="44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36" name="Freeform 194">
                <a:extLst>
                  <a:ext uri="{FF2B5EF4-FFF2-40B4-BE49-F238E27FC236}">
                    <a16:creationId xmlns:a16="http://schemas.microsoft.com/office/drawing/2014/main" id="{5D5E9231-8405-4AE5-8A11-F62890D43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488" y="6983412"/>
                <a:ext cx="169861" cy="225425"/>
              </a:xfrm>
              <a:custGeom>
                <a:avLst/>
                <a:gdLst>
                  <a:gd name="T0" fmla="*/ 43 w 45"/>
                  <a:gd name="T1" fmla="*/ 60 h 60"/>
                  <a:gd name="T2" fmla="*/ 0 w 45"/>
                  <a:gd name="T3" fmla="*/ 4 h 60"/>
                  <a:gd name="T4" fmla="*/ 0 w 45"/>
                  <a:gd name="T5" fmla="*/ 0 h 60"/>
                  <a:gd name="T6" fmla="*/ 28 w 45"/>
                  <a:gd name="T7" fmla="*/ 0 h 60"/>
                  <a:gd name="T8" fmla="*/ 28 w 45"/>
                  <a:gd name="T9" fmla="*/ 8 h 60"/>
                  <a:gd name="T10" fmla="*/ 8 w 45"/>
                  <a:gd name="T11" fmla="*/ 8 h 60"/>
                  <a:gd name="T12" fmla="*/ 45 w 45"/>
                  <a:gd name="T13" fmla="*/ 52 h 60"/>
                  <a:gd name="T14" fmla="*/ 43 w 45"/>
                  <a:gd name="T15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60">
                    <a:moveTo>
                      <a:pt x="43" y="60"/>
                    </a:moveTo>
                    <a:cubicBezTo>
                      <a:pt x="43" y="60"/>
                      <a:pt x="0" y="51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8"/>
                      <a:pt x="28" y="8"/>
                      <a:pt x="2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10" y="45"/>
                      <a:pt x="44" y="52"/>
                      <a:pt x="45" y="52"/>
                    </a:cubicBezTo>
                    <a:lnTo>
                      <a:pt x="43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37" name="Freeform 195">
                <a:extLst>
                  <a:ext uri="{FF2B5EF4-FFF2-40B4-BE49-F238E27FC236}">
                    <a16:creationId xmlns:a16="http://schemas.microsoft.com/office/drawing/2014/main" id="{39DE8566-9EC5-4A03-B70A-44C63F304B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5388" y="6983413"/>
                <a:ext cx="168275" cy="225425"/>
              </a:xfrm>
              <a:custGeom>
                <a:avLst/>
                <a:gdLst>
                  <a:gd name="T0" fmla="*/ 2 w 45"/>
                  <a:gd name="T1" fmla="*/ 60 h 60"/>
                  <a:gd name="T2" fmla="*/ 0 w 45"/>
                  <a:gd name="T3" fmla="*/ 52 h 60"/>
                  <a:gd name="T4" fmla="*/ 37 w 45"/>
                  <a:gd name="T5" fmla="*/ 8 h 60"/>
                  <a:gd name="T6" fmla="*/ 17 w 45"/>
                  <a:gd name="T7" fmla="*/ 8 h 60"/>
                  <a:gd name="T8" fmla="*/ 17 w 45"/>
                  <a:gd name="T9" fmla="*/ 0 h 60"/>
                  <a:gd name="T10" fmla="*/ 45 w 45"/>
                  <a:gd name="T11" fmla="*/ 0 h 60"/>
                  <a:gd name="T12" fmla="*/ 45 w 45"/>
                  <a:gd name="T13" fmla="*/ 4 h 60"/>
                  <a:gd name="T14" fmla="*/ 2 w 45"/>
                  <a:gd name="T15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60">
                    <a:moveTo>
                      <a:pt x="2" y="60"/>
                    </a:moveTo>
                    <a:cubicBezTo>
                      <a:pt x="0" y="52"/>
                      <a:pt x="0" y="52"/>
                      <a:pt x="0" y="52"/>
                    </a:cubicBezTo>
                    <a:cubicBezTo>
                      <a:pt x="2" y="52"/>
                      <a:pt x="35" y="45"/>
                      <a:pt x="37" y="8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4"/>
                      <a:pt x="45" y="4"/>
                      <a:pt x="45" y="4"/>
                    </a:cubicBezTo>
                    <a:cubicBezTo>
                      <a:pt x="45" y="51"/>
                      <a:pt x="2" y="60"/>
                      <a:pt x="2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</p:grp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E5838D07-F066-4FF1-92E9-1D2441A8C1C2}"/>
              </a:ext>
            </a:extLst>
          </p:cNvPr>
          <p:cNvSpPr txBox="1"/>
          <p:nvPr/>
        </p:nvSpPr>
        <p:spPr>
          <a:xfrm>
            <a:off x="5299449" y="5520117"/>
            <a:ext cx="2287501" cy="46166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14 ПСУ  было отказано в восстановлении дееспособности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225CF50-6EFD-45B5-85BB-4B4F10173422}"/>
              </a:ext>
            </a:extLst>
          </p:cNvPr>
          <p:cNvSpPr txBox="1"/>
          <p:nvPr/>
        </p:nvSpPr>
        <p:spPr>
          <a:xfrm>
            <a:off x="8838716" y="5512279"/>
            <a:ext cx="2470514" cy="46166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  <a:latin typeface="+mj-lt"/>
              </a:rPr>
              <a:t>14 в  Филиал "Егорьевская психиатрическая больница" ГБУЗ МО "Психиатрическая больница имени Т.Б. Дмитриевой" </a:t>
            </a:r>
            <a:endParaRPr lang="en-IN" sz="1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225CF50-6EFD-45B5-85BB-4B4F10173422}"/>
              </a:ext>
            </a:extLst>
          </p:cNvPr>
          <p:cNvSpPr txBox="1"/>
          <p:nvPr/>
        </p:nvSpPr>
        <p:spPr>
          <a:xfrm>
            <a:off x="8856646" y="5789058"/>
            <a:ext cx="2287501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+mj-lt"/>
              </a:rPr>
              <a:t> </a:t>
            </a:r>
            <a:endParaRPr lang="en-IN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0" name="Rectangle 5">
            <a:extLst>
              <a:ext uri="{FF2B5EF4-FFF2-40B4-BE49-F238E27FC236}">
                <a16:creationId xmlns:a16="http://schemas.microsoft.com/office/drawing/2014/main" id="{BA98A580-AAD8-4874-9769-95A91D520892}"/>
              </a:ext>
            </a:extLst>
          </p:cNvPr>
          <p:cNvSpPr/>
          <p:nvPr/>
        </p:nvSpPr>
        <p:spPr>
          <a:xfrm>
            <a:off x="528918" y="6418730"/>
            <a:ext cx="1290917" cy="24204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sz="3200" dirty="0">
              <a:solidFill>
                <a:schemeClr val="bg1"/>
              </a:solidFill>
              <a:latin typeface="FontAwesome" pitchFamily="50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5838D07-F066-4FF1-92E9-1D2441A8C1C2}"/>
              </a:ext>
            </a:extLst>
          </p:cNvPr>
          <p:cNvSpPr txBox="1"/>
          <p:nvPr/>
        </p:nvSpPr>
        <p:spPr>
          <a:xfrm>
            <a:off x="1695638" y="5502188"/>
            <a:ext cx="2287501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1</a:t>
            </a:r>
            <a:r>
              <a:rPr lang="ru-RU" sz="1200" dirty="0" smtClean="0">
                <a:solidFill>
                  <a:schemeClr val="bg1"/>
                </a:solidFill>
              </a:rPr>
              <a:t> ПСУ дееспособность была </a:t>
            </a:r>
            <a:r>
              <a:rPr lang="ru-RU" sz="1200" b="1" dirty="0" smtClean="0">
                <a:solidFill>
                  <a:schemeClr val="bg1"/>
                </a:solidFill>
              </a:rPr>
              <a:t>полностью</a:t>
            </a:r>
            <a:r>
              <a:rPr lang="ru-RU" sz="1200" dirty="0" smtClean="0">
                <a:solidFill>
                  <a:schemeClr val="bg1"/>
                </a:solidFill>
              </a:rPr>
              <a:t> восстановлена</a:t>
            </a:r>
            <a:endParaRPr lang="ru-RU" sz="1200" dirty="0">
              <a:solidFill>
                <a:schemeClr val="bg1"/>
              </a:solidFill>
            </a:endParaRPr>
          </a:p>
        </p:txBody>
      </p:sp>
      <p:graphicFrame>
        <p:nvGraphicFramePr>
          <p:cNvPr id="49" name="Рисунок 48"/>
          <p:cNvGraphicFramePr>
            <a:graphicFrameLocks noGrp="1"/>
          </p:cNvGraphicFramePr>
          <p:nvPr>
            <p:ph type="pic" sz="quarter" idx="10"/>
            <p:extLst>
              <p:ext uri="{D42A27DB-BD31-4B8C-83A1-F6EECF244321}">
                <p14:modId xmlns:p14="http://schemas.microsoft.com/office/powerpoint/2010/main" val="3101567556"/>
              </p:ext>
            </p:extLst>
          </p:nvPr>
        </p:nvGraphicFramePr>
        <p:xfrm>
          <a:off x="752475" y="2762250"/>
          <a:ext cx="5292725" cy="2511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871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14">
            <a:extLst>
              <a:ext uri="{FF2B5EF4-FFF2-40B4-BE49-F238E27FC236}">
                <a16:creationId xmlns:a16="http://schemas.microsoft.com/office/drawing/2014/main" id="{87E27806-0802-445D-AD48-D749504E0D8E}"/>
              </a:ext>
            </a:extLst>
          </p:cNvPr>
          <p:cNvSpPr/>
          <p:nvPr/>
        </p:nvSpPr>
        <p:spPr>
          <a:xfrm>
            <a:off x="0" y="0"/>
            <a:ext cx="12192000" cy="1568824"/>
          </a:xfrm>
          <a:prstGeom prst="rect">
            <a:avLst/>
          </a:prstGeom>
          <a:solidFill>
            <a:schemeClr val="tx2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7D06CDF-4DC4-46B7-8C2E-0FC7B00F8FDD}"/>
              </a:ext>
            </a:extLst>
          </p:cNvPr>
          <p:cNvSpPr/>
          <p:nvPr/>
        </p:nvSpPr>
        <p:spPr>
          <a:xfrm>
            <a:off x="787098" y="5450625"/>
            <a:ext cx="3426989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9B20415-CDBC-4579-8813-C0EB66F6907D}"/>
              </a:ext>
            </a:extLst>
          </p:cNvPr>
          <p:cNvSpPr/>
          <p:nvPr/>
        </p:nvSpPr>
        <p:spPr>
          <a:xfrm>
            <a:off x="4370255" y="5450625"/>
            <a:ext cx="3426989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9DC7080-AEAB-4639-B035-BBBAE7316E26}"/>
              </a:ext>
            </a:extLst>
          </p:cNvPr>
          <p:cNvSpPr/>
          <p:nvPr/>
        </p:nvSpPr>
        <p:spPr>
          <a:xfrm>
            <a:off x="7953414" y="5450625"/>
            <a:ext cx="3426989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537A245-36F6-4EDE-9DE7-309E55766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746" y="132587"/>
            <a:ext cx="8668657" cy="997196"/>
          </a:xfrm>
        </p:spPr>
        <p:txBody>
          <a:bodyPr/>
          <a:lstStyle/>
          <a:p>
            <a:r>
              <a:rPr lang="ru-RU" sz="7200" dirty="0" smtClean="0">
                <a:solidFill>
                  <a:schemeClr val="bg1"/>
                </a:solidFill>
              </a:rPr>
              <a:t>2024 год </a:t>
            </a:r>
            <a:endParaRPr lang="en-US" sz="7200" dirty="0">
              <a:solidFill>
                <a:schemeClr val="bg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4860FC-5849-42BB-BC84-570A7985F9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50820" y="1084209"/>
            <a:ext cx="6690360" cy="235633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ГБСУСО МО «Добрый дом «Егорьевский»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DA5992-5149-435A-8D43-FCF2B1AF9FF1}"/>
              </a:ext>
            </a:extLst>
          </p:cNvPr>
          <p:cNvSpPr/>
          <p:nvPr/>
        </p:nvSpPr>
        <p:spPr>
          <a:xfrm>
            <a:off x="457200" y="1682879"/>
            <a:ext cx="11277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За 2024 год</a:t>
            </a:r>
            <a:r>
              <a:rPr lang="ru-RU" sz="1600" dirty="0" smtClean="0"/>
              <a:t> с заявлением о восстановлении дееспособности обратились - </a:t>
            </a:r>
            <a:r>
              <a:rPr lang="ru-RU" sz="1600" b="1" dirty="0" smtClean="0"/>
              <a:t>21</a:t>
            </a:r>
            <a:r>
              <a:rPr lang="ru-RU" sz="1600" dirty="0" smtClean="0"/>
              <a:t> недееспособный получатель социальных услуг и </a:t>
            </a:r>
            <a:r>
              <a:rPr lang="ru-RU" sz="1600" b="1" dirty="0" smtClean="0"/>
              <a:t>1</a:t>
            </a:r>
            <a:r>
              <a:rPr lang="ru-RU" sz="1600" dirty="0" smtClean="0"/>
              <a:t> ограниченно дееспособный. (6 человек обратились повторно, предыдущее обращение в 2023 году).</a:t>
            </a:r>
            <a:endParaRPr lang="ru-RU" sz="1600" dirty="0"/>
          </a:p>
        </p:txBody>
      </p:sp>
      <p:sp>
        <p:nvSpPr>
          <p:cNvPr id="13" name="Freeform 66">
            <a:extLst>
              <a:ext uri="{FF2B5EF4-FFF2-40B4-BE49-F238E27FC236}">
                <a16:creationId xmlns:a16="http://schemas.microsoft.com/office/drawing/2014/main" id="{9DD2FA34-7C99-47D4-BF91-95B6E2FC2562}"/>
              </a:ext>
            </a:extLst>
          </p:cNvPr>
          <p:cNvSpPr/>
          <p:nvPr/>
        </p:nvSpPr>
        <p:spPr>
          <a:xfrm rot="16200000">
            <a:off x="7573962" y="1466597"/>
            <a:ext cx="2511360" cy="5101524"/>
          </a:xfrm>
          <a:custGeom>
            <a:avLst/>
            <a:gdLst>
              <a:gd name="connsiteX0" fmla="*/ 2932968 w 2932968"/>
              <a:gd name="connsiteY0" fmla="*/ 389817 h 5203124"/>
              <a:gd name="connsiteX1" fmla="*/ 2932968 w 2932968"/>
              <a:gd name="connsiteY1" fmla="*/ 5090791 h 5203124"/>
              <a:gd name="connsiteX2" fmla="*/ 2820635 w 2932968"/>
              <a:gd name="connsiteY2" fmla="*/ 5203124 h 5203124"/>
              <a:gd name="connsiteX3" fmla="*/ 112333 w 2932968"/>
              <a:gd name="connsiteY3" fmla="*/ 5203124 h 5203124"/>
              <a:gd name="connsiteX4" fmla="*/ 0 w 2932968"/>
              <a:gd name="connsiteY4" fmla="*/ 5090791 h 5203124"/>
              <a:gd name="connsiteX5" fmla="*/ 0 w 2932968"/>
              <a:gd name="connsiteY5" fmla="*/ 389817 h 5203124"/>
              <a:gd name="connsiteX6" fmla="*/ 112333 w 2932968"/>
              <a:gd name="connsiteY6" fmla="*/ 277484 h 5203124"/>
              <a:gd name="connsiteX7" fmla="*/ 2073829 w 2932968"/>
              <a:gd name="connsiteY7" fmla="*/ 277484 h 5203124"/>
              <a:gd name="connsiteX8" fmla="*/ 2295706 w 2932968"/>
              <a:gd name="connsiteY8" fmla="*/ 0 h 5203124"/>
              <a:gd name="connsiteX9" fmla="*/ 2517582 w 2932968"/>
              <a:gd name="connsiteY9" fmla="*/ 277484 h 5203124"/>
              <a:gd name="connsiteX10" fmla="*/ 2820635 w 2932968"/>
              <a:gd name="connsiteY10" fmla="*/ 277484 h 5203124"/>
              <a:gd name="connsiteX11" fmla="*/ 2932968 w 2932968"/>
              <a:gd name="connsiteY11" fmla="*/ 389817 h 5203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32968" h="5203124">
                <a:moveTo>
                  <a:pt x="2932968" y="389817"/>
                </a:moveTo>
                <a:lnTo>
                  <a:pt x="2932968" y="5090791"/>
                </a:lnTo>
                <a:cubicBezTo>
                  <a:pt x="2932968" y="5152831"/>
                  <a:pt x="2882675" y="5203124"/>
                  <a:pt x="2820635" y="5203124"/>
                </a:cubicBezTo>
                <a:lnTo>
                  <a:pt x="112333" y="5203124"/>
                </a:lnTo>
                <a:cubicBezTo>
                  <a:pt x="50293" y="5203124"/>
                  <a:pt x="0" y="5152831"/>
                  <a:pt x="0" y="5090791"/>
                </a:cubicBezTo>
                <a:lnTo>
                  <a:pt x="0" y="389817"/>
                </a:lnTo>
                <a:cubicBezTo>
                  <a:pt x="0" y="327777"/>
                  <a:pt x="50293" y="277484"/>
                  <a:pt x="112333" y="277484"/>
                </a:cubicBezTo>
                <a:lnTo>
                  <a:pt x="2073829" y="277484"/>
                </a:lnTo>
                <a:lnTo>
                  <a:pt x="2295706" y="0"/>
                </a:lnTo>
                <a:lnTo>
                  <a:pt x="2517582" y="277484"/>
                </a:lnTo>
                <a:lnTo>
                  <a:pt x="2820635" y="277484"/>
                </a:lnTo>
                <a:cubicBezTo>
                  <a:pt x="2882675" y="277484"/>
                  <a:pt x="2932968" y="327777"/>
                  <a:pt x="2932968" y="389817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5838D07-F066-4FF1-92E9-1D2441A8C1C2}"/>
              </a:ext>
            </a:extLst>
          </p:cNvPr>
          <p:cNvSpPr txBox="1"/>
          <p:nvPr/>
        </p:nvSpPr>
        <p:spPr>
          <a:xfrm>
            <a:off x="5299449" y="5520117"/>
            <a:ext cx="2287501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 9 ПСУ частично</a:t>
            </a:r>
            <a:r>
              <a:rPr lang="ru-RU" sz="1200" dirty="0" smtClean="0">
                <a:solidFill>
                  <a:schemeClr val="bg1"/>
                </a:solidFill>
              </a:rPr>
              <a:t> восстановлена дееспособность</a:t>
            </a: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225CF50-6EFD-45B5-85BB-4B4F10173422}"/>
              </a:ext>
            </a:extLst>
          </p:cNvPr>
          <p:cNvSpPr txBox="1"/>
          <p:nvPr/>
        </p:nvSpPr>
        <p:spPr>
          <a:xfrm>
            <a:off x="8838716" y="5512279"/>
            <a:ext cx="2470514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+mj-lt"/>
              </a:rPr>
              <a:t>11 ПСУ отказано </a:t>
            </a:r>
            <a:r>
              <a:rPr lang="ru-RU" sz="1200" dirty="0" smtClean="0">
                <a:solidFill>
                  <a:schemeClr val="bg1"/>
                </a:solidFill>
                <a:latin typeface="+mj-lt"/>
              </a:rPr>
              <a:t>в восстановлении дееспособности   </a:t>
            </a:r>
            <a:endParaRPr lang="en-IN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225CF50-6EFD-45B5-85BB-4B4F10173422}"/>
              </a:ext>
            </a:extLst>
          </p:cNvPr>
          <p:cNvSpPr txBox="1"/>
          <p:nvPr/>
        </p:nvSpPr>
        <p:spPr>
          <a:xfrm>
            <a:off x="8856646" y="5789058"/>
            <a:ext cx="2287501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+mj-lt"/>
              </a:rPr>
              <a:t> </a:t>
            </a:r>
            <a:endParaRPr lang="en-IN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0" name="Rectangle 5">
            <a:extLst>
              <a:ext uri="{FF2B5EF4-FFF2-40B4-BE49-F238E27FC236}">
                <a16:creationId xmlns:a16="http://schemas.microsoft.com/office/drawing/2014/main" id="{BA98A580-AAD8-4874-9769-95A91D520892}"/>
              </a:ext>
            </a:extLst>
          </p:cNvPr>
          <p:cNvSpPr/>
          <p:nvPr/>
        </p:nvSpPr>
        <p:spPr>
          <a:xfrm>
            <a:off x="528918" y="6418730"/>
            <a:ext cx="1290917" cy="24204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sz="3200" dirty="0">
              <a:solidFill>
                <a:schemeClr val="bg1"/>
              </a:solidFill>
              <a:latin typeface="FontAwesome" pitchFamily="50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5838D07-F066-4FF1-92E9-1D2441A8C1C2}"/>
              </a:ext>
            </a:extLst>
          </p:cNvPr>
          <p:cNvSpPr txBox="1"/>
          <p:nvPr/>
        </p:nvSpPr>
        <p:spPr>
          <a:xfrm>
            <a:off x="1695638" y="5502188"/>
            <a:ext cx="2287501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1</a:t>
            </a:r>
            <a:r>
              <a:rPr lang="ru-RU" sz="1200" dirty="0" smtClean="0">
                <a:solidFill>
                  <a:schemeClr val="bg1"/>
                </a:solidFill>
              </a:rPr>
              <a:t> ПСУ дееспособность была </a:t>
            </a:r>
            <a:r>
              <a:rPr lang="ru-RU" sz="1200" b="1" dirty="0" smtClean="0">
                <a:solidFill>
                  <a:schemeClr val="bg1"/>
                </a:solidFill>
              </a:rPr>
              <a:t>полностью</a:t>
            </a:r>
            <a:r>
              <a:rPr lang="ru-RU" sz="1200" dirty="0" smtClean="0">
                <a:solidFill>
                  <a:schemeClr val="bg1"/>
                </a:solidFill>
              </a:rPr>
              <a:t> восстановлена</a:t>
            </a:r>
            <a:endParaRPr lang="ru-RU" sz="1200" dirty="0">
              <a:solidFill>
                <a:schemeClr val="bg1"/>
              </a:solidFill>
            </a:endParaRPr>
          </a:p>
        </p:txBody>
      </p:sp>
      <p:graphicFrame>
        <p:nvGraphicFramePr>
          <p:cNvPr id="49" name="Рисунок 48"/>
          <p:cNvGraphicFramePr>
            <a:graphicFrameLocks noGrp="1"/>
          </p:cNvGraphicFramePr>
          <p:nvPr>
            <p:ph type="pic" sz="quarter" idx="10"/>
            <p:extLst>
              <p:ext uri="{D42A27DB-BD31-4B8C-83A1-F6EECF244321}">
                <p14:modId xmlns:p14="http://schemas.microsoft.com/office/powerpoint/2010/main" val="2624842467"/>
              </p:ext>
            </p:extLst>
          </p:nvPr>
        </p:nvGraphicFramePr>
        <p:xfrm>
          <a:off x="752475" y="2762250"/>
          <a:ext cx="5292725" cy="2511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отказано в восстановлении дееспособности.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отказано в восстановлении дееспособности.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9" name="Group 31">
            <a:extLst>
              <a:ext uri="{FF2B5EF4-FFF2-40B4-BE49-F238E27FC236}">
                <a16:creationId xmlns:a16="http://schemas.microsoft.com/office/drawing/2014/main" id="{C9FFB304-991E-4031-AF3E-B757E4BE713B}"/>
              </a:ext>
            </a:extLst>
          </p:cNvPr>
          <p:cNvGrpSpPr/>
          <p:nvPr/>
        </p:nvGrpSpPr>
        <p:grpSpPr>
          <a:xfrm>
            <a:off x="4378905" y="5448906"/>
            <a:ext cx="816354" cy="643360"/>
            <a:chOff x="7975706" y="5328989"/>
            <a:chExt cx="1289508" cy="1016248"/>
          </a:xfrm>
        </p:grpSpPr>
        <p:sp>
          <p:nvSpPr>
            <p:cNvPr id="60" name="Rectangle 32">
              <a:extLst>
                <a:ext uri="{FF2B5EF4-FFF2-40B4-BE49-F238E27FC236}">
                  <a16:creationId xmlns:a16="http://schemas.microsoft.com/office/drawing/2014/main" id="{8C26C9ED-801B-40D5-99A7-FF2C705D1A4F}"/>
                </a:ext>
              </a:extLst>
            </p:cNvPr>
            <p:cNvSpPr/>
            <p:nvPr/>
          </p:nvSpPr>
          <p:spPr>
            <a:xfrm>
              <a:off x="7975706" y="5328989"/>
              <a:ext cx="1289508" cy="1016248"/>
            </a:xfrm>
            <a:prstGeom prst="rect">
              <a:avLst/>
            </a:prstGeom>
            <a:solidFill>
              <a:schemeClr val="accent3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endParaRPr lang="en-IN" sz="4000" dirty="0">
                <a:solidFill>
                  <a:schemeClr val="bg1"/>
                </a:solidFill>
              </a:endParaRPr>
            </a:p>
          </p:txBody>
        </p:sp>
        <p:grpSp>
          <p:nvGrpSpPr>
            <p:cNvPr id="61" name="Group 33">
              <a:extLst>
                <a:ext uri="{FF2B5EF4-FFF2-40B4-BE49-F238E27FC236}">
                  <a16:creationId xmlns:a16="http://schemas.microsoft.com/office/drawing/2014/main" id="{42867935-790B-42F3-B34D-C2D9020D588A}"/>
                </a:ext>
              </a:extLst>
            </p:cNvPr>
            <p:cNvGrpSpPr/>
            <p:nvPr/>
          </p:nvGrpSpPr>
          <p:grpSpPr>
            <a:xfrm>
              <a:off x="8364873" y="5611688"/>
              <a:ext cx="511175" cy="450851"/>
              <a:chOff x="2122488" y="6953250"/>
              <a:chExt cx="511175" cy="450850"/>
            </a:xfrm>
            <a:solidFill>
              <a:schemeClr val="bg1"/>
            </a:solidFill>
          </p:grpSpPr>
          <p:sp>
            <p:nvSpPr>
              <p:cNvPr id="62" name="Freeform 193">
                <a:extLst>
                  <a:ext uri="{FF2B5EF4-FFF2-40B4-BE49-F238E27FC236}">
                    <a16:creationId xmlns:a16="http://schemas.microsoft.com/office/drawing/2014/main" id="{35D7A750-02D3-4798-87BB-353E8E69ED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12975" y="6953250"/>
                <a:ext cx="330200" cy="450850"/>
              </a:xfrm>
              <a:custGeom>
                <a:avLst/>
                <a:gdLst>
                  <a:gd name="T0" fmla="*/ 58 w 88"/>
                  <a:gd name="T1" fmla="*/ 77 h 120"/>
                  <a:gd name="T2" fmla="*/ 88 w 88"/>
                  <a:gd name="T3" fmla="*/ 4 h 120"/>
                  <a:gd name="T4" fmla="*/ 88 w 88"/>
                  <a:gd name="T5" fmla="*/ 0 h 120"/>
                  <a:gd name="T6" fmla="*/ 0 w 88"/>
                  <a:gd name="T7" fmla="*/ 0 h 120"/>
                  <a:gd name="T8" fmla="*/ 0 w 88"/>
                  <a:gd name="T9" fmla="*/ 4 h 120"/>
                  <a:gd name="T10" fmla="*/ 30 w 88"/>
                  <a:gd name="T11" fmla="*/ 77 h 120"/>
                  <a:gd name="T12" fmla="*/ 40 w 88"/>
                  <a:gd name="T13" fmla="*/ 92 h 120"/>
                  <a:gd name="T14" fmla="*/ 40 w 88"/>
                  <a:gd name="T15" fmla="*/ 104 h 120"/>
                  <a:gd name="T16" fmla="*/ 25 w 88"/>
                  <a:gd name="T17" fmla="*/ 112 h 120"/>
                  <a:gd name="T18" fmla="*/ 16 w 88"/>
                  <a:gd name="T19" fmla="*/ 112 h 120"/>
                  <a:gd name="T20" fmla="*/ 8 w 88"/>
                  <a:gd name="T21" fmla="*/ 120 h 120"/>
                  <a:gd name="T22" fmla="*/ 80 w 88"/>
                  <a:gd name="T23" fmla="*/ 120 h 120"/>
                  <a:gd name="T24" fmla="*/ 72 w 88"/>
                  <a:gd name="T25" fmla="*/ 112 h 120"/>
                  <a:gd name="T26" fmla="*/ 63 w 88"/>
                  <a:gd name="T27" fmla="*/ 112 h 120"/>
                  <a:gd name="T28" fmla="*/ 48 w 88"/>
                  <a:gd name="T29" fmla="*/ 104 h 120"/>
                  <a:gd name="T30" fmla="*/ 48 w 88"/>
                  <a:gd name="T31" fmla="*/ 92 h 120"/>
                  <a:gd name="T32" fmla="*/ 58 w 88"/>
                  <a:gd name="T33" fmla="*/ 77 h 120"/>
                  <a:gd name="T34" fmla="*/ 44 w 88"/>
                  <a:gd name="T35" fmla="*/ 80 h 120"/>
                  <a:gd name="T36" fmla="*/ 35 w 88"/>
                  <a:gd name="T37" fmla="*/ 71 h 120"/>
                  <a:gd name="T38" fmla="*/ 8 w 88"/>
                  <a:gd name="T39" fmla="*/ 8 h 120"/>
                  <a:gd name="T40" fmla="*/ 80 w 88"/>
                  <a:gd name="T41" fmla="*/ 8 h 120"/>
                  <a:gd name="T42" fmla="*/ 53 w 88"/>
                  <a:gd name="T43" fmla="*/ 71 h 120"/>
                  <a:gd name="T44" fmla="*/ 44 w 88"/>
                  <a:gd name="T45" fmla="*/ 8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8" h="120">
                    <a:moveTo>
                      <a:pt x="58" y="77"/>
                    </a:moveTo>
                    <a:cubicBezTo>
                      <a:pt x="70" y="68"/>
                      <a:pt x="88" y="55"/>
                      <a:pt x="88" y="4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55"/>
                      <a:pt x="18" y="68"/>
                      <a:pt x="30" y="77"/>
                    </a:cubicBezTo>
                    <a:cubicBezTo>
                      <a:pt x="37" y="83"/>
                      <a:pt x="40" y="86"/>
                      <a:pt x="40" y="92"/>
                    </a:cubicBezTo>
                    <a:cubicBezTo>
                      <a:pt x="40" y="104"/>
                      <a:pt x="40" y="104"/>
                      <a:pt x="40" y="104"/>
                    </a:cubicBezTo>
                    <a:cubicBezTo>
                      <a:pt x="34" y="105"/>
                      <a:pt x="27" y="107"/>
                      <a:pt x="25" y="112"/>
                    </a:cubicBezTo>
                    <a:cubicBezTo>
                      <a:pt x="16" y="112"/>
                      <a:pt x="16" y="112"/>
                      <a:pt x="16" y="112"/>
                    </a:cubicBezTo>
                    <a:cubicBezTo>
                      <a:pt x="12" y="112"/>
                      <a:pt x="8" y="116"/>
                      <a:pt x="8" y="120"/>
                    </a:cubicBezTo>
                    <a:cubicBezTo>
                      <a:pt x="80" y="120"/>
                      <a:pt x="80" y="120"/>
                      <a:pt x="80" y="120"/>
                    </a:cubicBezTo>
                    <a:cubicBezTo>
                      <a:pt x="80" y="116"/>
                      <a:pt x="76" y="112"/>
                      <a:pt x="72" y="112"/>
                    </a:cubicBezTo>
                    <a:cubicBezTo>
                      <a:pt x="63" y="112"/>
                      <a:pt x="63" y="112"/>
                      <a:pt x="63" y="112"/>
                    </a:cubicBezTo>
                    <a:cubicBezTo>
                      <a:pt x="61" y="107"/>
                      <a:pt x="54" y="105"/>
                      <a:pt x="48" y="104"/>
                    </a:cubicBezTo>
                    <a:cubicBezTo>
                      <a:pt x="48" y="92"/>
                      <a:pt x="48" y="92"/>
                      <a:pt x="48" y="92"/>
                    </a:cubicBezTo>
                    <a:cubicBezTo>
                      <a:pt x="48" y="86"/>
                      <a:pt x="51" y="83"/>
                      <a:pt x="58" y="77"/>
                    </a:cubicBezTo>
                    <a:close/>
                    <a:moveTo>
                      <a:pt x="44" y="80"/>
                    </a:moveTo>
                    <a:cubicBezTo>
                      <a:pt x="42" y="76"/>
                      <a:pt x="38" y="74"/>
                      <a:pt x="35" y="71"/>
                    </a:cubicBezTo>
                    <a:cubicBezTo>
                      <a:pt x="24" y="63"/>
                      <a:pt x="9" y="51"/>
                      <a:pt x="8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79" y="51"/>
                      <a:pt x="64" y="63"/>
                      <a:pt x="53" y="71"/>
                    </a:cubicBezTo>
                    <a:cubicBezTo>
                      <a:pt x="50" y="74"/>
                      <a:pt x="46" y="76"/>
                      <a:pt x="44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63" name="Freeform 194">
                <a:extLst>
                  <a:ext uri="{FF2B5EF4-FFF2-40B4-BE49-F238E27FC236}">
                    <a16:creationId xmlns:a16="http://schemas.microsoft.com/office/drawing/2014/main" id="{5D5E9231-8405-4AE5-8A11-F62890D43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488" y="6983413"/>
                <a:ext cx="169862" cy="225425"/>
              </a:xfrm>
              <a:custGeom>
                <a:avLst/>
                <a:gdLst>
                  <a:gd name="T0" fmla="*/ 43 w 45"/>
                  <a:gd name="T1" fmla="*/ 60 h 60"/>
                  <a:gd name="T2" fmla="*/ 0 w 45"/>
                  <a:gd name="T3" fmla="*/ 4 h 60"/>
                  <a:gd name="T4" fmla="*/ 0 w 45"/>
                  <a:gd name="T5" fmla="*/ 0 h 60"/>
                  <a:gd name="T6" fmla="*/ 28 w 45"/>
                  <a:gd name="T7" fmla="*/ 0 h 60"/>
                  <a:gd name="T8" fmla="*/ 28 w 45"/>
                  <a:gd name="T9" fmla="*/ 8 h 60"/>
                  <a:gd name="T10" fmla="*/ 8 w 45"/>
                  <a:gd name="T11" fmla="*/ 8 h 60"/>
                  <a:gd name="T12" fmla="*/ 45 w 45"/>
                  <a:gd name="T13" fmla="*/ 52 h 60"/>
                  <a:gd name="T14" fmla="*/ 43 w 45"/>
                  <a:gd name="T15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60">
                    <a:moveTo>
                      <a:pt x="43" y="60"/>
                    </a:moveTo>
                    <a:cubicBezTo>
                      <a:pt x="43" y="60"/>
                      <a:pt x="0" y="51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8"/>
                      <a:pt x="28" y="8"/>
                      <a:pt x="2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10" y="45"/>
                      <a:pt x="44" y="52"/>
                      <a:pt x="45" y="52"/>
                    </a:cubicBezTo>
                    <a:lnTo>
                      <a:pt x="43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64" name="Freeform 195">
                <a:extLst>
                  <a:ext uri="{FF2B5EF4-FFF2-40B4-BE49-F238E27FC236}">
                    <a16:creationId xmlns:a16="http://schemas.microsoft.com/office/drawing/2014/main" id="{39DE8566-9EC5-4A03-B70A-44C63F304B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5388" y="6983413"/>
                <a:ext cx="168275" cy="225425"/>
              </a:xfrm>
              <a:custGeom>
                <a:avLst/>
                <a:gdLst>
                  <a:gd name="T0" fmla="*/ 2 w 45"/>
                  <a:gd name="T1" fmla="*/ 60 h 60"/>
                  <a:gd name="T2" fmla="*/ 0 w 45"/>
                  <a:gd name="T3" fmla="*/ 52 h 60"/>
                  <a:gd name="T4" fmla="*/ 37 w 45"/>
                  <a:gd name="T5" fmla="*/ 8 h 60"/>
                  <a:gd name="T6" fmla="*/ 17 w 45"/>
                  <a:gd name="T7" fmla="*/ 8 h 60"/>
                  <a:gd name="T8" fmla="*/ 17 w 45"/>
                  <a:gd name="T9" fmla="*/ 0 h 60"/>
                  <a:gd name="T10" fmla="*/ 45 w 45"/>
                  <a:gd name="T11" fmla="*/ 0 h 60"/>
                  <a:gd name="T12" fmla="*/ 45 w 45"/>
                  <a:gd name="T13" fmla="*/ 4 h 60"/>
                  <a:gd name="T14" fmla="*/ 2 w 45"/>
                  <a:gd name="T15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60">
                    <a:moveTo>
                      <a:pt x="2" y="60"/>
                    </a:moveTo>
                    <a:cubicBezTo>
                      <a:pt x="0" y="52"/>
                      <a:pt x="0" y="52"/>
                      <a:pt x="0" y="52"/>
                    </a:cubicBezTo>
                    <a:cubicBezTo>
                      <a:pt x="2" y="52"/>
                      <a:pt x="35" y="45"/>
                      <a:pt x="37" y="8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4"/>
                      <a:pt x="45" y="4"/>
                      <a:pt x="45" y="4"/>
                    </a:cubicBezTo>
                    <a:cubicBezTo>
                      <a:pt x="45" y="51"/>
                      <a:pt x="2" y="60"/>
                      <a:pt x="2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</p:grpSp>
      </p:grpSp>
      <p:grpSp>
        <p:nvGrpSpPr>
          <p:cNvPr id="6" name="Group 26">
            <a:extLst>
              <a:ext uri="{FF2B5EF4-FFF2-40B4-BE49-F238E27FC236}">
                <a16:creationId xmlns:a16="http://schemas.microsoft.com/office/drawing/2014/main" id="{E4637C7C-B4D4-42F5-9B39-CCCE2BBAC7DC}"/>
              </a:ext>
            </a:extLst>
          </p:cNvPr>
          <p:cNvGrpSpPr/>
          <p:nvPr/>
        </p:nvGrpSpPr>
        <p:grpSpPr>
          <a:xfrm>
            <a:off x="7946314" y="5448906"/>
            <a:ext cx="816354" cy="648172"/>
            <a:chOff x="4249365" y="5328989"/>
            <a:chExt cx="1289508" cy="1016248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6DE7820-5517-4667-9D22-9865609D589A}"/>
                </a:ext>
              </a:extLst>
            </p:cNvPr>
            <p:cNvSpPr/>
            <p:nvPr/>
          </p:nvSpPr>
          <p:spPr>
            <a:xfrm>
              <a:off x="4249365" y="5328989"/>
              <a:ext cx="1289508" cy="1016248"/>
            </a:xfrm>
            <a:prstGeom prst="rect">
              <a:avLst/>
            </a:prstGeom>
            <a:solidFill>
              <a:schemeClr val="accent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endParaRPr lang="en-IN" sz="4000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  <p:grpSp>
          <p:nvGrpSpPr>
            <p:cNvPr id="8" name="Group 28">
              <a:extLst>
                <a:ext uri="{FF2B5EF4-FFF2-40B4-BE49-F238E27FC236}">
                  <a16:creationId xmlns:a16="http://schemas.microsoft.com/office/drawing/2014/main" id="{82202196-B9F7-4CC0-9C43-77125EB1890D}"/>
                </a:ext>
              </a:extLst>
            </p:cNvPr>
            <p:cNvGrpSpPr/>
            <p:nvPr/>
          </p:nvGrpSpPr>
          <p:grpSpPr>
            <a:xfrm>
              <a:off x="4608369" y="5551363"/>
              <a:ext cx="571500" cy="571500"/>
              <a:chOff x="3595688" y="4638675"/>
              <a:chExt cx="571500" cy="571500"/>
            </a:xfrm>
            <a:solidFill>
              <a:schemeClr val="bg1"/>
            </a:solidFill>
          </p:grpSpPr>
          <p:sp>
            <p:nvSpPr>
              <p:cNvPr id="30" name="Freeform 54">
                <a:extLst>
                  <a:ext uri="{FF2B5EF4-FFF2-40B4-BE49-F238E27FC236}">
                    <a16:creationId xmlns:a16="http://schemas.microsoft.com/office/drawing/2014/main" id="{8FD5466B-A776-4375-B869-72BA80D544D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46500" y="4787900"/>
                <a:ext cx="269875" cy="271463"/>
              </a:xfrm>
              <a:custGeom>
                <a:avLst/>
                <a:gdLst>
                  <a:gd name="T0" fmla="*/ 36 w 72"/>
                  <a:gd name="T1" fmla="*/ 72 h 72"/>
                  <a:gd name="T2" fmla="*/ 0 w 72"/>
                  <a:gd name="T3" fmla="*/ 36 h 72"/>
                  <a:gd name="T4" fmla="*/ 36 w 72"/>
                  <a:gd name="T5" fmla="*/ 0 h 72"/>
                  <a:gd name="T6" fmla="*/ 72 w 72"/>
                  <a:gd name="T7" fmla="*/ 36 h 72"/>
                  <a:gd name="T8" fmla="*/ 36 w 72"/>
                  <a:gd name="T9" fmla="*/ 72 h 72"/>
                  <a:gd name="T10" fmla="*/ 36 w 72"/>
                  <a:gd name="T11" fmla="*/ 8 h 72"/>
                  <a:gd name="T12" fmla="*/ 8 w 72"/>
                  <a:gd name="T13" fmla="*/ 36 h 72"/>
                  <a:gd name="T14" fmla="*/ 36 w 72"/>
                  <a:gd name="T15" fmla="*/ 64 h 72"/>
                  <a:gd name="T16" fmla="*/ 64 w 72"/>
                  <a:gd name="T17" fmla="*/ 36 h 72"/>
                  <a:gd name="T18" fmla="*/ 36 w 72"/>
                  <a:gd name="T19" fmla="*/ 8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2" h="72">
                    <a:moveTo>
                      <a:pt x="36" y="72"/>
                    </a:moveTo>
                    <a:cubicBezTo>
                      <a:pt x="16" y="72"/>
                      <a:pt x="0" y="56"/>
                      <a:pt x="0" y="36"/>
                    </a:cubicBezTo>
                    <a:cubicBezTo>
                      <a:pt x="0" y="16"/>
                      <a:pt x="16" y="0"/>
                      <a:pt x="36" y="0"/>
                    </a:cubicBezTo>
                    <a:cubicBezTo>
                      <a:pt x="56" y="0"/>
                      <a:pt x="72" y="16"/>
                      <a:pt x="72" y="36"/>
                    </a:cubicBezTo>
                    <a:cubicBezTo>
                      <a:pt x="72" y="56"/>
                      <a:pt x="56" y="72"/>
                      <a:pt x="36" y="72"/>
                    </a:cubicBezTo>
                    <a:close/>
                    <a:moveTo>
                      <a:pt x="36" y="8"/>
                    </a:moveTo>
                    <a:cubicBezTo>
                      <a:pt x="20" y="8"/>
                      <a:pt x="8" y="20"/>
                      <a:pt x="8" y="36"/>
                    </a:cubicBezTo>
                    <a:cubicBezTo>
                      <a:pt x="8" y="52"/>
                      <a:pt x="20" y="64"/>
                      <a:pt x="36" y="64"/>
                    </a:cubicBezTo>
                    <a:cubicBezTo>
                      <a:pt x="52" y="64"/>
                      <a:pt x="64" y="52"/>
                      <a:pt x="64" y="36"/>
                    </a:cubicBezTo>
                    <a:cubicBezTo>
                      <a:pt x="64" y="20"/>
                      <a:pt x="52" y="8"/>
                      <a:pt x="36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31" name="Freeform 55">
                <a:extLst>
                  <a:ext uri="{FF2B5EF4-FFF2-40B4-BE49-F238E27FC236}">
                    <a16:creationId xmlns:a16="http://schemas.microsoft.com/office/drawing/2014/main" id="{277CE3A8-6E4E-49CF-880E-DE31CC5DB4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95688" y="4638675"/>
                <a:ext cx="571500" cy="571500"/>
              </a:xfrm>
              <a:custGeom>
                <a:avLst/>
                <a:gdLst>
                  <a:gd name="T0" fmla="*/ 65 w 152"/>
                  <a:gd name="T1" fmla="*/ 152 h 152"/>
                  <a:gd name="T2" fmla="*/ 47 w 152"/>
                  <a:gd name="T3" fmla="*/ 128 h 152"/>
                  <a:gd name="T4" fmla="*/ 15 w 152"/>
                  <a:gd name="T5" fmla="*/ 122 h 152"/>
                  <a:gd name="T6" fmla="*/ 19 w 152"/>
                  <a:gd name="T7" fmla="*/ 93 h 152"/>
                  <a:gd name="T8" fmla="*/ 0 w 152"/>
                  <a:gd name="T9" fmla="*/ 65 h 152"/>
                  <a:gd name="T10" fmla="*/ 24 w 152"/>
                  <a:gd name="T11" fmla="*/ 47 h 152"/>
                  <a:gd name="T12" fmla="*/ 30 w 152"/>
                  <a:gd name="T13" fmla="*/ 15 h 152"/>
                  <a:gd name="T14" fmla="*/ 59 w 152"/>
                  <a:gd name="T15" fmla="*/ 19 h 152"/>
                  <a:gd name="T16" fmla="*/ 87 w 152"/>
                  <a:gd name="T17" fmla="*/ 0 h 152"/>
                  <a:gd name="T18" fmla="*/ 105 w 152"/>
                  <a:gd name="T19" fmla="*/ 24 h 152"/>
                  <a:gd name="T20" fmla="*/ 137 w 152"/>
                  <a:gd name="T21" fmla="*/ 30 h 152"/>
                  <a:gd name="T22" fmla="*/ 133 w 152"/>
                  <a:gd name="T23" fmla="*/ 59 h 152"/>
                  <a:gd name="T24" fmla="*/ 152 w 152"/>
                  <a:gd name="T25" fmla="*/ 87 h 152"/>
                  <a:gd name="T26" fmla="*/ 128 w 152"/>
                  <a:gd name="T27" fmla="*/ 105 h 152"/>
                  <a:gd name="T28" fmla="*/ 122 w 152"/>
                  <a:gd name="T29" fmla="*/ 137 h 152"/>
                  <a:gd name="T30" fmla="*/ 93 w 152"/>
                  <a:gd name="T31" fmla="*/ 133 h 152"/>
                  <a:gd name="T32" fmla="*/ 71 w 152"/>
                  <a:gd name="T33" fmla="*/ 144 h 152"/>
                  <a:gd name="T34" fmla="*/ 87 w 152"/>
                  <a:gd name="T35" fmla="*/ 127 h 152"/>
                  <a:gd name="T36" fmla="*/ 103 w 152"/>
                  <a:gd name="T37" fmla="*/ 121 h 152"/>
                  <a:gd name="T38" fmla="*/ 121 w 152"/>
                  <a:gd name="T39" fmla="*/ 128 h 152"/>
                  <a:gd name="T40" fmla="*/ 120 w 152"/>
                  <a:gd name="T41" fmla="*/ 104 h 152"/>
                  <a:gd name="T42" fmla="*/ 127 w 152"/>
                  <a:gd name="T43" fmla="*/ 89 h 152"/>
                  <a:gd name="T44" fmla="*/ 144 w 152"/>
                  <a:gd name="T45" fmla="*/ 81 h 152"/>
                  <a:gd name="T46" fmla="*/ 127 w 152"/>
                  <a:gd name="T47" fmla="*/ 65 h 152"/>
                  <a:gd name="T48" fmla="*/ 121 w 152"/>
                  <a:gd name="T49" fmla="*/ 49 h 152"/>
                  <a:gd name="T50" fmla="*/ 128 w 152"/>
                  <a:gd name="T51" fmla="*/ 31 h 152"/>
                  <a:gd name="T52" fmla="*/ 104 w 152"/>
                  <a:gd name="T53" fmla="*/ 32 h 152"/>
                  <a:gd name="T54" fmla="*/ 89 w 152"/>
                  <a:gd name="T55" fmla="*/ 25 h 152"/>
                  <a:gd name="T56" fmla="*/ 81 w 152"/>
                  <a:gd name="T57" fmla="*/ 8 h 152"/>
                  <a:gd name="T58" fmla="*/ 65 w 152"/>
                  <a:gd name="T59" fmla="*/ 25 h 152"/>
                  <a:gd name="T60" fmla="*/ 49 w 152"/>
                  <a:gd name="T61" fmla="*/ 31 h 152"/>
                  <a:gd name="T62" fmla="*/ 31 w 152"/>
                  <a:gd name="T63" fmla="*/ 24 h 152"/>
                  <a:gd name="T64" fmla="*/ 32 w 152"/>
                  <a:gd name="T65" fmla="*/ 48 h 152"/>
                  <a:gd name="T66" fmla="*/ 25 w 152"/>
                  <a:gd name="T67" fmla="*/ 63 h 152"/>
                  <a:gd name="T68" fmla="*/ 8 w 152"/>
                  <a:gd name="T69" fmla="*/ 71 h 152"/>
                  <a:gd name="T70" fmla="*/ 25 w 152"/>
                  <a:gd name="T71" fmla="*/ 87 h 152"/>
                  <a:gd name="T72" fmla="*/ 31 w 152"/>
                  <a:gd name="T73" fmla="*/ 103 h 152"/>
                  <a:gd name="T74" fmla="*/ 24 w 152"/>
                  <a:gd name="T75" fmla="*/ 121 h 152"/>
                  <a:gd name="T76" fmla="*/ 48 w 152"/>
                  <a:gd name="T77" fmla="*/ 120 h 152"/>
                  <a:gd name="T78" fmla="*/ 63 w 152"/>
                  <a:gd name="T79" fmla="*/ 127 h 152"/>
                  <a:gd name="T80" fmla="*/ 71 w 152"/>
                  <a:gd name="T81" fmla="*/ 144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52" h="152">
                    <a:moveTo>
                      <a:pt x="87" y="152"/>
                    </a:moveTo>
                    <a:cubicBezTo>
                      <a:pt x="65" y="152"/>
                      <a:pt x="65" y="152"/>
                      <a:pt x="65" y="152"/>
                    </a:cubicBezTo>
                    <a:cubicBezTo>
                      <a:pt x="59" y="133"/>
                      <a:pt x="59" y="133"/>
                      <a:pt x="59" y="133"/>
                    </a:cubicBezTo>
                    <a:cubicBezTo>
                      <a:pt x="55" y="132"/>
                      <a:pt x="51" y="130"/>
                      <a:pt x="47" y="128"/>
                    </a:cubicBezTo>
                    <a:cubicBezTo>
                      <a:pt x="30" y="137"/>
                      <a:pt x="30" y="137"/>
                      <a:pt x="30" y="137"/>
                    </a:cubicBezTo>
                    <a:cubicBezTo>
                      <a:pt x="15" y="122"/>
                      <a:pt x="15" y="122"/>
                      <a:pt x="15" y="122"/>
                    </a:cubicBezTo>
                    <a:cubicBezTo>
                      <a:pt x="24" y="105"/>
                      <a:pt x="24" y="105"/>
                      <a:pt x="24" y="105"/>
                    </a:cubicBezTo>
                    <a:cubicBezTo>
                      <a:pt x="22" y="101"/>
                      <a:pt x="20" y="97"/>
                      <a:pt x="19" y="93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19" y="59"/>
                      <a:pt x="19" y="59"/>
                      <a:pt x="19" y="59"/>
                    </a:cubicBezTo>
                    <a:cubicBezTo>
                      <a:pt x="20" y="55"/>
                      <a:pt x="22" y="51"/>
                      <a:pt x="24" y="47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47" y="24"/>
                      <a:pt x="47" y="24"/>
                      <a:pt x="47" y="24"/>
                    </a:cubicBezTo>
                    <a:cubicBezTo>
                      <a:pt x="51" y="22"/>
                      <a:pt x="55" y="20"/>
                      <a:pt x="59" y="19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93" y="19"/>
                      <a:pt x="93" y="19"/>
                      <a:pt x="93" y="19"/>
                    </a:cubicBezTo>
                    <a:cubicBezTo>
                      <a:pt x="97" y="20"/>
                      <a:pt x="101" y="22"/>
                      <a:pt x="105" y="24"/>
                    </a:cubicBezTo>
                    <a:cubicBezTo>
                      <a:pt x="122" y="15"/>
                      <a:pt x="122" y="15"/>
                      <a:pt x="122" y="15"/>
                    </a:cubicBezTo>
                    <a:cubicBezTo>
                      <a:pt x="137" y="30"/>
                      <a:pt x="137" y="30"/>
                      <a:pt x="137" y="30"/>
                    </a:cubicBezTo>
                    <a:cubicBezTo>
                      <a:pt x="128" y="47"/>
                      <a:pt x="128" y="47"/>
                      <a:pt x="128" y="47"/>
                    </a:cubicBezTo>
                    <a:cubicBezTo>
                      <a:pt x="130" y="51"/>
                      <a:pt x="132" y="55"/>
                      <a:pt x="133" y="59"/>
                    </a:cubicBezTo>
                    <a:cubicBezTo>
                      <a:pt x="152" y="65"/>
                      <a:pt x="152" y="65"/>
                      <a:pt x="152" y="65"/>
                    </a:cubicBezTo>
                    <a:cubicBezTo>
                      <a:pt x="152" y="87"/>
                      <a:pt x="152" y="87"/>
                      <a:pt x="152" y="87"/>
                    </a:cubicBezTo>
                    <a:cubicBezTo>
                      <a:pt x="133" y="93"/>
                      <a:pt x="133" y="93"/>
                      <a:pt x="133" y="93"/>
                    </a:cubicBezTo>
                    <a:cubicBezTo>
                      <a:pt x="132" y="97"/>
                      <a:pt x="130" y="101"/>
                      <a:pt x="128" y="105"/>
                    </a:cubicBezTo>
                    <a:cubicBezTo>
                      <a:pt x="137" y="122"/>
                      <a:pt x="137" y="122"/>
                      <a:pt x="137" y="122"/>
                    </a:cubicBezTo>
                    <a:cubicBezTo>
                      <a:pt x="122" y="137"/>
                      <a:pt x="122" y="137"/>
                      <a:pt x="122" y="137"/>
                    </a:cubicBezTo>
                    <a:cubicBezTo>
                      <a:pt x="105" y="128"/>
                      <a:pt x="105" y="128"/>
                      <a:pt x="105" y="128"/>
                    </a:cubicBezTo>
                    <a:cubicBezTo>
                      <a:pt x="101" y="130"/>
                      <a:pt x="97" y="132"/>
                      <a:pt x="93" y="133"/>
                    </a:cubicBezTo>
                    <a:lnTo>
                      <a:pt x="87" y="152"/>
                    </a:lnTo>
                    <a:close/>
                    <a:moveTo>
                      <a:pt x="71" y="144"/>
                    </a:moveTo>
                    <a:cubicBezTo>
                      <a:pt x="81" y="144"/>
                      <a:pt x="81" y="144"/>
                      <a:pt x="81" y="144"/>
                    </a:cubicBezTo>
                    <a:cubicBezTo>
                      <a:pt x="87" y="127"/>
                      <a:pt x="87" y="127"/>
                      <a:pt x="87" y="127"/>
                    </a:cubicBezTo>
                    <a:cubicBezTo>
                      <a:pt x="89" y="127"/>
                      <a:pt x="89" y="127"/>
                      <a:pt x="89" y="127"/>
                    </a:cubicBezTo>
                    <a:cubicBezTo>
                      <a:pt x="94" y="125"/>
                      <a:pt x="98" y="123"/>
                      <a:pt x="103" y="121"/>
                    </a:cubicBezTo>
                    <a:cubicBezTo>
                      <a:pt x="104" y="120"/>
                      <a:pt x="104" y="120"/>
                      <a:pt x="104" y="120"/>
                    </a:cubicBezTo>
                    <a:cubicBezTo>
                      <a:pt x="121" y="128"/>
                      <a:pt x="121" y="128"/>
                      <a:pt x="121" y="128"/>
                    </a:cubicBezTo>
                    <a:cubicBezTo>
                      <a:pt x="128" y="121"/>
                      <a:pt x="128" y="121"/>
                      <a:pt x="128" y="121"/>
                    </a:cubicBezTo>
                    <a:cubicBezTo>
                      <a:pt x="120" y="104"/>
                      <a:pt x="120" y="104"/>
                      <a:pt x="120" y="104"/>
                    </a:cubicBezTo>
                    <a:cubicBezTo>
                      <a:pt x="121" y="103"/>
                      <a:pt x="121" y="103"/>
                      <a:pt x="121" y="103"/>
                    </a:cubicBezTo>
                    <a:cubicBezTo>
                      <a:pt x="123" y="98"/>
                      <a:pt x="125" y="94"/>
                      <a:pt x="127" y="89"/>
                    </a:cubicBezTo>
                    <a:cubicBezTo>
                      <a:pt x="127" y="87"/>
                      <a:pt x="127" y="87"/>
                      <a:pt x="127" y="87"/>
                    </a:cubicBezTo>
                    <a:cubicBezTo>
                      <a:pt x="144" y="81"/>
                      <a:pt x="144" y="81"/>
                      <a:pt x="144" y="81"/>
                    </a:cubicBezTo>
                    <a:cubicBezTo>
                      <a:pt x="144" y="71"/>
                      <a:pt x="144" y="71"/>
                      <a:pt x="144" y="71"/>
                    </a:cubicBezTo>
                    <a:cubicBezTo>
                      <a:pt x="127" y="65"/>
                      <a:pt x="127" y="65"/>
                      <a:pt x="127" y="65"/>
                    </a:cubicBezTo>
                    <a:cubicBezTo>
                      <a:pt x="127" y="63"/>
                      <a:pt x="127" y="63"/>
                      <a:pt x="127" y="63"/>
                    </a:cubicBezTo>
                    <a:cubicBezTo>
                      <a:pt x="125" y="58"/>
                      <a:pt x="123" y="54"/>
                      <a:pt x="121" y="49"/>
                    </a:cubicBezTo>
                    <a:cubicBezTo>
                      <a:pt x="120" y="48"/>
                      <a:pt x="120" y="48"/>
                      <a:pt x="120" y="48"/>
                    </a:cubicBezTo>
                    <a:cubicBezTo>
                      <a:pt x="128" y="31"/>
                      <a:pt x="128" y="31"/>
                      <a:pt x="128" y="31"/>
                    </a:cubicBezTo>
                    <a:cubicBezTo>
                      <a:pt x="121" y="24"/>
                      <a:pt x="121" y="24"/>
                      <a:pt x="121" y="24"/>
                    </a:cubicBezTo>
                    <a:cubicBezTo>
                      <a:pt x="104" y="32"/>
                      <a:pt x="104" y="32"/>
                      <a:pt x="104" y="32"/>
                    </a:cubicBezTo>
                    <a:cubicBezTo>
                      <a:pt x="103" y="31"/>
                      <a:pt x="103" y="31"/>
                      <a:pt x="103" y="31"/>
                    </a:cubicBezTo>
                    <a:cubicBezTo>
                      <a:pt x="98" y="29"/>
                      <a:pt x="94" y="27"/>
                      <a:pt x="89" y="25"/>
                    </a:cubicBezTo>
                    <a:cubicBezTo>
                      <a:pt x="87" y="25"/>
                      <a:pt x="87" y="25"/>
                      <a:pt x="87" y="25"/>
                    </a:cubicBezTo>
                    <a:cubicBezTo>
                      <a:pt x="81" y="8"/>
                      <a:pt x="81" y="8"/>
                      <a:pt x="81" y="8"/>
                    </a:cubicBezTo>
                    <a:cubicBezTo>
                      <a:pt x="71" y="8"/>
                      <a:pt x="71" y="8"/>
                      <a:pt x="71" y="8"/>
                    </a:cubicBezTo>
                    <a:cubicBezTo>
                      <a:pt x="65" y="25"/>
                      <a:pt x="65" y="25"/>
                      <a:pt x="65" y="25"/>
                    </a:cubicBezTo>
                    <a:cubicBezTo>
                      <a:pt x="63" y="25"/>
                      <a:pt x="63" y="25"/>
                      <a:pt x="63" y="25"/>
                    </a:cubicBezTo>
                    <a:cubicBezTo>
                      <a:pt x="58" y="27"/>
                      <a:pt x="54" y="29"/>
                      <a:pt x="49" y="31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32" y="48"/>
                      <a:pt x="32" y="48"/>
                      <a:pt x="32" y="48"/>
                    </a:cubicBezTo>
                    <a:cubicBezTo>
                      <a:pt x="31" y="49"/>
                      <a:pt x="31" y="49"/>
                      <a:pt x="31" y="49"/>
                    </a:cubicBezTo>
                    <a:cubicBezTo>
                      <a:pt x="29" y="54"/>
                      <a:pt x="27" y="58"/>
                      <a:pt x="25" y="63"/>
                    </a:cubicBezTo>
                    <a:cubicBezTo>
                      <a:pt x="25" y="65"/>
                      <a:pt x="25" y="65"/>
                      <a:pt x="25" y="65"/>
                    </a:cubicBezTo>
                    <a:cubicBezTo>
                      <a:pt x="8" y="71"/>
                      <a:pt x="8" y="71"/>
                      <a:pt x="8" y="71"/>
                    </a:cubicBezTo>
                    <a:cubicBezTo>
                      <a:pt x="8" y="81"/>
                      <a:pt x="8" y="81"/>
                      <a:pt x="8" y="81"/>
                    </a:cubicBezTo>
                    <a:cubicBezTo>
                      <a:pt x="25" y="87"/>
                      <a:pt x="25" y="87"/>
                      <a:pt x="25" y="87"/>
                    </a:cubicBezTo>
                    <a:cubicBezTo>
                      <a:pt x="25" y="89"/>
                      <a:pt x="25" y="89"/>
                      <a:pt x="25" y="89"/>
                    </a:cubicBezTo>
                    <a:cubicBezTo>
                      <a:pt x="27" y="94"/>
                      <a:pt x="29" y="98"/>
                      <a:pt x="31" y="103"/>
                    </a:cubicBezTo>
                    <a:cubicBezTo>
                      <a:pt x="32" y="104"/>
                      <a:pt x="32" y="104"/>
                      <a:pt x="32" y="104"/>
                    </a:cubicBezTo>
                    <a:cubicBezTo>
                      <a:pt x="24" y="121"/>
                      <a:pt x="24" y="121"/>
                      <a:pt x="24" y="121"/>
                    </a:cubicBezTo>
                    <a:cubicBezTo>
                      <a:pt x="31" y="128"/>
                      <a:pt x="31" y="128"/>
                      <a:pt x="31" y="128"/>
                    </a:cubicBezTo>
                    <a:cubicBezTo>
                      <a:pt x="48" y="120"/>
                      <a:pt x="48" y="120"/>
                      <a:pt x="48" y="120"/>
                    </a:cubicBezTo>
                    <a:cubicBezTo>
                      <a:pt x="49" y="121"/>
                      <a:pt x="49" y="121"/>
                      <a:pt x="49" y="121"/>
                    </a:cubicBezTo>
                    <a:cubicBezTo>
                      <a:pt x="54" y="123"/>
                      <a:pt x="58" y="125"/>
                      <a:pt x="63" y="127"/>
                    </a:cubicBezTo>
                    <a:cubicBezTo>
                      <a:pt x="65" y="127"/>
                      <a:pt x="65" y="127"/>
                      <a:pt x="65" y="127"/>
                    </a:cubicBezTo>
                    <a:lnTo>
                      <a:pt x="71" y="14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</p:grpSp>
      </p:grpSp>
      <p:grpSp>
        <p:nvGrpSpPr>
          <p:cNvPr id="65" name="Group 31">
            <a:extLst>
              <a:ext uri="{FF2B5EF4-FFF2-40B4-BE49-F238E27FC236}">
                <a16:creationId xmlns:a16="http://schemas.microsoft.com/office/drawing/2014/main" id="{C9FFB304-991E-4031-AF3E-B757E4BE713B}"/>
              </a:ext>
            </a:extLst>
          </p:cNvPr>
          <p:cNvGrpSpPr/>
          <p:nvPr/>
        </p:nvGrpSpPr>
        <p:grpSpPr>
          <a:xfrm>
            <a:off x="776525" y="5448906"/>
            <a:ext cx="816354" cy="646882"/>
            <a:chOff x="7975706" y="5328989"/>
            <a:chExt cx="1289508" cy="1016248"/>
          </a:xfrm>
        </p:grpSpPr>
        <p:sp>
          <p:nvSpPr>
            <p:cNvPr id="66" name="Rectangle 32">
              <a:extLst>
                <a:ext uri="{FF2B5EF4-FFF2-40B4-BE49-F238E27FC236}">
                  <a16:creationId xmlns:a16="http://schemas.microsoft.com/office/drawing/2014/main" id="{8C26C9ED-801B-40D5-99A7-FF2C705D1A4F}"/>
                </a:ext>
              </a:extLst>
            </p:cNvPr>
            <p:cNvSpPr/>
            <p:nvPr/>
          </p:nvSpPr>
          <p:spPr>
            <a:xfrm>
              <a:off x="7975706" y="5328989"/>
              <a:ext cx="1289508" cy="1016248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endParaRPr lang="en-IN" sz="4000" dirty="0">
                <a:solidFill>
                  <a:schemeClr val="bg1"/>
                </a:solidFill>
              </a:endParaRPr>
            </a:p>
          </p:txBody>
        </p:sp>
        <p:grpSp>
          <p:nvGrpSpPr>
            <p:cNvPr id="67" name="Group 33">
              <a:extLst>
                <a:ext uri="{FF2B5EF4-FFF2-40B4-BE49-F238E27FC236}">
                  <a16:creationId xmlns:a16="http://schemas.microsoft.com/office/drawing/2014/main" id="{42867935-790B-42F3-B34D-C2D9020D588A}"/>
                </a:ext>
              </a:extLst>
            </p:cNvPr>
            <p:cNvGrpSpPr/>
            <p:nvPr/>
          </p:nvGrpSpPr>
          <p:grpSpPr>
            <a:xfrm>
              <a:off x="8364873" y="5611688"/>
              <a:ext cx="511175" cy="450851"/>
              <a:chOff x="2122488" y="6953250"/>
              <a:chExt cx="511175" cy="450850"/>
            </a:xfrm>
            <a:solidFill>
              <a:schemeClr val="bg1"/>
            </a:solidFill>
          </p:grpSpPr>
          <p:sp>
            <p:nvSpPr>
              <p:cNvPr id="68" name="Freeform 193">
                <a:extLst>
                  <a:ext uri="{FF2B5EF4-FFF2-40B4-BE49-F238E27FC236}">
                    <a16:creationId xmlns:a16="http://schemas.microsoft.com/office/drawing/2014/main" id="{35D7A750-02D3-4798-87BB-353E8E69ED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12975" y="6953250"/>
                <a:ext cx="330200" cy="450850"/>
              </a:xfrm>
              <a:custGeom>
                <a:avLst/>
                <a:gdLst>
                  <a:gd name="T0" fmla="*/ 58 w 88"/>
                  <a:gd name="T1" fmla="*/ 77 h 120"/>
                  <a:gd name="T2" fmla="*/ 88 w 88"/>
                  <a:gd name="T3" fmla="*/ 4 h 120"/>
                  <a:gd name="T4" fmla="*/ 88 w 88"/>
                  <a:gd name="T5" fmla="*/ 0 h 120"/>
                  <a:gd name="T6" fmla="*/ 0 w 88"/>
                  <a:gd name="T7" fmla="*/ 0 h 120"/>
                  <a:gd name="T8" fmla="*/ 0 w 88"/>
                  <a:gd name="T9" fmla="*/ 4 h 120"/>
                  <a:gd name="T10" fmla="*/ 30 w 88"/>
                  <a:gd name="T11" fmla="*/ 77 h 120"/>
                  <a:gd name="T12" fmla="*/ 40 w 88"/>
                  <a:gd name="T13" fmla="*/ 92 h 120"/>
                  <a:gd name="T14" fmla="*/ 40 w 88"/>
                  <a:gd name="T15" fmla="*/ 104 h 120"/>
                  <a:gd name="T16" fmla="*/ 25 w 88"/>
                  <a:gd name="T17" fmla="*/ 112 h 120"/>
                  <a:gd name="T18" fmla="*/ 16 w 88"/>
                  <a:gd name="T19" fmla="*/ 112 h 120"/>
                  <a:gd name="T20" fmla="*/ 8 w 88"/>
                  <a:gd name="T21" fmla="*/ 120 h 120"/>
                  <a:gd name="T22" fmla="*/ 80 w 88"/>
                  <a:gd name="T23" fmla="*/ 120 h 120"/>
                  <a:gd name="T24" fmla="*/ 72 w 88"/>
                  <a:gd name="T25" fmla="*/ 112 h 120"/>
                  <a:gd name="T26" fmla="*/ 63 w 88"/>
                  <a:gd name="T27" fmla="*/ 112 h 120"/>
                  <a:gd name="T28" fmla="*/ 48 w 88"/>
                  <a:gd name="T29" fmla="*/ 104 h 120"/>
                  <a:gd name="T30" fmla="*/ 48 w 88"/>
                  <a:gd name="T31" fmla="*/ 92 h 120"/>
                  <a:gd name="T32" fmla="*/ 58 w 88"/>
                  <a:gd name="T33" fmla="*/ 77 h 120"/>
                  <a:gd name="T34" fmla="*/ 44 w 88"/>
                  <a:gd name="T35" fmla="*/ 80 h 120"/>
                  <a:gd name="T36" fmla="*/ 35 w 88"/>
                  <a:gd name="T37" fmla="*/ 71 h 120"/>
                  <a:gd name="T38" fmla="*/ 8 w 88"/>
                  <a:gd name="T39" fmla="*/ 8 h 120"/>
                  <a:gd name="T40" fmla="*/ 80 w 88"/>
                  <a:gd name="T41" fmla="*/ 8 h 120"/>
                  <a:gd name="T42" fmla="*/ 53 w 88"/>
                  <a:gd name="T43" fmla="*/ 71 h 120"/>
                  <a:gd name="T44" fmla="*/ 44 w 88"/>
                  <a:gd name="T45" fmla="*/ 8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8" h="120">
                    <a:moveTo>
                      <a:pt x="58" y="77"/>
                    </a:moveTo>
                    <a:cubicBezTo>
                      <a:pt x="70" y="68"/>
                      <a:pt x="88" y="55"/>
                      <a:pt x="88" y="4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55"/>
                      <a:pt x="18" y="68"/>
                      <a:pt x="30" y="77"/>
                    </a:cubicBezTo>
                    <a:cubicBezTo>
                      <a:pt x="37" y="83"/>
                      <a:pt x="40" y="86"/>
                      <a:pt x="40" y="92"/>
                    </a:cubicBezTo>
                    <a:cubicBezTo>
                      <a:pt x="40" y="104"/>
                      <a:pt x="40" y="104"/>
                      <a:pt x="40" y="104"/>
                    </a:cubicBezTo>
                    <a:cubicBezTo>
                      <a:pt x="34" y="105"/>
                      <a:pt x="27" y="107"/>
                      <a:pt x="25" y="112"/>
                    </a:cubicBezTo>
                    <a:cubicBezTo>
                      <a:pt x="16" y="112"/>
                      <a:pt x="16" y="112"/>
                      <a:pt x="16" y="112"/>
                    </a:cubicBezTo>
                    <a:cubicBezTo>
                      <a:pt x="12" y="112"/>
                      <a:pt x="8" y="116"/>
                      <a:pt x="8" y="120"/>
                    </a:cubicBezTo>
                    <a:cubicBezTo>
                      <a:pt x="80" y="120"/>
                      <a:pt x="80" y="120"/>
                      <a:pt x="80" y="120"/>
                    </a:cubicBezTo>
                    <a:cubicBezTo>
                      <a:pt x="80" y="116"/>
                      <a:pt x="76" y="112"/>
                      <a:pt x="72" y="112"/>
                    </a:cubicBezTo>
                    <a:cubicBezTo>
                      <a:pt x="63" y="112"/>
                      <a:pt x="63" y="112"/>
                      <a:pt x="63" y="112"/>
                    </a:cubicBezTo>
                    <a:cubicBezTo>
                      <a:pt x="61" y="107"/>
                      <a:pt x="54" y="105"/>
                      <a:pt x="48" y="104"/>
                    </a:cubicBezTo>
                    <a:cubicBezTo>
                      <a:pt x="48" y="92"/>
                      <a:pt x="48" y="92"/>
                      <a:pt x="48" y="92"/>
                    </a:cubicBezTo>
                    <a:cubicBezTo>
                      <a:pt x="48" y="86"/>
                      <a:pt x="51" y="83"/>
                      <a:pt x="58" y="77"/>
                    </a:cubicBezTo>
                    <a:close/>
                    <a:moveTo>
                      <a:pt x="44" y="80"/>
                    </a:moveTo>
                    <a:cubicBezTo>
                      <a:pt x="42" y="76"/>
                      <a:pt x="38" y="74"/>
                      <a:pt x="35" y="71"/>
                    </a:cubicBezTo>
                    <a:cubicBezTo>
                      <a:pt x="24" y="63"/>
                      <a:pt x="9" y="51"/>
                      <a:pt x="8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79" y="51"/>
                      <a:pt x="64" y="63"/>
                      <a:pt x="53" y="71"/>
                    </a:cubicBezTo>
                    <a:cubicBezTo>
                      <a:pt x="50" y="74"/>
                      <a:pt x="46" y="76"/>
                      <a:pt x="44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69" name="Freeform 194">
                <a:extLst>
                  <a:ext uri="{FF2B5EF4-FFF2-40B4-BE49-F238E27FC236}">
                    <a16:creationId xmlns:a16="http://schemas.microsoft.com/office/drawing/2014/main" id="{5D5E9231-8405-4AE5-8A11-F62890D43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488" y="6983412"/>
                <a:ext cx="169861" cy="225425"/>
              </a:xfrm>
              <a:custGeom>
                <a:avLst/>
                <a:gdLst>
                  <a:gd name="T0" fmla="*/ 43 w 45"/>
                  <a:gd name="T1" fmla="*/ 60 h 60"/>
                  <a:gd name="T2" fmla="*/ 0 w 45"/>
                  <a:gd name="T3" fmla="*/ 4 h 60"/>
                  <a:gd name="T4" fmla="*/ 0 w 45"/>
                  <a:gd name="T5" fmla="*/ 0 h 60"/>
                  <a:gd name="T6" fmla="*/ 28 w 45"/>
                  <a:gd name="T7" fmla="*/ 0 h 60"/>
                  <a:gd name="T8" fmla="*/ 28 w 45"/>
                  <a:gd name="T9" fmla="*/ 8 h 60"/>
                  <a:gd name="T10" fmla="*/ 8 w 45"/>
                  <a:gd name="T11" fmla="*/ 8 h 60"/>
                  <a:gd name="T12" fmla="*/ 45 w 45"/>
                  <a:gd name="T13" fmla="*/ 52 h 60"/>
                  <a:gd name="T14" fmla="*/ 43 w 45"/>
                  <a:gd name="T15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60">
                    <a:moveTo>
                      <a:pt x="43" y="60"/>
                    </a:moveTo>
                    <a:cubicBezTo>
                      <a:pt x="43" y="60"/>
                      <a:pt x="0" y="51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8"/>
                      <a:pt x="28" y="8"/>
                      <a:pt x="2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10" y="45"/>
                      <a:pt x="44" y="52"/>
                      <a:pt x="45" y="52"/>
                    </a:cubicBezTo>
                    <a:lnTo>
                      <a:pt x="43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70" name="Freeform 195">
                <a:extLst>
                  <a:ext uri="{FF2B5EF4-FFF2-40B4-BE49-F238E27FC236}">
                    <a16:creationId xmlns:a16="http://schemas.microsoft.com/office/drawing/2014/main" id="{39DE8566-9EC5-4A03-B70A-44C63F304B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5388" y="6983413"/>
                <a:ext cx="168275" cy="225425"/>
              </a:xfrm>
              <a:custGeom>
                <a:avLst/>
                <a:gdLst>
                  <a:gd name="T0" fmla="*/ 2 w 45"/>
                  <a:gd name="T1" fmla="*/ 60 h 60"/>
                  <a:gd name="T2" fmla="*/ 0 w 45"/>
                  <a:gd name="T3" fmla="*/ 52 h 60"/>
                  <a:gd name="T4" fmla="*/ 37 w 45"/>
                  <a:gd name="T5" fmla="*/ 8 h 60"/>
                  <a:gd name="T6" fmla="*/ 17 w 45"/>
                  <a:gd name="T7" fmla="*/ 8 h 60"/>
                  <a:gd name="T8" fmla="*/ 17 w 45"/>
                  <a:gd name="T9" fmla="*/ 0 h 60"/>
                  <a:gd name="T10" fmla="*/ 45 w 45"/>
                  <a:gd name="T11" fmla="*/ 0 h 60"/>
                  <a:gd name="T12" fmla="*/ 45 w 45"/>
                  <a:gd name="T13" fmla="*/ 4 h 60"/>
                  <a:gd name="T14" fmla="*/ 2 w 45"/>
                  <a:gd name="T15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60">
                    <a:moveTo>
                      <a:pt x="2" y="60"/>
                    </a:moveTo>
                    <a:cubicBezTo>
                      <a:pt x="0" y="52"/>
                      <a:pt x="0" y="52"/>
                      <a:pt x="0" y="52"/>
                    </a:cubicBezTo>
                    <a:cubicBezTo>
                      <a:pt x="2" y="52"/>
                      <a:pt x="35" y="45"/>
                      <a:pt x="37" y="8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4"/>
                      <a:pt x="45" y="4"/>
                      <a:pt x="45" y="4"/>
                    </a:cubicBezTo>
                    <a:cubicBezTo>
                      <a:pt x="45" y="51"/>
                      <a:pt x="2" y="60"/>
                      <a:pt x="2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</p:grpSp>
      </p:grpSp>
      <p:sp>
        <p:nvSpPr>
          <p:cNvPr id="12" name="Прямоугольник 11"/>
          <p:cNvSpPr/>
          <p:nvPr/>
        </p:nvSpPr>
        <p:spPr>
          <a:xfrm>
            <a:off x="6987114" y="3664351"/>
            <a:ext cx="4157033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/>
              <a:t>6 получателей обратились повторно,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/>
              <a:t>1 из них восстановили дееспособность</a:t>
            </a:r>
          </a:p>
        </p:txBody>
      </p:sp>
    </p:spTree>
    <p:extLst>
      <p:ext uri="{BB962C8B-B14F-4D97-AF65-F5344CB8AC3E}">
        <p14:creationId xmlns:p14="http://schemas.microsoft.com/office/powerpoint/2010/main" val="17871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14">
            <a:extLst>
              <a:ext uri="{FF2B5EF4-FFF2-40B4-BE49-F238E27FC236}">
                <a16:creationId xmlns:a16="http://schemas.microsoft.com/office/drawing/2014/main" id="{87E27806-0802-445D-AD48-D749504E0D8E}"/>
              </a:ext>
            </a:extLst>
          </p:cNvPr>
          <p:cNvSpPr/>
          <p:nvPr/>
        </p:nvSpPr>
        <p:spPr>
          <a:xfrm>
            <a:off x="0" y="0"/>
            <a:ext cx="12192000" cy="1568824"/>
          </a:xfrm>
          <a:prstGeom prst="rect">
            <a:avLst/>
          </a:prstGeom>
          <a:solidFill>
            <a:schemeClr val="tx2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7D06CDF-4DC4-46B7-8C2E-0FC7B00F8FDD}"/>
              </a:ext>
            </a:extLst>
          </p:cNvPr>
          <p:cNvSpPr/>
          <p:nvPr/>
        </p:nvSpPr>
        <p:spPr>
          <a:xfrm>
            <a:off x="787098" y="5450625"/>
            <a:ext cx="3426989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9B20415-CDBC-4579-8813-C0EB66F6907D}"/>
              </a:ext>
            </a:extLst>
          </p:cNvPr>
          <p:cNvSpPr/>
          <p:nvPr/>
        </p:nvSpPr>
        <p:spPr>
          <a:xfrm>
            <a:off x="4361629" y="5441998"/>
            <a:ext cx="3426989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9DC7080-AEAB-4639-B035-BBBAE7316E26}"/>
              </a:ext>
            </a:extLst>
          </p:cNvPr>
          <p:cNvSpPr/>
          <p:nvPr/>
        </p:nvSpPr>
        <p:spPr>
          <a:xfrm>
            <a:off x="7953414" y="5450625"/>
            <a:ext cx="3426989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537A245-36F6-4EDE-9DE7-309E55766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746" y="132587"/>
            <a:ext cx="8668657" cy="997196"/>
          </a:xfrm>
        </p:spPr>
        <p:txBody>
          <a:bodyPr/>
          <a:lstStyle/>
          <a:p>
            <a:r>
              <a:rPr lang="ru-RU" sz="7200" dirty="0" smtClean="0">
                <a:solidFill>
                  <a:schemeClr val="bg1"/>
                </a:solidFill>
              </a:rPr>
              <a:t>2025 год </a:t>
            </a:r>
            <a:endParaRPr lang="en-US" sz="7200" dirty="0">
              <a:solidFill>
                <a:schemeClr val="bg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4860FC-5849-42BB-BC84-570A7985F9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50820" y="1084209"/>
            <a:ext cx="6690360" cy="235633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ГБСУСО МО «Добрый дом «Егорьевский»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DA5992-5149-435A-8D43-FCF2B1AF9FF1}"/>
              </a:ext>
            </a:extLst>
          </p:cNvPr>
          <p:cNvSpPr/>
          <p:nvPr/>
        </p:nvSpPr>
        <p:spPr>
          <a:xfrm>
            <a:off x="457200" y="1682879"/>
            <a:ext cx="11277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За 2025 год</a:t>
            </a:r>
            <a:r>
              <a:rPr lang="ru-RU" sz="1600" dirty="0" smtClean="0"/>
              <a:t> с заявлением о восстановлении дееспособности обратились - </a:t>
            </a:r>
            <a:r>
              <a:rPr lang="ru-RU" sz="1600" b="1" dirty="0" smtClean="0"/>
              <a:t>16</a:t>
            </a:r>
            <a:r>
              <a:rPr lang="ru-RU" sz="1600" dirty="0" smtClean="0"/>
              <a:t> недееспособных получателей социальных услуг и </a:t>
            </a:r>
            <a:r>
              <a:rPr lang="ru-RU" sz="1600" b="1" dirty="0" smtClean="0"/>
              <a:t>1</a:t>
            </a:r>
            <a:r>
              <a:rPr lang="ru-RU" sz="1600" dirty="0" smtClean="0"/>
              <a:t> ограниченно дееспособный. (3 человека обратились повторно, предыдущее обращение в 2024 году).</a:t>
            </a:r>
            <a:endParaRPr lang="ru-RU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751494-B477-4CDC-9292-C02FF0D271DA}"/>
              </a:ext>
            </a:extLst>
          </p:cNvPr>
          <p:cNvSpPr txBox="1"/>
          <p:nvPr/>
        </p:nvSpPr>
        <p:spPr>
          <a:xfrm>
            <a:off x="6771737" y="2812211"/>
            <a:ext cx="4511614" cy="49244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endParaRPr lang="ru-RU" sz="1600" dirty="0" smtClean="0"/>
          </a:p>
          <a:p>
            <a:endParaRPr lang="ru-RU" sz="1600" dirty="0"/>
          </a:p>
        </p:txBody>
      </p:sp>
      <p:sp>
        <p:nvSpPr>
          <p:cNvPr id="13" name="Freeform 66">
            <a:extLst>
              <a:ext uri="{FF2B5EF4-FFF2-40B4-BE49-F238E27FC236}">
                <a16:creationId xmlns:a16="http://schemas.microsoft.com/office/drawing/2014/main" id="{9DD2FA34-7C99-47D4-BF91-95B6E2FC2562}"/>
              </a:ext>
            </a:extLst>
          </p:cNvPr>
          <p:cNvSpPr/>
          <p:nvPr/>
        </p:nvSpPr>
        <p:spPr>
          <a:xfrm rot="16200000">
            <a:off x="7573962" y="1466597"/>
            <a:ext cx="2511360" cy="5101524"/>
          </a:xfrm>
          <a:custGeom>
            <a:avLst/>
            <a:gdLst>
              <a:gd name="connsiteX0" fmla="*/ 2932968 w 2932968"/>
              <a:gd name="connsiteY0" fmla="*/ 389817 h 5203124"/>
              <a:gd name="connsiteX1" fmla="*/ 2932968 w 2932968"/>
              <a:gd name="connsiteY1" fmla="*/ 5090791 h 5203124"/>
              <a:gd name="connsiteX2" fmla="*/ 2820635 w 2932968"/>
              <a:gd name="connsiteY2" fmla="*/ 5203124 h 5203124"/>
              <a:gd name="connsiteX3" fmla="*/ 112333 w 2932968"/>
              <a:gd name="connsiteY3" fmla="*/ 5203124 h 5203124"/>
              <a:gd name="connsiteX4" fmla="*/ 0 w 2932968"/>
              <a:gd name="connsiteY4" fmla="*/ 5090791 h 5203124"/>
              <a:gd name="connsiteX5" fmla="*/ 0 w 2932968"/>
              <a:gd name="connsiteY5" fmla="*/ 389817 h 5203124"/>
              <a:gd name="connsiteX6" fmla="*/ 112333 w 2932968"/>
              <a:gd name="connsiteY6" fmla="*/ 277484 h 5203124"/>
              <a:gd name="connsiteX7" fmla="*/ 2073829 w 2932968"/>
              <a:gd name="connsiteY7" fmla="*/ 277484 h 5203124"/>
              <a:gd name="connsiteX8" fmla="*/ 2295706 w 2932968"/>
              <a:gd name="connsiteY8" fmla="*/ 0 h 5203124"/>
              <a:gd name="connsiteX9" fmla="*/ 2517582 w 2932968"/>
              <a:gd name="connsiteY9" fmla="*/ 277484 h 5203124"/>
              <a:gd name="connsiteX10" fmla="*/ 2820635 w 2932968"/>
              <a:gd name="connsiteY10" fmla="*/ 277484 h 5203124"/>
              <a:gd name="connsiteX11" fmla="*/ 2932968 w 2932968"/>
              <a:gd name="connsiteY11" fmla="*/ 389817 h 5203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32968" h="5203124">
                <a:moveTo>
                  <a:pt x="2932968" y="389817"/>
                </a:moveTo>
                <a:lnTo>
                  <a:pt x="2932968" y="5090791"/>
                </a:lnTo>
                <a:cubicBezTo>
                  <a:pt x="2932968" y="5152831"/>
                  <a:pt x="2882675" y="5203124"/>
                  <a:pt x="2820635" y="5203124"/>
                </a:cubicBezTo>
                <a:lnTo>
                  <a:pt x="112333" y="5203124"/>
                </a:lnTo>
                <a:cubicBezTo>
                  <a:pt x="50293" y="5203124"/>
                  <a:pt x="0" y="5152831"/>
                  <a:pt x="0" y="5090791"/>
                </a:cubicBezTo>
                <a:lnTo>
                  <a:pt x="0" y="389817"/>
                </a:lnTo>
                <a:cubicBezTo>
                  <a:pt x="0" y="327777"/>
                  <a:pt x="50293" y="277484"/>
                  <a:pt x="112333" y="277484"/>
                </a:cubicBezTo>
                <a:lnTo>
                  <a:pt x="2073829" y="277484"/>
                </a:lnTo>
                <a:lnTo>
                  <a:pt x="2295706" y="0"/>
                </a:lnTo>
                <a:lnTo>
                  <a:pt x="2517582" y="277484"/>
                </a:lnTo>
                <a:lnTo>
                  <a:pt x="2820635" y="277484"/>
                </a:lnTo>
                <a:cubicBezTo>
                  <a:pt x="2882675" y="277484"/>
                  <a:pt x="2932968" y="327777"/>
                  <a:pt x="2932968" y="389817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6" name="Group 26">
            <a:extLst>
              <a:ext uri="{FF2B5EF4-FFF2-40B4-BE49-F238E27FC236}">
                <a16:creationId xmlns:a16="http://schemas.microsoft.com/office/drawing/2014/main" id="{E4637C7C-B4D4-42F5-9B39-CCCE2BBAC7DC}"/>
              </a:ext>
            </a:extLst>
          </p:cNvPr>
          <p:cNvGrpSpPr/>
          <p:nvPr/>
        </p:nvGrpSpPr>
        <p:grpSpPr>
          <a:xfrm>
            <a:off x="771474" y="5448798"/>
            <a:ext cx="816354" cy="643360"/>
            <a:chOff x="4249365" y="5328989"/>
            <a:chExt cx="1289508" cy="1016248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6DE7820-5517-4667-9D22-9865609D589A}"/>
                </a:ext>
              </a:extLst>
            </p:cNvPr>
            <p:cNvSpPr/>
            <p:nvPr/>
          </p:nvSpPr>
          <p:spPr>
            <a:xfrm>
              <a:off x="4249365" y="5328989"/>
              <a:ext cx="1289508" cy="1016248"/>
            </a:xfrm>
            <a:prstGeom prst="rect">
              <a:avLst/>
            </a:prstGeom>
            <a:solidFill>
              <a:schemeClr val="accent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endParaRPr lang="en-IN" sz="4000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  <p:grpSp>
          <p:nvGrpSpPr>
            <p:cNvPr id="8" name="Group 28">
              <a:extLst>
                <a:ext uri="{FF2B5EF4-FFF2-40B4-BE49-F238E27FC236}">
                  <a16:creationId xmlns:a16="http://schemas.microsoft.com/office/drawing/2014/main" id="{82202196-B9F7-4CC0-9C43-77125EB1890D}"/>
                </a:ext>
              </a:extLst>
            </p:cNvPr>
            <p:cNvGrpSpPr/>
            <p:nvPr/>
          </p:nvGrpSpPr>
          <p:grpSpPr>
            <a:xfrm>
              <a:off x="4608369" y="5551363"/>
              <a:ext cx="571500" cy="571500"/>
              <a:chOff x="3595688" y="4638675"/>
              <a:chExt cx="571500" cy="571500"/>
            </a:xfrm>
            <a:solidFill>
              <a:schemeClr val="bg1"/>
            </a:solidFill>
          </p:grpSpPr>
          <p:sp>
            <p:nvSpPr>
              <p:cNvPr id="30" name="Freeform 54">
                <a:extLst>
                  <a:ext uri="{FF2B5EF4-FFF2-40B4-BE49-F238E27FC236}">
                    <a16:creationId xmlns:a16="http://schemas.microsoft.com/office/drawing/2014/main" id="{8FD5466B-A776-4375-B869-72BA80D544D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46500" y="4787900"/>
                <a:ext cx="269875" cy="271463"/>
              </a:xfrm>
              <a:custGeom>
                <a:avLst/>
                <a:gdLst>
                  <a:gd name="T0" fmla="*/ 36 w 72"/>
                  <a:gd name="T1" fmla="*/ 72 h 72"/>
                  <a:gd name="T2" fmla="*/ 0 w 72"/>
                  <a:gd name="T3" fmla="*/ 36 h 72"/>
                  <a:gd name="T4" fmla="*/ 36 w 72"/>
                  <a:gd name="T5" fmla="*/ 0 h 72"/>
                  <a:gd name="T6" fmla="*/ 72 w 72"/>
                  <a:gd name="T7" fmla="*/ 36 h 72"/>
                  <a:gd name="T8" fmla="*/ 36 w 72"/>
                  <a:gd name="T9" fmla="*/ 72 h 72"/>
                  <a:gd name="T10" fmla="*/ 36 w 72"/>
                  <a:gd name="T11" fmla="*/ 8 h 72"/>
                  <a:gd name="T12" fmla="*/ 8 w 72"/>
                  <a:gd name="T13" fmla="*/ 36 h 72"/>
                  <a:gd name="T14" fmla="*/ 36 w 72"/>
                  <a:gd name="T15" fmla="*/ 64 h 72"/>
                  <a:gd name="T16" fmla="*/ 64 w 72"/>
                  <a:gd name="T17" fmla="*/ 36 h 72"/>
                  <a:gd name="T18" fmla="*/ 36 w 72"/>
                  <a:gd name="T19" fmla="*/ 8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2" h="72">
                    <a:moveTo>
                      <a:pt x="36" y="72"/>
                    </a:moveTo>
                    <a:cubicBezTo>
                      <a:pt x="16" y="72"/>
                      <a:pt x="0" y="56"/>
                      <a:pt x="0" y="36"/>
                    </a:cubicBezTo>
                    <a:cubicBezTo>
                      <a:pt x="0" y="16"/>
                      <a:pt x="16" y="0"/>
                      <a:pt x="36" y="0"/>
                    </a:cubicBezTo>
                    <a:cubicBezTo>
                      <a:pt x="56" y="0"/>
                      <a:pt x="72" y="16"/>
                      <a:pt x="72" y="36"/>
                    </a:cubicBezTo>
                    <a:cubicBezTo>
                      <a:pt x="72" y="56"/>
                      <a:pt x="56" y="72"/>
                      <a:pt x="36" y="72"/>
                    </a:cubicBezTo>
                    <a:close/>
                    <a:moveTo>
                      <a:pt x="36" y="8"/>
                    </a:moveTo>
                    <a:cubicBezTo>
                      <a:pt x="20" y="8"/>
                      <a:pt x="8" y="20"/>
                      <a:pt x="8" y="36"/>
                    </a:cubicBezTo>
                    <a:cubicBezTo>
                      <a:pt x="8" y="52"/>
                      <a:pt x="20" y="64"/>
                      <a:pt x="36" y="64"/>
                    </a:cubicBezTo>
                    <a:cubicBezTo>
                      <a:pt x="52" y="64"/>
                      <a:pt x="64" y="52"/>
                      <a:pt x="64" y="36"/>
                    </a:cubicBezTo>
                    <a:cubicBezTo>
                      <a:pt x="64" y="20"/>
                      <a:pt x="52" y="8"/>
                      <a:pt x="36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31" name="Freeform 55">
                <a:extLst>
                  <a:ext uri="{FF2B5EF4-FFF2-40B4-BE49-F238E27FC236}">
                    <a16:creationId xmlns:a16="http://schemas.microsoft.com/office/drawing/2014/main" id="{277CE3A8-6E4E-49CF-880E-DE31CC5DB4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95688" y="4638675"/>
                <a:ext cx="571500" cy="571500"/>
              </a:xfrm>
              <a:custGeom>
                <a:avLst/>
                <a:gdLst>
                  <a:gd name="T0" fmla="*/ 65 w 152"/>
                  <a:gd name="T1" fmla="*/ 152 h 152"/>
                  <a:gd name="T2" fmla="*/ 47 w 152"/>
                  <a:gd name="T3" fmla="*/ 128 h 152"/>
                  <a:gd name="T4" fmla="*/ 15 w 152"/>
                  <a:gd name="T5" fmla="*/ 122 h 152"/>
                  <a:gd name="T6" fmla="*/ 19 w 152"/>
                  <a:gd name="T7" fmla="*/ 93 h 152"/>
                  <a:gd name="T8" fmla="*/ 0 w 152"/>
                  <a:gd name="T9" fmla="*/ 65 h 152"/>
                  <a:gd name="T10" fmla="*/ 24 w 152"/>
                  <a:gd name="T11" fmla="*/ 47 h 152"/>
                  <a:gd name="T12" fmla="*/ 30 w 152"/>
                  <a:gd name="T13" fmla="*/ 15 h 152"/>
                  <a:gd name="T14" fmla="*/ 59 w 152"/>
                  <a:gd name="T15" fmla="*/ 19 h 152"/>
                  <a:gd name="T16" fmla="*/ 87 w 152"/>
                  <a:gd name="T17" fmla="*/ 0 h 152"/>
                  <a:gd name="T18" fmla="*/ 105 w 152"/>
                  <a:gd name="T19" fmla="*/ 24 h 152"/>
                  <a:gd name="T20" fmla="*/ 137 w 152"/>
                  <a:gd name="T21" fmla="*/ 30 h 152"/>
                  <a:gd name="T22" fmla="*/ 133 w 152"/>
                  <a:gd name="T23" fmla="*/ 59 h 152"/>
                  <a:gd name="T24" fmla="*/ 152 w 152"/>
                  <a:gd name="T25" fmla="*/ 87 h 152"/>
                  <a:gd name="T26" fmla="*/ 128 w 152"/>
                  <a:gd name="T27" fmla="*/ 105 h 152"/>
                  <a:gd name="T28" fmla="*/ 122 w 152"/>
                  <a:gd name="T29" fmla="*/ 137 h 152"/>
                  <a:gd name="T30" fmla="*/ 93 w 152"/>
                  <a:gd name="T31" fmla="*/ 133 h 152"/>
                  <a:gd name="T32" fmla="*/ 71 w 152"/>
                  <a:gd name="T33" fmla="*/ 144 h 152"/>
                  <a:gd name="T34" fmla="*/ 87 w 152"/>
                  <a:gd name="T35" fmla="*/ 127 h 152"/>
                  <a:gd name="T36" fmla="*/ 103 w 152"/>
                  <a:gd name="T37" fmla="*/ 121 h 152"/>
                  <a:gd name="T38" fmla="*/ 121 w 152"/>
                  <a:gd name="T39" fmla="*/ 128 h 152"/>
                  <a:gd name="T40" fmla="*/ 120 w 152"/>
                  <a:gd name="T41" fmla="*/ 104 h 152"/>
                  <a:gd name="T42" fmla="*/ 127 w 152"/>
                  <a:gd name="T43" fmla="*/ 89 h 152"/>
                  <a:gd name="T44" fmla="*/ 144 w 152"/>
                  <a:gd name="T45" fmla="*/ 81 h 152"/>
                  <a:gd name="T46" fmla="*/ 127 w 152"/>
                  <a:gd name="T47" fmla="*/ 65 h 152"/>
                  <a:gd name="T48" fmla="*/ 121 w 152"/>
                  <a:gd name="T49" fmla="*/ 49 h 152"/>
                  <a:gd name="T50" fmla="*/ 128 w 152"/>
                  <a:gd name="T51" fmla="*/ 31 h 152"/>
                  <a:gd name="T52" fmla="*/ 104 w 152"/>
                  <a:gd name="T53" fmla="*/ 32 h 152"/>
                  <a:gd name="T54" fmla="*/ 89 w 152"/>
                  <a:gd name="T55" fmla="*/ 25 h 152"/>
                  <a:gd name="T56" fmla="*/ 81 w 152"/>
                  <a:gd name="T57" fmla="*/ 8 h 152"/>
                  <a:gd name="T58" fmla="*/ 65 w 152"/>
                  <a:gd name="T59" fmla="*/ 25 h 152"/>
                  <a:gd name="T60" fmla="*/ 49 w 152"/>
                  <a:gd name="T61" fmla="*/ 31 h 152"/>
                  <a:gd name="T62" fmla="*/ 31 w 152"/>
                  <a:gd name="T63" fmla="*/ 24 h 152"/>
                  <a:gd name="T64" fmla="*/ 32 w 152"/>
                  <a:gd name="T65" fmla="*/ 48 h 152"/>
                  <a:gd name="T66" fmla="*/ 25 w 152"/>
                  <a:gd name="T67" fmla="*/ 63 h 152"/>
                  <a:gd name="T68" fmla="*/ 8 w 152"/>
                  <a:gd name="T69" fmla="*/ 71 h 152"/>
                  <a:gd name="T70" fmla="*/ 25 w 152"/>
                  <a:gd name="T71" fmla="*/ 87 h 152"/>
                  <a:gd name="T72" fmla="*/ 31 w 152"/>
                  <a:gd name="T73" fmla="*/ 103 h 152"/>
                  <a:gd name="T74" fmla="*/ 24 w 152"/>
                  <a:gd name="T75" fmla="*/ 121 h 152"/>
                  <a:gd name="T76" fmla="*/ 48 w 152"/>
                  <a:gd name="T77" fmla="*/ 120 h 152"/>
                  <a:gd name="T78" fmla="*/ 63 w 152"/>
                  <a:gd name="T79" fmla="*/ 127 h 152"/>
                  <a:gd name="T80" fmla="*/ 71 w 152"/>
                  <a:gd name="T81" fmla="*/ 144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52" h="152">
                    <a:moveTo>
                      <a:pt x="87" y="152"/>
                    </a:moveTo>
                    <a:cubicBezTo>
                      <a:pt x="65" y="152"/>
                      <a:pt x="65" y="152"/>
                      <a:pt x="65" y="152"/>
                    </a:cubicBezTo>
                    <a:cubicBezTo>
                      <a:pt x="59" y="133"/>
                      <a:pt x="59" y="133"/>
                      <a:pt x="59" y="133"/>
                    </a:cubicBezTo>
                    <a:cubicBezTo>
                      <a:pt x="55" y="132"/>
                      <a:pt x="51" y="130"/>
                      <a:pt x="47" y="128"/>
                    </a:cubicBezTo>
                    <a:cubicBezTo>
                      <a:pt x="30" y="137"/>
                      <a:pt x="30" y="137"/>
                      <a:pt x="30" y="137"/>
                    </a:cubicBezTo>
                    <a:cubicBezTo>
                      <a:pt x="15" y="122"/>
                      <a:pt x="15" y="122"/>
                      <a:pt x="15" y="122"/>
                    </a:cubicBezTo>
                    <a:cubicBezTo>
                      <a:pt x="24" y="105"/>
                      <a:pt x="24" y="105"/>
                      <a:pt x="24" y="105"/>
                    </a:cubicBezTo>
                    <a:cubicBezTo>
                      <a:pt x="22" y="101"/>
                      <a:pt x="20" y="97"/>
                      <a:pt x="19" y="93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19" y="59"/>
                      <a:pt x="19" y="59"/>
                      <a:pt x="19" y="59"/>
                    </a:cubicBezTo>
                    <a:cubicBezTo>
                      <a:pt x="20" y="55"/>
                      <a:pt x="22" y="51"/>
                      <a:pt x="24" y="47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47" y="24"/>
                      <a:pt x="47" y="24"/>
                      <a:pt x="47" y="24"/>
                    </a:cubicBezTo>
                    <a:cubicBezTo>
                      <a:pt x="51" y="22"/>
                      <a:pt x="55" y="20"/>
                      <a:pt x="59" y="19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93" y="19"/>
                      <a:pt x="93" y="19"/>
                      <a:pt x="93" y="19"/>
                    </a:cubicBezTo>
                    <a:cubicBezTo>
                      <a:pt x="97" y="20"/>
                      <a:pt x="101" y="22"/>
                      <a:pt x="105" y="24"/>
                    </a:cubicBezTo>
                    <a:cubicBezTo>
                      <a:pt x="122" y="15"/>
                      <a:pt x="122" y="15"/>
                      <a:pt x="122" y="15"/>
                    </a:cubicBezTo>
                    <a:cubicBezTo>
                      <a:pt x="137" y="30"/>
                      <a:pt x="137" y="30"/>
                      <a:pt x="137" y="30"/>
                    </a:cubicBezTo>
                    <a:cubicBezTo>
                      <a:pt x="128" y="47"/>
                      <a:pt x="128" y="47"/>
                      <a:pt x="128" y="47"/>
                    </a:cubicBezTo>
                    <a:cubicBezTo>
                      <a:pt x="130" y="51"/>
                      <a:pt x="132" y="55"/>
                      <a:pt x="133" y="59"/>
                    </a:cubicBezTo>
                    <a:cubicBezTo>
                      <a:pt x="152" y="65"/>
                      <a:pt x="152" y="65"/>
                      <a:pt x="152" y="65"/>
                    </a:cubicBezTo>
                    <a:cubicBezTo>
                      <a:pt x="152" y="87"/>
                      <a:pt x="152" y="87"/>
                      <a:pt x="152" y="87"/>
                    </a:cubicBezTo>
                    <a:cubicBezTo>
                      <a:pt x="133" y="93"/>
                      <a:pt x="133" y="93"/>
                      <a:pt x="133" y="93"/>
                    </a:cubicBezTo>
                    <a:cubicBezTo>
                      <a:pt x="132" y="97"/>
                      <a:pt x="130" y="101"/>
                      <a:pt x="128" y="105"/>
                    </a:cubicBezTo>
                    <a:cubicBezTo>
                      <a:pt x="137" y="122"/>
                      <a:pt x="137" y="122"/>
                      <a:pt x="137" y="122"/>
                    </a:cubicBezTo>
                    <a:cubicBezTo>
                      <a:pt x="122" y="137"/>
                      <a:pt x="122" y="137"/>
                      <a:pt x="122" y="137"/>
                    </a:cubicBezTo>
                    <a:cubicBezTo>
                      <a:pt x="105" y="128"/>
                      <a:pt x="105" y="128"/>
                      <a:pt x="105" y="128"/>
                    </a:cubicBezTo>
                    <a:cubicBezTo>
                      <a:pt x="101" y="130"/>
                      <a:pt x="97" y="132"/>
                      <a:pt x="93" y="133"/>
                    </a:cubicBezTo>
                    <a:lnTo>
                      <a:pt x="87" y="152"/>
                    </a:lnTo>
                    <a:close/>
                    <a:moveTo>
                      <a:pt x="71" y="144"/>
                    </a:moveTo>
                    <a:cubicBezTo>
                      <a:pt x="81" y="144"/>
                      <a:pt x="81" y="144"/>
                      <a:pt x="81" y="144"/>
                    </a:cubicBezTo>
                    <a:cubicBezTo>
                      <a:pt x="87" y="127"/>
                      <a:pt x="87" y="127"/>
                      <a:pt x="87" y="127"/>
                    </a:cubicBezTo>
                    <a:cubicBezTo>
                      <a:pt x="89" y="127"/>
                      <a:pt x="89" y="127"/>
                      <a:pt x="89" y="127"/>
                    </a:cubicBezTo>
                    <a:cubicBezTo>
                      <a:pt x="94" y="125"/>
                      <a:pt x="98" y="123"/>
                      <a:pt x="103" y="121"/>
                    </a:cubicBezTo>
                    <a:cubicBezTo>
                      <a:pt x="104" y="120"/>
                      <a:pt x="104" y="120"/>
                      <a:pt x="104" y="120"/>
                    </a:cubicBezTo>
                    <a:cubicBezTo>
                      <a:pt x="121" y="128"/>
                      <a:pt x="121" y="128"/>
                      <a:pt x="121" y="128"/>
                    </a:cubicBezTo>
                    <a:cubicBezTo>
                      <a:pt x="128" y="121"/>
                      <a:pt x="128" y="121"/>
                      <a:pt x="128" y="121"/>
                    </a:cubicBezTo>
                    <a:cubicBezTo>
                      <a:pt x="120" y="104"/>
                      <a:pt x="120" y="104"/>
                      <a:pt x="120" y="104"/>
                    </a:cubicBezTo>
                    <a:cubicBezTo>
                      <a:pt x="121" y="103"/>
                      <a:pt x="121" y="103"/>
                      <a:pt x="121" y="103"/>
                    </a:cubicBezTo>
                    <a:cubicBezTo>
                      <a:pt x="123" y="98"/>
                      <a:pt x="125" y="94"/>
                      <a:pt x="127" y="89"/>
                    </a:cubicBezTo>
                    <a:cubicBezTo>
                      <a:pt x="127" y="87"/>
                      <a:pt x="127" y="87"/>
                      <a:pt x="127" y="87"/>
                    </a:cubicBezTo>
                    <a:cubicBezTo>
                      <a:pt x="144" y="81"/>
                      <a:pt x="144" y="81"/>
                      <a:pt x="144" y="81"/>
                    </a:cubicBezTo>
                    <a:cubicBezTo>
                      <a:pt x="144" y="71"/>
                      <a:pt x="144" y="71"/>
                      <a:pt x="144" y="71"/>
                    </a:cubicBezTo>
                    <a:cubicBezTo>
                      <a:pt x="127" y="65"/>
                      <a:pt x="127" y="65"/>
                      <a:pt x="127" y="65"/>
                    </a:cubicBezTo>
                    <a:cubicBezTo>
                      <a:pt x="127" y="63"/>
                      <a:pt x="127" y="63"/>
                      <a:pt x="127" y="63"/>
                    </a:cubicBezTo>
                    <a:cubicBezTo>
                      <a:pt x="125" y="58"/>
                      <a:pt x="123" y="54"/>
                      <a:pt x="121" y="49"/>
                    </a:cubicBezTo>
                    <a:cubicBezTo>
                      <a:pt x="120" y="48"/>
                      <a:pt x="120" y="48"/>
                      <a:pt x="120" y="48"/>
                    </a:cubicBezTo>
                    <a:cubicBezTo>
                      <a:pt x="128" y="31"/>
                      <a:pt x="128" y="31"/>
                      <a:pt x="128" y="31"/>
                    </a:cubicBezTo>
                    <a:cubicBezTo>
                      <a:pt x="121" y="24"/>
                      <a:pt x="121" y="24"/>
                      <a:pt x="121" y="24"/>
                    </a:cubicBezTo>
                    <a:cubicBezTo>
                      <a:pt x="104" y="32"/>
                      <a:pt x="104" y="32"/>
                      <a:pt x="104" y="32"/>
                    </a:cubicBezTo>
                    <a:cubicBezTo>
                      <a:pt x="103" y="31"/>
                      <a:pt x="103" y="31"/>
                      <a:pt x="103" y="31"/>
                    </a:cubicBezTo>
                    <a:cubicBezTo>
                      <a:pt x="98" y="29"/>
                      <a:pt x="94" y="27"/>
                      <a:pt x="89" y="25"/>
                    </a:cubicBezTo>
                    <a:cubicBezTo>
                      <a:pt x="87" y="25"/>
                      <a:pt x="87" y="25"/>
                      <a:pt x="87" y="25"/>
                    </a:cubicBezTo>
                    <a:cubicBezTo>
                      <a:pt x="81" y="8"/>
                      <a:pt x="81" y="8"/>
                      <a:pt x="81" y="8"/>
                    </a:cubicBezTo>
                    <a:cubicBezTo>
                      <a:pt x="71" y="8"/>
                      <a:pt x="71" y="8"/>
                      <a:pt x="71" y="8"/>
                    </a:cubicBezTo>
                    <a:cubicBezTo>
                      <a:pt x="65" y="25"/>
                      <a:pt x="65" y="25"/>
                      <a:pt x="65" y="25"/>
                    </a:cubicBezTo>
                    <a:cubicBezTo>
                      <a:pt x="63" y="25"/>
                      <a:pt x="63" y="25"/>
                      <a:pt x="63" y="25"/>
                    </a:cubicBezTo>
                    <a:cubicBezTo>
                      <a:pt x="58" y="27"/>
                      <a:pt x="54" y="29"/>
                      <a:pt x="49" y="31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32" y="48"/>
                      <a:pt x="32" y="48"/>
                      <a:pt x="32" y="48"/>
                    </a:cubicBezTo>
                    <a:cubicBezTo>
                      <a:pt x="31" y="49"/>
                      <a:pt x="31" y="49"/>
                      <a:pt x="31" y="49"/>
                    </a:cubicBezTo>
                    <a:cubicBezTo>
                      <a:pt x="29" y="54"/>
                      <a:pt x="27" y="58"/>
                      <a:pt x="25" y="63"/>
                    </a:cubicBezTo>
                    <a:cubicBezTo>
                      <a:pt x="25" y="65"/>
                      <a:pt x="25" y="65"/>
                      <a:pt x="25" y="65"/>
                    </a:cubicBezTo>
                    <a:cubicBezTo>
                      <a:pt x="8" y="71"/>
                      <a:pt x="8" y="71"/>
                      <a:pt x="8" y="71"/>
                    </a:cubicBezTo>
                    <a:cubicBezTo>
                      <a:pt x="8" y="81"/>
                      <a:pt x="8" y="81"/>
                      <a:pt x="8" y="81"/>
                    </a:cubicBezTo>
                    <a:cubicBezTo>
                      <a:pt x="25" y="87"/>
                      <a:pt x="25" y="87"/>
                      <a:pt x="25" y="87"/>
                    </a:cubicBezTo>
                    <a:cubicBezTo>
                      <a:pt x="25" y="89"/>
                      <a:pt x="25" y="89"/>
                      <a:pt x="25" y="89"/>
                    </a:cubicBezTo>
                    <a:cubicBezTo>
                      <a:pt x="27" y="94"/>
                      <a:pt x="29" y="98"/>
                      <a:pt x="31" y="103"/>
                    </a:cubicBezTo>
                    <a:cubicBezTo>
                      <a:pt x="32" y="104"/>
                      <a:pt x="32" y="104"/>
                      <a:pt x="32" y="104"/>
                    </a:cubicBezTo>
                    <a:cubicBezTo>
                      <a:pt x="24" y="121"/>
                      <a:pt x="24" y="121"/>
                      <a:pt x="24" y="121"/>
                    </a:cubicBezTo>
                    <a:cubicBezTo>
                      <a:pt x="31" y="128"/>
                      <a:pt x="31" y="128"/>
                      <a:pt x="31" y="128"/>
                    </a:cubicBezTo>
                    <a:cubicBezTo>
                      <a:pt x="48" y="120"/>
                      <a:pt x="48" y="120"/>
                      <a:pt x="48" y="120"/>
                    </a:cubicBezTo>
                    <a:cubicBezTo>
                      <a:pt x="49" y="121"/>
                      <a:pt x="49" y="121"/>
                      <a:pt x="49" y="121"/>
                    </a:cubicBezTo>
                    <a:cubicBezTo>
                      <a:pt x="54" y="123"/>
                      <a:pt x="58" y="125"/>
                      <a:pt x="63" y="127"/>
                    </a:cubicBezTo>
                    <a:cubicBezTo>
                      <a:pt x="65" y="127"/>
                      <a:pt x="65" y="127"/>
                      <a:pt x="65" y="127"/>
                    </a:cubicBezTo>
                    <a:lnTo>
                      <a:pt x="71" y="14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</p:grpSp>
      </p:grpSp>
      <p:grpSp>
        <p:nvGrpSpPr>
          <p:cNvPr id="9" name="Group 31">
            <a:extLst>
              <a:ext uri="{FF2B5EF4-FFF2-40B4-BE49-F238E27FC236}">
                <a16:creationId xmlns:a16="http://schemas.microsoft.com/office/drawing/2014/main" id="{C9FFB304-991E-4031-AF3E-B757E4BE713B}"/>
              </a:ext>
            </a:extLst>
          </p:cNvPr>
          <p:cNvGrpSpPr/>
          <p:nvPr/>
        </p:nvGrpSpPr>
        <p:grpSpPr>
          <a:xfrm>
            <a:off x="4354627" y="5449008"/>
            <a:ext cx="816354" cy="633421"/>
            <a:chOff x="7975706" y="5328989"/>
            <a:chExt cx="1289508" cy="1016248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C26C9ED-801B-40D5-99A7-FF2C705D1A4F}"/>
                </a:ext>
              </a:extLst>
            </p:cNvPr>
            <p:cNvSpPr/>
            <p:nvPr/>
          </p:nvSpPr>
          <p:spPr>
            <a:xfrm>
              <a:off x="7975706" y="5328989"/>
              <a:ext cx="1289508" cy="1016248"/>
            </a:xfrm>
            <a:prstGeom prst="rect">
              <a:avLst/>
            </a:prstGeom>
            <a:solidFill>
              <a:schemeClr val="accent3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endParaRPr lang="en-IN" sz="4000" dirty="0">
                <a:solidFill>
                  <a:schemeClr val="bg1"/>
                </a:solidFill>
              </a:endParaRPr>
            </a:p>
          </p:txBody>
        </p:sp>
        <p:grpSp>
          <p:nvGrpSpPr>
            <p:cNvPr id="10" name="Group 33">
              <a:extLst>
                <a:ext uri="{FF2B5EF4-FFF2-40B4-BE49-F238E27FC236}">
                  <a16:creationId xmlns:a16="http://schemas.microsoft.com/office/drawing/2014/main" id="{42867935-790B-42F3-B34D-C2D9020D588A}"/>
                </a:ext>
              </a:extLst>
            </p:cNvPr>
            <p:cNvGrpSpPr/>
            <p:nvPr/>
          </p:nvGrpSpPr>
          <p:grpSpPr>
            <a:xfrm>
              <a:off x="8364873" y="5611688"/>
              <a:ext cx="511175" cy="450851"/>
              <a:chOff x="2122488" y="6953250"/>
              <a:chExt cx="511175" cy="450850"/>
            </a:xfrm>
            <a:solidFill>
              <a:schemeClr val="bg1"/>
            </a:solidFill>
          </p:grpSpPr>
          <p:sp>
            <p:nvSpPr>
              <p:cNvPr id="35" name="Freeform 193">
                <a:extLst>
                  <a:ext uri="{FF2B5EF4-FFF2-40B4-BE49-F238E27FC236}">
                    <a16:creationId xmlns:a16="http://schemas.microsoft.com/office/drawing/2014/main" id="{35D7A750-02D3-4798-87BB-353E8E69ED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12975" y="6953250"/>
                <a:ext cx="330200" cy="450850"/>
              </a:xfrm>
              <a:custGeom>
                <a:avLst/>
                <a:gdLst>
                  <a:gd name="T0" fmla="*/ 58 w 88"/>
                  <a:gd name="T1" fmla="*/ 77 h 120"/>
                  <a:gd name="T2" fmla="*/ 88 w 88"/>
                  <a:gd name="T3" fmla="*/ 4 h 120"/>
                  <a:gd name="T4" fmla="*/ 88 w 88"/>
                  <a:gd name="T5" fmla="*/ 0 h 120"/>
                  <a:gd name="T6" fmla="*/ 0 w 88"/>
                  <a:gd name="T7" fmla="*/ 0 h 120"/>
                  <a:gd name="T8" fmla="*/ 0 w 88"/>
                  <a:gd name="T9" fmla="*/ 4 h 120"/>
                  <a:gd name="T10" fmla="*/ 30 w 88"/>
                  <a:gd name="T11" fmla="*/ 77 h 120"/>
                  <a:gd name="T12" fmla="*/ 40 w 88"/>
                  <a:gd name="T13" fmla="*/ 92 h 120"/>
                  <a:gd name="T14" fmla="*/ 40 w 88"/>
                  <a:gd name="T15" fmla="*/ 104 h 120"/>
                  <a:gd name="T16" fmla="*/ 25 w 88"/>
                  <a:gd name="T17" fmla="*/ 112 h 120"/>
                  <a:gd name="T18" fmla="*/ 16 w 88"/>
                  <a:gd name="T19" fmla="*/ 112 h 120"/>
                  <a:gd name="T20" fmla="*/ 8 w 88"/>
                  <a:gd name="T21" fmla="*/ 120 h 120"/>
                  <a:gd name="T22" fmla="*/ 80 w 88"/>
                  <a:gd name="T23" fmla="*/ 120 h 120"/>
                  <a:gd name="T24" fmla="*/ 72 w 88"/>
                  <a:gd name="T25" fmla="*/ 112 h 120"/>
                  <a:gd name="T26" fmla="*/ 63 w 88"/>
                  <a:gd name="T27" fmla="*/ 112 h 120"/>
                  <a:gd name="T28" fmla="*/ 48 w 88"/>
                  <a:gd name="T29" fmla="*/ 104 h 120"/>
                  <a:gd name="T30" fmla="*/ 48 w 88"/>
                  <a:gd name="T31" fmla="*/ 92 h 120"/>
                  <a:gd name="T32" fmla="*/ 58 w 88"/>
                  <a:gd name="T33" fmla="*/ 77 h 120"/>
                  <a:gd name="T34" fmla="*/ 44 w 88"/>
                  <a:gd name="T35" fmla="*/ 80 h 120"/>
                  <a:gd name="T36" fmla="*/ 35 w 88"/>
                  <a:gd name="T37" fmla="*/ 71 h 120"/>
                  <a:gd name="T38" fmla="*/ 8 w 88"/>
                  <a:gd name="T39" fmla="*/ 8 h 120"/>
                  <a:gd name="T40" fmla="*/ 80 w 88"/>
                  <a:gd name="T41" fmla="*/ 8 h 120"/>
                  <a:gd name="T42" fmla="*/ 53 w 88"/>
                  <a:gd name="T43" fmla="*/ 71 h 120"/>
                  <a:gd name="T44" fmla="*/ 44 w 88"/>
                  <a:gd name="T45" fmla="*/ 8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8" h="120">
                    <a:moveTo>
                      <a:pt x="58" y="77"/>
                    </a:moveTo>
                    <a:cubicBezTo>
                      <a:pt x="70" y="68"/>
                      <a:pt x="88" y="55"/>
                      <a:pt x="88" y="4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55"/>
                      <a:pt x="18" y="68"/>
                      <a:pt x="30" y="77"/>
                    </a:cubicBezTo>
                    <a:cubicBezTo>
                      <a:pt x="37" y="83"/>
                      <a:pt x="40" y="86"/>
                      <a:pt x="40" y="92"/>
                    </a:cubicBezTo>
                    <a:cubicBezTo>
                      <a:pt x="40" y="104"/>
                      <a:pt x="40" y="104"/>
                      <a:pt x="40" y="104"/>
                    </a:cubicBezTo>
                    <a:cubicBezTo>
                      <a:pt x="34" y="105"/>
                      <a:pt x="27" y="107"/>
                      <a:pt x="25" y="112"/>
                    </a:cubicBezTo>
                    <a:cubicBezTo>
                      <a:pt x="16" y="112"/>
                      <a:pt x="16" y="112"/>
                      <a:pt x="16" y="112"/>
                    </a:cubicBezTo>
                    <a:cubicBezTo>
                      <a:pt x="12" y="112"/>
                      <a:pt x="8" y="116"/>
                      <a:pt x="8" y="120"/>
                    </a:cubicBezTo>
                    <a:cubicBezTo>
                      <a:pt x="80" y="120"/>
                      <a:pt x="80" y="120"/>
                      <a:pt x="80" y="120"/>
                    </a:cubicBezTo>
                    <a:cubicBezTo>
                      <a:pt x="80" y="116"/>
                      <a:pt x="76" y="112"/>
                      <a:pt x="72" y="112"/>
                    </a:cubicBezTo>
                    <a:cubicBezTo>
                      <a:pt x="63" y="112"/>
                      <a:pt x="63" y="112"/>
                      <a:pt x="63" y="112"/>
                    </a:cubicBezTo>
                    <a:cubicBezTo>
                      <a:pt x="61" y="107"/>
                      <a:pt x="54" y="105"/>
                      <a:pt x="48" y="104"/>
                    </a:cubicBezTo>
                    <a:cubicBezTo>
                      <a:pt x="48" y="92"/>
                      <a:pt x="48" y="92"/>
                      <a:pt x="48" y="92"/>
                    </a:cubicBezTo>
                    <a:cubicBezTo>
                      <a:pt x="48" y="86"/>
                      <a:pt x="51" y="83"/>
                      <a:pt x="58" y="77"/>
                    </a:cubicBezTo>
                    <a:close/>
                    <a:moveTo>
                      <a:pt x="44" y="80"/>
                    </a:moveTo>
                    <a:cubicBezTo>
                      <a:pt x="42" y="76"/>
                      <a:pt x="38" y="74"/>
                      <a:pt x="35" y="71"/>
                    </a:cubicBezTo>
                    <a:cubicBezTo>
                      <a:pt x="24" y="63"/>
                      <a:pt x="9" y="51"/>
                      <a:pt x="8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79" y="51"/>
                      <a:pt x="64" y="63"/>
                      <a:pt x="53" y="71"/>
                    </a:cubicBezTo>
                    <a:cubicBezTo>
                      <a:pt x="50" y="74"/>
                      <a:pt x="46" y="76"/>
                      <a:pt x="44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36" name="Freeform 194">
                <a:extLst>
                  <a:ext uri="{FF2B5EF4-FFF2-40B4-BE49-F238E27FC236}">
                    <a16:creationId xmlns:a16="http://schemas.microsoft.com/office/drawing/2014/main" id="{5D5E9231-8405-4AE5-8A11-F62890D43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488" y="6983413"/>
                <a:ext cx="169862" cy="225425"/>
              </a:xfrm>
              <a:custGeom>
                <a:avLst/>
                <a:gdLst>
                  <a:gd name="T0" fmla="*/ 43 w 45"/>
                  <a:gd name="T1" fmla="*/ 60 h 60"/>
                  <a:gd name="T2" fmla="*/ 0 w 45"/>
                  <a:gd name="T3" fmla="*/ 4 h 60"/>
                  <a:gd name="T4" fmla="*/ 0 w 45"/>
                  <a:gd name="T5" fmla="*/ 0 h 60"/>
                  <a:gd name="T6" fmla="*/ 28 w 45"/>
                  <a:gd name="T7" fmla="*/ 0 h 60"/>
                  <a:gd name="T8" fmla="*/ 28 w 45"/>
                  <a:gd name="T9" fmla="*/ 8 h 60"/>
                  <a:gd name="T10" fmla="*/ 8 w 45"/>
                  <a:gd name="T11" fmla="*/ 8 h 60"/>
                  <a:gd name="T12" fmla="*/ 45 w 45"/>
                  <a:gd name="T13" fmla="*/ 52 h 60"/>
                  <a:gd name="T14" fmla="*/ 43 w 45"/>
                  <a:gd name="T15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60">
                    <a:moveTo>
                      <a:pt x="43" y="60"/>
                    </a:moveTo>
                    <a:cubicBezTo>
                      <a:pt x="43" y="60"/>
                      <a:pt x="0" y="51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8"/>
                      <a:pt x="28" y="8"/>
                      <a:pt x="2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10" y="45"/>
                      <a:pt x="44" y="52"/>
                      <a:pt x="45" y="52"/>
                    </a:cubicBezTo>
                    <a:lnTo>
                      <a:pt x="43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37" name="Freeform 195">
                <a:extLst>
                  <a:ext uri="{FF2B5EF4-FFF2-40B4-BE49-F238E27FC236}">
                    <a16:creationId xmlns:a16="http://schemas.microsoft.com/office/drawing/2014/main" id="{39DE8566-9EC5-4A03-B70A-44C63F304B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5388" y="6983413"/>
                <a:ext cx="168275" cy="225425"/>
              </a:xfrm>
              <a:custGeom>
                <a:avLst/>
                <a:gdLst>
                  <a:gd name="T0" fmla="*/ 2 w 45"/>
                  <a:gd name="T1" fmla="*/ 60 h 60"/>
                  <a:gd name="T2" fmla="*/ 0 w 45"/>
                  <a:gd name="T3" fmla="*/ 52 h 60"/>
                  <a:gd name="T4" fmla="*/ 37 w 45"/>
                  <a:gd name="T5" fmla="*/ 8 h 60"/>
                  <a:gd name="T6" fmla="*/ 17 w 45"/>
                  <a:gd name="T7" fmla="*/ 8 h 60"/>
                  <a:gd name="T8" fmla="*/ 17 w 45"/>
                  <a:gd name="T9" fmla="*/ 0 h 60"/>
                  <a:gd name="T10" fmla="*/ 45 w 45"/>
                  <a:gd name="T11" fmla="*/ 0 h 60"/>
                  <a:gd name="T12" fmla="*/ 45 w 45"/>
                  <a:gd name="T13" fmla="*/ 4 h 60"/>
                  <a:gd name="T14" fmla="*/ 2 w 45"/>
                  <a:gd name="T15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60">
                    <a:moveTo>
                      <a:pt x="2" y="60"/>
                    </a:moveTo>
                    <a:cubicBezTo>
                      <a:pt x="0" y="52"/>
                      <a:pt x="0" y="52"/>
                      <a:pt x="0" y="52"/>
                    </a:cubicBezTo>
                    <a:cubicBezTo>
                      <a:pt x="2" y="52"/>
                      <a:pt x="35" y="45"/>
                      <a:pt x="37" y="8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4"/>
                      <a:pt x="45" y="4"/>
                      <a:pt x="45" y="4"/>
                    </a:cubicBezTo>
                    <a:cubicBezTo>
                      <a:pt x="45" y="51"/>
                      <a:pt x="2" y="60"/>
                      <a:pt x="2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</p:grp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E5838D07-F066-4FF1-92E9-1D2441A8C1C2}"/>
              </a:ext>
            </a:extLst>
          </p:cNvPr>
          <p:cNvSpPr txBox="1"/>
          <p:nvPr/>
        </p:nvSpPr>
        <p:spPr>
          <a:xfrm>
            <a:off x="5299449" y="5520117"/>
            <a:ext cx="2287501" cy="6463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ru-RU" sz="1200" b="1" dirty="0" smtClean="0"/>
              <a:t> </a:t>
            </a:r>
            <a:r>
              <a:rPr lang="ru-RU" sz="1200" b="1" dirty="0" smtClean="0">
                <a:solidFill>
                  <a:schemeClr val="bg1"/>
                </a:solidFill>
              </a:rPr>
              <a:t>11  ПСУ частично</a:t>
            </a:r>
            <a:r>
              <a:rPr lang="ru-RU" sz="1200" dirty="0" smtClean="0">
                <a:solidFill>
                  <a:schemeClr val="bg1"/>
                </a:solidFill>
              </a:rPr>
              <a:t> восстановлена дееспособность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225CF50-6EFD-45B5-85BB-4B4F10173422}"/>
              </a:ext>
            </a:extLst>
          </p:cNvPr>
          <p:cNvSpPr txBox="1"/>
          <p:nvPr/>
        </p:nvSpPr>
        <p:spPr>
          <a:xfrm>
            <a:off x="8838716" y="5512279"/>
            <a:ext cx="2470514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5 ПСУ отказано </a:t>
            </a:r>
            <a:r>
              <a:rPr lang="ru-RU" sz="1200" dirty="0" smtClean="0">
                <a:solidFill>
                  <a:schemeClr val="bg1"/>
                </a:solidFill>
              </a:rPr>
              <a:t>в восстановлении дееспособности   </a:t>
            </a:r>
            <a:endParaRPr lang="en-IN" sz="1200" dirty="0">
              <a:solidFill>
                <a:schemeClr val="bg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225CF50-6EFD-45B5-85BB-4B4F10173422}"/>
              </a:ext>
            </a:extLst>
          </p:cNvPr>
          <p:cNvSpPr txBox="1"/>
          <p:nvPr/>
        </p:nvSpPr>
        <p:spPr>
          <a:xfrm>
            <a:off x="8856646" y="5789058"/>
            <a:ext cx="2287501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+mj-lt"/>
              </a:rPr>
              <a:t> </a:t>
            </a:r>
            <a:endParaRPr lang="en-IN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0" name="Rectangle 5">
            <a:extLst>
              <a:ext uri="{FF2B5EF4-FFF2-40B4-BE49-F238E27FC236}">
                <a16:creationId xmlns:a16="http://schemas.microsoft.com/office/drawing/2014/main" id="{BA98A580-AAD8-4874-9769-95A91D520892}"/>
              </a:ext>
            </a:extLst>
          </p:cNvPr>
          <p:cNvSpPr/>
          <p:nvPr/>
        </p:nvSpPr>
        <p:spPr>
          <a:xfrm>
            <a:off x="528918" y="6418730"/>
            <a:ext cx="1290917" cy="24204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sz="3200" dirty="0">
              <a:solidFill>
                <a:schemeClr val="bg1"/>
              </a:solidFill>
              <a:latin typeface="FontAwesome" pitchFamily="50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5838D07-F066-4FF1-92E9-1D2441A8C1C2}"/>
              </a:ext>
            </a:extLst>
          </p:cNvPr>
          <p:cNvSpPr txBox="1"/>
          <p:nvPr/>
        </p:nvSpPr>
        <p:spPr>
          <a:xfrm>
            <a:off x="1695638" y="5502188"/>
            <a:ext cx="2287501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0 </a:t>
            </a:r>
            <a:r>
              <a:rPr lang="ru-RU" sz="1200" dirty="0" smtClean="0">
                <a:solidFill>
                  <a:schemeClr val="bg1"/>
                </a:solidFill>
              </a:rPr>
              <a:t> ПСУ дееспособность была </a:t>
            </a:r>
            <a:r>
              <a:rPr lang="ru-RU" sz="1200" b="1" dirty="0" smtClean="0">
                <a:solidFill>
                  <a:schemeClr val="bg1"/>
                </a:solidFill>
              </a:rPr>
              <a:t>полностью</a:t>
            </a:r>
            <a:r>
              <a:rPr lang="ru-RU" sz="1200" dirty="0" smtClean="0">
                <a:solidFill>
                  <a:schemeClr val="bg1"/>
                </a:solidFill>
              </a:rPr>
              <a:t> восстановлена</a:t>
            </a:r>
            <a:endParaRPr lang="ru-RU" sz="1200" dirty="0">
              <a:solidFill>
                <a:schemeClr val="bg1"/>
              </a:solidFill>
            </a:endParaRPr>
          </a:p>
        </p:txBody>
      </p:sp>
      <p:graphicFrame>
        <p:nvGraphicFramePr>
          <p:cNvPr id="49" name="Рисунок 48"/>
          <p:cNvGraphicFramePr>
            <a:graphicFrameLocks noGrp="1"/>
          </p:cNvGraphicFramePr>
          <p:nvPr>
            <p:ph type="pic" sz="quarter" idx="10"/>
            <p:extLst>
              <p:ext uri="{D42A27DB-BD31-4B8C-83A1-F6EECF244321}">
                <p14:modId xmlns:p14="http://schemas.microsoft.com/office/powerpoint/2010/main" val="4207781383"/>
              </p:ext>
            </p:extLst>
          </p:nvPr>
        </p:nvGraphicFramePr>
        <p:xfrm>
          <a:off x="752475" y="2762250"/>
          <a:ext cx="5292725" cy="2511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4" name="Group 26">
            <a:extLst>
              <a:ext uri="{FF2B5EF4-FFF2-40B4-BE49-F238E27FC236}">
                <a16:creationId xmlns:a16="http://schemas.microsoft.com/office/drawing/2014/main" id="{E4637C7C-B4D4-42F5-9B39-CCCE2BBAC7DC}"/>
              </a:ext>
            </a:extLst>
          </p:cNvPr>
          <p:cNvGrpSpPr/>
          <p:nvPr/>
        </p:nvGrpSpPr>
        <p:grpSpPr>
          <a:xfrm>
            <a:off x="7947955" y="5449009"/>
            <a:ext cx="816354" cy="643149"/>
            <a:chOff x="4249365" y="5328989"/>
            <a:chExt cx="1289508" cy="1016248"/>
          </a:xfrm>
        </p:grpSpPr>
        <p:sp>
          <p:nvSpPr>
            <p:cNvPr id="46" name="Rectangle 27">
              <a:extLst>
                <a:ext uri="{FF2B5EF4-FFF2-40B4-BE49-F238E27FC236}">
                  <a16:creationId xmlns:a16="http://schemas.microsoft.com/office/drawing/2014/main" id="{26DE7820-5517-4667-9D22-9865609D589A}"/>
                </a:ext>
              </a:extLst>
            </p:cNvPr>
            <p:cNvSpPr/>
            <p:nvPr/>
          </p:nvSpPr>
          <p:spPr>
            <a:xfrm>
              <a:off x="4249365" y="5328989"/>
              <a:ext cx="1289508" cy="1016248"/>
            </a:xfrm>
            <a:prstGeom prst="rect">
              <a:avLst/>
            </a:prstGeom>
            <a:solidFill>
              <a:schemeClr val="accent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endParaRPr lang="en-IN" sz="4000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  <p:grpSp>
          <p:nvGrpSpPr>
            <p:cNvPr id="48" name="Group 28">
              <a:extLst>
                <a:ext uri="{FF2B5EF4-FFF2-40B4-BE49-F238E27FC236}">
                  <a16:creationId xmlns:a16="http://schemas.microsoft.com/office/drawing/2014/main" id="{82202196-B9F7-4CC0-9C43-77125EB1890D}"/>
                </a:ext>
              </a:extLst>
            </p:cNvPr>
            <p:cNvGrpSpPr/>
            <p:nvPr/>
          </p:nvGrpSpPr>
          <p:grpSpPr>
            <a:xfrm>
              <a:off x="4608369" y="5551363"/>
              <a:ext cx="571500" cy="571500"/>
              <a:chOff x="3595688" y="4638675"/>
              <a:chExt cx="571500" cy="571500"/>
            </a:xfrm>
            <a:solidFill>
              <a:schemeClr val="bg1"/>
            </a:solidFill>
          </p:grpSpPr>
          <p:sp>
            <p:nvSpPr>
              <p:cNvPr id="50" name="Freeform 54">
                <a:extLst>
                  <a:ext uri="{FF2B5EF4-FFF2-40B4-BE49-F238E27FC236}">
                    <a16:creationId xmlns:a16="http://schemas.microsoft.com/office/drawing/2014/main" id="{8FD5466B-A776-4375-B869-72BA80D544D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46500" y="4787900"/>
                <a:ext cx="269875" cy="271463"/>
              </a:xfrm>
              <a:custGeom>
                <a:avLst/>
                <a:gdLst>
                  <a:gd name="T0" fmla="*/ 36 w 72"/>
                  <a:gd name="T1" fmla="*/ 72 h 72"/>
                  <a:gd name="T2" fmla="*/ 0 w 72"/>
                  <a:gd name="T3" fmla="*/ 36 h 72"/>
                  <a:gd name="T4" fmla="*/ 36 w 72"/>
                  <a:gd name="T5" fmla="*/ 0 h 72"/>
                  <a:gd name="T6" fmla="*/ 72 w 72"/>
                  <a:gd name="T7" fmla="*/ 36 h 72"/>
                  <a:gd name="T8" fmla="*/ 36 w 72"/>
                  <a:gd name="T9" fmla="*/ 72 h 72"/>
                  <a:gd name="T10" fmla="*/ 36 w 72"/>
                  <a:gd name="T11" fmla="*/ 8 h 72"/>
                  <a:gd name="T12" fmla="*/ 8 w 72"/>
                  <a:gd name="T13" fmla="*/ 36 h 72"/>
                  <a:gd name="T14" fmla="*/ 36 w 72"/>
                  <a:gd name="T15" fmla="*/ 64 h 72"/>
                  <a:gd name="T16" fmla="*/ 64 w 72"/>
                  <a:gd name="T17" fmla="*/ 36 h 72"/>
                  <a:gd name="T18" fmla="*/ 36 w 72"/>
                  <a:gd name="T19" fmla="*/ 8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2" h="72">
                    <a:moveTo>
                      <a:pt x="36" y="72"/>
                    </a:moveTo>
                    <a:cubicBezTo>
                      <a:pt x="16" y="72"/>
                      <a:pt x="0" y="56"/>
                      <a:pt x="0" y="36"/>
                    </a:cubicBezTo>
                    <a:cubicBezTo>
                      <a:pt x="0" y="16"/>
                      <a:pt x="16" y="0"/>
                      <a:pt x="36" y="0"/>
                    </a:cubicBezTo>
                    <a:cubicBezTo>
                      <a:pt x="56" y="0"/>
                      <a:pt x="72" y="16"/>
                      <a:pt x="72" y="36"/>
                    </a:cubicBezTo>
                    <a:cubicBezTo>
                      <a:pt x="72" y="56"/>
                      <a:pt x="56" y="72"/>
                      <a:pt x="36" y="72"/>
                    </a:cubicBezTo>
                    <a:close/>
                    <a:moveTo>
                      <a:pt x="36" y="8"/>
                    </a:moveTo>
                    <a:cubicBezTo>
                      <a:pt x="20" y="8"/>
                      <a:pt x="8" y="20"/>
                      <a:pt x="8" y="36"/>
                    </a:cubicBezTo>
                    <a:cubicBezTo>
                      <a:pt x="8" y="52"/>
                      <a:pt x="20" y="64"/>
                      <a:pt x="36" y="64"/>
                    </a:cubicBezTo>
                    <a:cubicBezTo>
                      <a:pt x="52" y="64"/>
                      <a:pt x="64" y="52"/>
                      <a:pt x="64" y="36"/>
                    </a:cubicBezTo>
                    <a:cubicBezTo>
                      <a:pt x="64" y="20"/>
                      <a:pt x="52" y="8"/>
                      <a:pt x="36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51" name="Freeform 55">
                <a:extLst>
                  <a:ext uri="{FF2B5EF4-FFF2-40B4-BE49-F238E27FC236}">
                    <a16:creationId xmlns:a16="http://schemas.microsoft.com/office/drawing/2014/main" id="{277CE3A8-6E4E-49CF-880E-DE31CC5DB4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95688" y="4638675"/>
                <a:ext cx="571500" cy="571500"/>
              </a:xfrm>
              <a:custGeom>
                <a:avLst/>
                <a:gdLst>
                  <a:gd name="T0" fmla="*/ 65 w 152"/>
                  <a:gd name="T1" fmla="*/ 152 h 152"/>
                  <a:gd name="T2" fmla="*/ 47 w 152"/>
                  <a:gd name="T3" fmla="*/ 128 h 152"/>
                  <a:gd name="T4" fmla="*/ 15 w 152"/>
                  <a:gd name="T5" fmla="*/ 122 h 152"/>
                  <a:gd name="T6" fmla="*/ 19 w 152"/>
                  <a:gd name="T7" fmla="*/ 93 h 152"/>
                  <a:gd name="T8" fmla="*/ 0 w 152"/>
                  <a:gd name="T9" fmla="*/ 65 h 152"/>
                  <a:gd name="T10" fmla="*/ 24 w 152"/>
                  <a:gd name="T11" fmla="*/ 47 h 152"/>
                  <a:gd name="T12" fmla="*/ 30 w 152"/>
                  <a:gd name="T13" fmla="*/ 15 h 152"/>
                  <a:gd name="T14" fmla="*/ 59 w 152"/>
                  <a:gd name="T15" fmla="*/ 19 h 152"/>
                  <a:gd name="T16" fmla="*/ 87 w 152"/>
                  <a:gd name="T17" fmla="*/ 0 h 152"/>
                  <a:gd name="T18" fmla="*/ 105 w 152"/>
                  <a:gd name="T19" fmla="*/ 24 h 152"/>
                  <a:gd name="T20" fmla="*/ 137 w 152"/>
                  <a:gd name="T21" fmla="*/ 30 h 152"/>
                  <a:gd name="T22" fmla="*/ 133 w 152"/>
                  <a:gd name="T23" fmla="*/ 59 h 152"/>
                  <a:gd name="T24" fmla="*/ 152 w 152"/>
                  <a:gd name="T25" fmla="*/ 87 h 152"/>
                  <a:gd name="T26" fmla="*/ 128 w 152"/>
                  <a:gd name="T27" fmla="*/ 105 h 152"/>
                  <a:gd name="T28" fmla="*/ 122 w 152"/>
                  <a:gd name="T29" fmla="*/ 137 h 152"/>
                  <a:gd name="T30" fmla="*/ 93 w 152"/>
                  <a:gd name="T31" fmla="*/ 133 h 152"/>
                  <a:gd name="T32" fmla="*/ 71 w 152"/>
                  <a:gd name="T33" fmla="*/ 144 h 152"/>
                  <a:gd name="T34" fmla="*/ 87 w 152"/>
                  <a:gd name="T35" fmla="*/ 127 h 152"/>
                  <a:gd name="T36" fmla="*/ 103 w 152"/>
                  <a:gd name="T37" fmla="*/ 121 h 152"/>
                  <a:gd name="T38" fmla="*/ 121 w 152"/>
                  <a:gd name="T39" fmla="*/ 128 h 152"/>
                  <a:gd name="T40" fmla="*/ 120 w 152"/>
                  <a:gd name="T41" fmla="*/ 104 h 152"/>
                  <a:gd name="T42" fmla="*/ 127 w 152"/>
                  <a:gd name="T43" fmla="*/ 89 h 152"/>
                  <a:gd name="T44" fmla="*/ 144 w 152"/>
                  <a:gd name="T45" fmla="*/ 81 h 152"/>
                  <a:gd name="T46" fmla="*/ 127 w 152"/>
                  <a:gd name="T47" fmla="*/ 65 h 152"/>
                  <a:gd name="T48" fmla="*/ 121 w 152"/>
                  <a:gd name="T49" fmla="*/ 49 h 152"/>
                  <a:gd name="T50" fmla="*/ 128 w 152"/>
                  <a:gd name="T51" fmla="*/ 31 h 152"/>
                  <a:gd name="T52" fmla="*/ 104 w 152"/>
                  <a:gd name="T53" fmla="*/ 32 h 152"/>
                  <a:gd name="T54" fmla="*/ 89 w 152"/>
                  <a:gd name="T55" fmla="*/ 25 h 152"/>
                  <a:gd name="T56" fmla="*/ 81 w 152"/>
                  <a:gd name="T57" fmla="*/ 8 h 152"/>
                  <a:gd name="T58" fmla="*/ 65 w 152"/>
                  <a:gd name="T59" fmla="*/ 25 h 152"/>
                  <a:gd name="T60" fmla="*/ 49 w 152"/>
                  <a:gd name="T61" fmla="*/ 31 h 152"/>
                  <a:gd name="T62" fmla="*/ 31 w 152"/>
                  <a:gd name="T63" fmla="*/ 24 h 152"/>
                  <a:gd name="T64" fmla="*/ 32 w 152"/>
                  <a:gd name="T65" fmla="*/ 48 h 152"/>
                  <a:gd name="T66" fmla="*/ 25 w 152"/>
                  <a:gd name="T67" fmla="*/ 63 h 152"/>
                  <a:gd name="T68" fmla="*/ 8 w 152"/>
                  <a:gd name="T69" fmla="*/ 71 h 152"/>
                  <a:gd name="T70" fmla="*/ 25 w 152"/>
                  <a:gd name="T71" fmla="*/ 87 h 152"/>
                  <a:gd name="T72" fmla="*/ 31 w 152"/>
                  <a:gd name="T73" fmla="*/ 103 h 152"/>
                  <a:gd name="T74" fmla="*/ 24 w 152"/>
                  <a:gd name="T75" fmla="*/ 121 h 152"/>
                  <a:gd name="T76" fmla="*/ 48 w 152"/>
                  <a:gd name="T77" fmla="*/ 120 h 152"/>
                  <a:gd name="T78" fmla="*/ 63 w 152"/>
                  <a:gd name="T79" fmla="*/ 127 h 152"/>
                  <a:gd name="T80" fmla="*/ 71 w 152"/>
                  <a:gd name="T81" fmla="*/ 144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52" h="152">
                    <a:moveTo>
                      <a:pt x="87" y="152"/>
                    </a:moveTo>
                    <a:cubicBezTo>
                      <a:pt x="65" y="152"/>
                      <a:pt x="65" y="152"/>
                      <a:pt x="65" y="152"/>
                    </a:cubicBezTo>
                    <a:cubicBezTo>
                      <a:pt x="59" y="133"/>
                      <a:pt x="59" y="133"/>
                      <a:pt x="59" y="133"/>
                    </a:cubicBezTo>
                    <a:cubicBezTo>
                      <a:pt x="55" y="132"/>
                      <a:pt x="51" y="130"/>
                      <a:pt x="47" y="128"/>
                    </a:cubicBezTo>
                    <a:cubicBezTo>
                      <a:pt x="30" y="137"/>
                      <a:pt x="30" y="137"/>
                      <a:pt x="30" y="137"/>
                    </a:cubicBezTo>
                    <a:cubicBezTo>
                      <a:pt x="15" y="122"/>
                      <a:pt x="15" y="122"/>
                      <a:pt x="15" y="122"/>
                    </a:cubicBezTo>
                    <a:cubicBezTo>
                      <a:pt x="24" y="105"/>
                      <a:pt x="24" y="105"/>
                      <a:pt x="24" y="105"/>
                    </a:cubicBezTo>
                    <a:cubicBezTo>
                      <a:pt x="22" y="101"/>
                      <a:pt x="20" y="97"/>
                      <a:pt x="19" y="93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19" y="59"/>
                      <a:pt x="19" y="59"/>
                      <a:pt x="19" y="59"/>
                    </a:cubicBezTo>
                    <a:cubicBezTo>
                      <a:pt x="20" y="55"/>
                      <a:pt x="22" y="51"/>
                      <a:pt x="24" y="47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47" y="24"/>
                      <a:pt x="47" y="24"/>
                      <a:pt x="47" y="24"/>
                    </a:cubicBezTo>
                    <a:cubicBezTo>
                      <a:pt x="51" y="22"/>
                      <a:pt x="55" y="20"/>
                      <a:pt x="59" y="19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93" y="19"/>
                      <a:pt x="93" y="19"/>
                      <a:pt x="93" y="19"/>
                    </a:cubicBezTo>
                    <a:cubicBezTo>
                      <a:pt x="97" y="20"/>
                      <a:pt x="101" y="22"/>
                      <a:pt x="105" y="24"/>
                    </a:cubicBezTo>
                    <a:cubicBezTo>
                      <a:pt x="122" y="15"/>
                      <a:pt x="122" y="15"/>
                      <a:pt x="122" y="15"/>
                    </a:cubicBezTo>
                    <a:cubicBezTo>
                      <a:pt x="137" y="30"/>
                      <a:pt x="137" y="30"/>
                      <a:pt x="137" y="30"/>
                    </a:cubicBezTo>
                    <a:cubicBezTo>
                      <a:pt x="128" y="47"/>
                      <a:pt x="128" y="47"/>
                      <a:pt x="128" y="47"/>
                    </a:cubicBezTo>
                    <a:cubicBezTo>
                      <a:pt x="130" y="51"/>
                      <a:pt x="132" y="55"/>
                      <a:pt x="133" y="59"/>
                    </a:cubicBezTo>
                    <a:cubicBezTo>
                      <a:pt x="152" y="65"/>
                      <a:pt x="152" y="65"/>
                      <a:pt x="152" y="65"/>
                    </a:cubicBezTo>
                    <a:cubicBezTo>
                      <a:pt x="152" y="87"/>
                      <a:pt x="152" y="87"/>
                      <a:pt x="152" y="87"/>
                    </a:cubicBezTo>
                    <a:cubicBezTo>
                      <a:pt x="133" y="93"/>
                      <a:pt x="133" y="93"/>
                      <a:pt x="133" y="93"/>
                    </a:cubicBezTo>
                    <a:cubicBezTo>
                      <a:pt x="132" y="97"/>
                      <a:pt x="130" y="101"/>
                      <a:pt x="128" y="105"/>
                    </a:cubicBezTo>
                    <a:cubicBezTo>
                      <a:pt x="137" y="122"/>
                      <a:pt x="137" y="122"/>
                      <a:pt x="137" y="122"/>
                    </a:cubicBezTo>
                    <a:cubicBezTo>
                      <a:pt x="122" y="137"/>
                      <a:pt x="122" y="137"/>
                      <a:pt x="122" y="137"/>
                    </a:cubicBezTo>
                    <a:cubicBezTo>
                      <a:pt x="105" y="128"/>
                      <a:pt x="105" y="128"/>
                      <a:pt x="105" y="128"/>
                    </a:cubicBezTo>
                    <a:cubicBezTo>
                      <a:pt x="101" y="130"/>
                      <a:pt x="97" y="132"/>
                      <a:pt x="93" y="133"/>
                    </a:cubicBezTo>
                    <a:lnTo>
                      <a:pt x="87" y="152"/>
                    </a:lnTo>
                    <a:close/>
                    <a:moveTo>
                      <a:pt x="71" y="144"/>
                    </a:moveTo>
                    <a:cubicBezTo>
                      <a:pt x="81" y="144"/>
                      <a:pt x="81" y="144"/>
                      <a:pt x="81" y="144"/>
                    </a:cubicBezTo>
                    <a:cubicBezTo>
                      <a:pt x="87" y="127"/>
                      <a:pt x="87" y="127"/>
                      <a:pt x="87" y="127"/>
                    </a:cubicBezTo>
                    <a:cubicBezTo>
                      <a:pt x="89" y="127"/>
                      <a:pt x="89" y="127"/>
                      <a:pt x="89" y="127"/>
                    </a:cubicBezTo>
                    <a:cubicBezTo>
                      <a:pt x="94" y="125"/>
                      <a:pt x="98" y="123"/>
                      <a:pt x="103" y="121"/>
                    </a:cubicBezTo>
                    <a:cubicBezTo>
                      <a:pt x="104" y="120"/>
                      <a:pt x="104" y="120"/>
                      <a:pt x="104" y="120"/>
                    </a:cubicBezTo>
                    <a:cubicBezTo>
                      <a:pt x="121" y="128"/>
                      <a:pt x="121" y="128"/>
                      <a:pt x="121" y="128"/>
                    </a:cubicBezTo>
                    <a:cubicBezTo>
                      <a:pt x="128" y="121"/>
                      <a:pt x="128" y="121"/>
                      <a:pt x="128" y="121"/>
                    </a:cubicBezTo>
                    <a:cubicBezTo>
                      <a:pt x="120" y="104"/>
                      <a:pt x="120" y="104"/>
                      <a:pt x="120" y="104"/>
                    </a:cubicBezTo>
                    <a:cubicBezTo>
                      <a:pt x="121" y="103"/>
                      <a:pt x="121" y="103"/>
                      <a:pt x="121" y="103"/>
                    </a:cubicBezTo>
                    <a:cubicBezTo>
                      <a:pt x="123" y="98"/>
                      <a:pt x="125" y="94"/>
                      <a:pt x="127" y="89"/>
                    </a:cubicBezTo>
                    <a:cubicBezTo>
                      <a:pt x="127" y="87"/>
                      <a:pt x="127" y="87"/>
                      <a:pt x="127" y="87"/>
                    </a:cubicBezTo>
                    <a:cubicBezTo>
                      <a:pt x="144" y="81"/>
                      <a:pt x="144" y="81"/>
                      <a:pt x="144" y="81"/>
                    </a:cubicBezTo>
                    <a:cubicBezTo>
                      <a:pt x="144" y="71"/>
                      <a:pt x="144" y="71"/>
                      <a:pt x="144" y="71"/>
                    </a:cubicBezTo>
                    <a:cubicBezTo>
                      <a:pt x="127" y="65"/>
                      <a:pt x="127" y="65"/>
                      <a:pt x="127" y="65"/>
                    </a:cubicBezTo>
                    <a:cubicBezTo>
                      <a:pt x="127" y="63"/>
                      <a:pt x="127" y="63"/>
                      <a:pt x="127" y="63"/>
                    </a:cubicBezTo>
                    <a:cubicBezTo>
                      <a:pt x="125" y="58"/>
                      <a:pt x="123" y="54"/>
                      <a:pt x="121" y="49"/>
                    </a:cubicBezTo>
                    <a:cubicBezTo>
                      <a:pt x="120" y="48"/>
                      <a:pt x="120" y="48"/>
                      <a:pt x="120" y="48"/>
                    </a:cubicBezTo>
                    <a:cubicBezTo>
                      <a:pt x="128" y="31"/>
                      <a:pt x="128" y="31"/>
                      <a:pt x="128" y="31"/>
                    </a:cubicBezTo>
                    <a:cubicBezTo>
                      <a:pt x="121" y="24"/>
                      <a:pt x="121" y="24"/>
                      <a:pt x="121" y="24"/>
                    </a:cubicBezTo>
                    <a:cubicBezTo>
                      <a:pt x="104" y="32"/>
                      <a:pt x="104" y="32"/>
                      <a:pt x="104" y="32"/>
                    </a:cubicBezTo>
                    <a:cubicBezTo>
                      <a:pt x="103" y="31"/>
                      <a:pt x="103" y="31"/>
                      <a:pt x="103" y="31"/>
                    </a:cubicBezTo>
                    <a:cubicBezTo>
                      <a:pt x="98" y="29"/>
                      <a:pt x="94" y="27"/>
                      <a:pt x="89" y="25"/>
                    </a:cubicBezTo>
                    <a:cubicBezTo>
                      <a:pt x="87" y="25"/>
                      <a:pt x="87" y="25"/>
                      <a:pt x="87" y="25"/>
                    </a:cubicBezTo>
                    <a:cubicBezTo>
                      <a:pt x="81" y="8"/>
                      <a:pt x="81" y="8"/>
                      <a:pt x="81" y="8"/>
                    </a:cubicBezTo>
                    <a:cubicBezTo>
                      <a:pt x="71" y="8"/>
                      <a:pt x="71" y="8"/>
                      <a:pt x="71" y="8"/>
                    </a:cubicBezTo>
                    <a:cubicBezTo>
                      <a:pt x="65" y="25"/>
                      <a:pt x="65" y="25"/>
                      <a:pt x="65" y="25"/>
                    </a:cubicBezTo>
                    <a:cubicBezTo>
                      <a:pt x="63" y="25"/>
                      <a:pt x="63" y="25"/>
                      <a:pt x="63" y="25"/>
                    </a:cubicBezTo>
                    <a:cubicBezTo>
                      <a:pt x="58" y="27"/>
                      <a:pt x="54" y="29"/>
                      <a:pt x="49" y="31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32" y="48"/>
                      <a:pt x="32" y="48"/>
                      <a:pt x="32" y="48"/>
                    </a:cubicBezTo>
                    <a:cubicBezTo>
                      <a:pt x="31" y="49"/>
                      <a:pt x="31" y="49"/>
                      <a:pt x="31" y="49"/>
                    </a:cubicBezTo>
                    <a:cubicBezTo>
                      <a:pt x="29" y="54"/>
                      <a:pt x="27" y="58"/>
                      <a:pt x="25" y="63"/>
                    </a:cubicBezTo>
                    <a:cubicBezTo>
                      <a:pt x="25" y="65"/>
                      <a:pt x="25" y="65"/>
                      <a:pt x="25" y="65"/>
                    </a:cubicBezTo>
                    <a:cubicBezTo>
                      <a:pt x="8" y="71"/>
                      <a:pt x="8" y="71"/>
                      <a:pt x="8" y="71"/>
                    </a:cubicBezTo>
                    <a:cubicBezTo>
                      <a:pt x="8" y="81"/>
                      <a:pt x="8" y="81"/>
                      <a:pt x="8" y="81"/>
                    </a:cubicBezTo>
                    <a:cubicBezTo>
                      <a:pt x="25" y="87"/>
                      <a:pt x="25" y="87"/>
                      <a:pt x="25" y="87"/>
                    </a:cubicBezTo>
                    <a:cubicBezTo>
                      <a:pt x="25" y="89"/>
                      <a:pt x="25" y="89"/>
                      <a:pt x="25" y="89"/>
                    </a:cubicBezTo>
                    <a:cubicBezTo>
                      <a:pt x="27" y="94"/>
                      <a:pt x="29" y="98"/>
                      <a:pt x="31" y="103"/>
                    </a:cubicBezTo>
                    <a:cubicBezTo>
                      <a:pt x="32" y="104"/>
                      <a:pt x="32" y="104"/>
                      <a:pt x="32" y="104"/>
                    </a:cubicBezTo>
                    <a:cubicBezTo>
                      <a:pt x="24" y="121"/>
                      <a:pt x="24" y="121"/>
                      <a:pt x="24" y="121"/>
                    </a:cubicBezTo>
                    <a:cubicBezTo>
                      <a:pt x="31" y="128"/>
                      <a:pt x="31" y="128"/>
                      <a:pt x="31" y="128"/>
                    </a:cubicBezTo>
                    <a:cubicBezTo>
                      <a:pt x="48" y="120"/>
                      <a:pt x="48" y="120"/>
                      <a:pt x="48" y="120"/>
                    </a:cubicBezTo>
                    <a:cubicBezTo>
                      <a:pt x="49" y="121"/>
                      <a:pt x="49" y="121"/>
                      <a:pt x="49" y="121"/>
                    </a:cubicBezTo>
                    <a:cubicBezTo>
                      <a:pt x="54" y="123"/>
                      <a:pt x="58" y="125"/>
                      <a:pt x="63" y="127"/>
                    </a:cubicBezTo>
                    <a:cubicBezTo>
                      <a:pt x="65" y="127"/>
                      <a:pt x="65" y="127"/>
                      <a:pt x="65" y="127"/>
                    </a:cubicBezTo>
                    <a:lnTo>
                      <a:pt x="71" y="14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</p:grpSp>
      </p:grpSp>
      <p:sp>
        <p:nvSpPr>
          <p:cNvPr id="52" name="Прямоугольник 51"/>
          <p:cNvSpPr/>
          <p:nvPr/>
        </p:nvSpPr>
        <p:spPr>
          <a:xfrm>
            <a:off x="6987114" y="3664351"/>
            <a:ext cx="4157033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/>
              <a:t>3 получателя обратились повторно,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/>
              <a:t>1 из них повысили статус до ограниченной дееспособности</a:t>
            </a:r>
          </a:p>
        </p:txBody>
      </p:sp>
    </p:spTree>
    <p:extLst>
      <p:ext uri="{BB962C8B-B14F-4D97-AF65-F5344CB8AC3E}">
        <p14:creationId xmlns:p14="http://schemas.microsoft.com/office/powerpoint/2010/main" val="17871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Рисунок 115" descr="IMG_0356.jpg"/>
          <p:cNvPicPr>
            <a:picLocks noChangeAspect="1"/>
          </p:cNvPicPr>
          <p:nvPr/>
        </p:nvPicPr>
        <p:blipFill>
          <a:blip r:embed="rId2" cstate="print"/>
          <a:srcRect b="43529"/>
          <a:stretch>
            <a:fillRect/>
          </a:stretch>
        </p:blipFill>
        <p:spPr>
          <a:xfrm>
            <a:off x="0" y="0"/>
            <a:ext cx="12192000" cy="3872753"/>
          </a:xfrm>
          <a:prstGeom prst="rect">
            <a:avLst/>
          </a:prstGeom>
        </p:spPr>
      </p:pic>
      <p:sp>
        <p:nvSpPr>
          <p:cNvPr id="114" name="Rectangle 14">
            <a:extLst>
              <a:ext uri="{FF2B5EF4-FFF2-40B4-BE49-F238E27FC236}">
                <a16:creationId xmlns:a16="http://schemas.microsoft.com/office/drawing/2014/main" id="{87E27806-0802-445D-AD48-D749504E0D8E}"/>
              </a:ext>
            </a:extLst>
          </p:cNvPr>
          <p:cNvSpPr/>
          <p:nvPr/>
        </p:nvSpPr>
        <p:spPr>
          <a:xfrm>
            <a:off x="0" y="0"/>
            <a:ext cx="12192000" cy="3890682"/>
          </a:xfrm>
          <a:prstGeom prst="rect">
            <a:avLst/>
          </a:prstGeom>
          <a:solidFill>
            <a:schemeClr val="tx2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ounded Rectangle 13">
            <a:extLst>
              <a:ext uri="{FF2B5EF4-FFF2-40B4-BE49-F238E27FC236}">
                <a16:creationId xmlns:a16="http://schemas.microsoft.com/office/drawing/2014/main" id="{D65312D1-A603-4841-9E7A-21427AB134A2}"/>
              </a:ext>
            </a:extLst>
          </p:cNvPr>
          <p:cNvSpPr/>
          <p:nvPr/>
        </p:nvSpPr>
        <p:spPr>
          <a:xfrm>
            <a:off x="4681144" y="2708912"/>
            <a:ext cx="2676265" cy="3893437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Филиал "Егорьевская психиатрическая больница" ГБУЗ МО "Психиатрическая больница имени Т.Б. Дмитриевой" </a:t>
            </a:r>
          </a:p>
          <a:p>
            <a:pPr algn="ctr"/>
            <a:endParaRPr lang="ru-RU" sz="1400" dirty="0" smtClean="0">
              <a:solidFill>
                <a:schemeClr val="bg1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48 человек</a:t>
            </a:r>
          </a:p>
          <a:p>
            <a:pPr algn="ctr"/>
            <a:endParaRPr lang="ru-RU" sz="1400" dirty="0">
              <a:solidFill>
                <a:schemeClr val="bg1"/>
              </a:solidFill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Амбулаторная форма, длительность экспертизы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Длительность – 1 день</a:t>
            </a:r>
            <a:endParaRPr lang="ru-RU" sz="1400" dirty="0">
              <a:solidFill>
                <a:schemeClr val="bg1"/>
              </a:solidFill>
            </a:endParaRPr>
          </a:p>
          <a:p>
            <a:pPr algn="ctr"/>
            <a:endParaRPr lang="ru-RU" sz="1400" dirty="0" smtClean="0">
              <a:solidFill>
                <a:schemeClr val="bg1"/>
              </a:solidFill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Результаты </a:t>
            </a:r>
            <a:r>
              <a:rPr lang="ru-RU" sz="1400" dirty="0">
                <a:solidFill>
                  <a:schemeClr val="bg1"/>
                </a:solidFill>
              </a:rPr>
              <a:t>экспертизы </a:t>
            </a:r>
            <a:r>
              <a:rPr lang="ru-RU" sz="1400" b="1" dirty="0" smtClean="0">
                <a:solidFill>
                  <a:schemeClr val="bg1"/>
                </a:solidFill>
              </a:rPr>
              <a:t>положительных – 21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отрицательных </a:t>
            </a:r>
            <a:r>
              <a:rPr lang="ru-RU" sz="1400" b="1" smtClean="0">
                <a:solidFill>
                  <a:schemeClr val="bg1"/>
                </a:solidFill>
              </a:rPr>
              <a:t>- 27</a:t>
            </a:r>
            <a:endParaRPr lang="ru-RU" sz="1400" b="1" dirty="0" smtClean="0">
              <a:solidFill>
                <a:schemeClr val="bg1"/>
              </a:solidFill>
            </a:endParaRPr>
          </a:p>
        </p:txBody>
      </p:sp>
      <p:sp>
        <p:nvSpPr>
          <p:cNvPr id="112" name="Rounded Rectangle 18">
            <a:extLst>
              <a:ext uri="{FF2B5EF4-FFF2-40B4-BE49-F238E27FC236}">
                <a16:creationId xmlns:a16="http://schemas.microsoft.com/office/drawing/2014/main" id="{3A8B436D-0C42-417F-A960-85F1D6C13FE8}"/>
              </a:ext>
            </a:extLst>
          </p:cNvPr>
          <p:cNvSpPr/>
          <p:nvPr/>
        </p:nvSpPr>
        <p:spPr>
          <a:xfrm>
            <a:off x="9129981" y="2749645"/>
            <a:ext cx="2442292" cy="3852704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ГБУЗМО "Московская областная психиатрическая больница имени В.И. Яковенко" </a:t>
            </a:r>
          </a:p>
          <a:p>
            <a:pPr algn="ctr"/>
            <a:endParaRPr lang="ru-RU" sz="1400" dirty="0" smtClean="0">
              <a:solidFill>
                <a:schemeClr val="bg1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человека</a:t>
            </a:r>
          </a:p>
          <a:p>
            <a:pPr algn="ctr"/>
            <a:endParaRPr lang="ru-RU" sz="1400" dirty="0" smtClean="0">
              <a:solidFill>
                <a:schemeClr val="bg1"/>
              </a:solidFill>
            </a:endParaRP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  Стационарная форма, длительность экспертизы – примерно месяц 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Результат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во всех случаях отрицательный</a:t>
            </a:r>
            <a:endParaRPr lang="id-ID" sz="1400" b="1" dirty="0">
              <a:solidFill>
                <a:schemeClr val="tx1"/>
              </a:solidFill>
              <a:latin typeface="Raleway" panose="020B0503030101060003" pitchFamily="34" charset="0"/>
            </a:endParaRPr>
          </a:p>
        </p:txBody>
      </p:sp>
      <p:sp>
        <p:nvSpPr>
          <p:cNvPr id="111" name="Rounded Rectangle 8">
            <a:extLst>
              <a:ext uri="{FF2B5EF4-FFF2-40B4-BE49-F238E27FC236}">
                <a16:creationId xmlns:a16="http://schemas.microsoft.com/office/drawing/2014/main" id="{BB490232-2D6B-4330-B69F-8BD2E38876C2}"/>
              </a:ext>
            </a:extLst>
          </p:cNvPr>
          <p:cNvSpPr/>
          <p:nvPr/>
        </p:nvSpPr>
        <p:spPr>
          <a:xfrm>
            <a:off x="480092" y="2643985"/>
            <a:ext cx="2554942" cy="3987433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ФГБУ "Национальный медицинский исследовательский центр психиатрии и наркологии имени В.П. Сербского" Министерства здравоохранения РФ" </a:t>
            </a:r>
          </a:p>
          <a:p>
            <a:pPr algn="ctr"/>
            <a:endParaRPr lang="ru-RU" sz="1400" dirty="0" smtClean="0">
              <a:solidFill>
                <a:schemeClr val="bg1"/>
              </a:solidFill>
            </a:endParaRPr>
          </a:p>
          <a:p>
            <a:pPr algn="ctr"/>
            <a:r>
              <a:rPr lang="ru-RU" sz="1400" b="1" dirty="0" smtClean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 человека</a:t>
            </a:r>
          </a:p>
          <a:p>
            <a:pPr algn="ctr"/>
            <a:endParaRPr lang="ru-RU" sz="1400" dirty="0" smtClean="0">
              <a:solidFill>
                <a:schemeClr val="bg1"/>
              </a:solidFill>
            </a:endParaRP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С</a:t>
            </a:r>
            <a:r>
              <a:rPr lang="ru-RU" sz="1400" dirty="0" smtClean="0">
                <a:solidFill>
                  <a:schemeClr val="bg1"/>
                </a:solidFill>
              </a:rPr>
              <a:t>тационарная форма, длительность экспертизы – примерно месяц 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Результат экспертизы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1 положительный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1 отрицательный</a:t>
            </a:r>
            <a:endParaRPr lang="id-ID" sz="1400" dirty="0">
              <a:solidFill>
                <a:schemeClr val="tx1"/>
              </a:solidFill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D2DA6874-85B9-49C3-B1FD-4916F8E33030}"/>
              </a:ext>
            </a:extLst>
          </p:cNvPr>
          <p:cNvSpPr txBox="1"/>
          <p:nvPr/>
        </p:nvSpPr>
        <p:spPr>
          <a:xfrm>
            <a:off x="9368117" y="564274"/>
            <a:ext cx="230393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25" name="Прямоугольник 124"/>
          <p:cNvSpPr/>
          <p:nvPr/>
        </p:nvSpPr>
        <p:spPr>
          <a:xfrm>
            <a:off x="3061024" y="1312727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sz="2000" b="1" dirty="0" smtClean="0">
                <a:solidFill>
                  <a:schemeClr val="accent1"/>
                </a:solidFill>
              </a:rPr>
              <a:t/>
            </a:r>
            <a:br>
              <a:rPr lang="en-IN" sz="2000" b="1" dirty="0" smtClean="0">
                <a:solidFill>
                  <a:schemeClr val="accent1"/>
                </a:solidFill>
              </a:rPr>
            </a:br>
            <a:endParaRPr lang="ru-RU" sz="20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49745" y="219199"/>
            <a:ext cx="1042785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Экспертиза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Получатель социальных услуг самостоятельно выбирает организацию, в которой будет проходить экспертизу. </a:t>
            </a:r>
          </a:p>
          <a:p>
            <a:pPr algn="ctr"/>
            <a:endParaRPr lang="ru-RU" sz="2400" dirty="0">
              <a:solidFill>
                <a:schemeClr val="bg1"/>
              </a:solidFill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За период 2023-2025 годы, экспертизу проходили в 3 (трёх) учреждениях: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29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4D07AFA0-3AA3-41F9-A404-545956E7BE5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9797AD4A-86CF-4FE6-B8CF-C0331BF7E28F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/>
          <a:stretch>
            <a:fillRect/>
          </a:stretch>
        </p:blipFill>
        <p:spPr>
          <a:xfrm>
            <a:off x="3695825" y="2303929"/>
            <a:ext cx="2641093" cy="2005434"/>
          </a:xfr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7E27806-0802-445D-AD48-D749504E0D8E}"/>
              </a:ext>
            </a:extLst>
          </p:cNvPr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tx2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89D45F-A907-4F12-B46F-D84038DC37B2}"/>
              </a:ext>
            </a:extLst>
          </p:cNvPr>
          <p:cNvSpPr/>
          <p:nvPr/>
        </p:nvSpPr>
        <p:spPr>
          <a:xfrm>
            <a:off x="5665709" y="3825544"/>
            <a:ext cx="55885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Наши достижения свидетельствуют об эффективности взаимодействия всех сотрудников в целом.</a:t>
            </a:r>
          </a:p>
          <a:p>
            <a:pPr algn="just">
              <a:buFontTx/>
              <a:buChar char="-"/>
            </a:pPr>
            <a:endParaRPr lang="ru-RU" sz="2400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83C0763-C736-4581-BCFA-50452DC06E18}"/>
              </a:ext>
            </a:extLst>
          </p:cNvPr>
          <p:cNvCxnSpPr/>
          <p:nvPr/>
        </p:nvCxnSpPr>
        <p:spPr>
          <a:xfrm>
            <a:off x="8938098" y="6141719"/>
            <a:ext cx="24384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4">
            <a:extLst>
              <a:ext uri="{FF2B5EF4-FFF2-40B4-BE49-F238E27FC236}">
                <a16:creationId xmlns:a16="http://schemas.microsoft.com/office/drawing/2014/main" id="{C076A508-E7BE-475B-9524-E0C53DC18C36}"/>
              </a:ext>
            </a:extLst>
          </p:cNvPr>
          <p:cNvSpPr txBox="1">
            <a:spLocks/>
          </p:cNvSpPr>
          <p:nvPr/>
        </p:nvSpPr>
        <p:spPr>
          <a:xfrm>
            <a:off x="488385" y="4849032"/>
            <a:ext cx="3980664" cy="12926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/>
              <a:t>К каждому </a:t>
            </a:r>
            <a:r>
              <a:rPr lang="ru-RU" sz="2000" dirty="0" smtClean="0"/>
              <a:t>подопечному </a:t>
            </a:r>
            <a:r>
              <a:rPr lang="ru-RU" sz="2000" dirty="0"/>
              <a:t>осуществляем персональный комплексный </a:t>
            </a:r>
            <a:r>
              <a:rPr lang="ru-RU" sz="2000" dirty="0" smtClean="0"/>
              <a:t>подход</a:t>
            </a:r>
            <a:endParaRPr lang="en-IN" sz="2000" i="1" dirty="0">
              <a:solidFill>
                <a:schemeClr val="accent1"/>
              </a:solidFill>
              <a:latin typeface="Raleway" panose="020B0503030101060003" pitchFamily="34" charset="0"/>
            </a:endParaRPr>
          </a:p>
        </p:txBody>
      </p:sp>
      <p:cxnSp>
        <p:nvCxnSpPr>
          <p:cNvPr id="13" name="Straight Connector 9">
            <a:extLst>
              <a:ext uri="{FF2B5EF4-FFF2-40B4-BE49-F238E27FC236}">
                <a16:creationId xmlns:a16="http://schemas.microsoft.com/office/drawing/2014/main" id="{283C0763-C736-4581-BCFA-50452DC06E18}"/>
              </a:ext>
            </a:extLst>
          </p:cNvPr>
          <p:cNvCxnSpPr/>
          <p:nvPr/>
        </p:nvCxnSpPr>
        <p:spPr>
          <a:xfrm>
            <a:off x="1313080" y="4450883"/>
            <a:ext cx="24384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2017058" y="219199"/>
            <a:ext cx="883901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Повышение </a:t>
            </a:r>
            <a:r>
              <a:rPr lang="ru-RU" sz="2400" dirty="0">
                <a:solidFill>
                  <a:schemeClr val="bg1"/>
                </a:solidFill>
              </a:rPr>
              <a:t>гражданско-правового статуса для большинства ребят - это шаг к самостоятельной жизни: жить самостоятельно, трудиться за пределами учреждения, создать семью.</a:t>
            </a:r>
          </a:p>
          <a:p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В </a:t>
            </a:r>
            <a:r>
              <a:rPr lang="ru-RU" sz="2400" dirty="0">
                <a:solidFill>
                  <a:schemeClr val="bg1"/>
                </a:solidFill>
              </a:rPr>
              <a:t>нашем Добром доме проводится систематическая работа с получателями социальных услуг с ограничениями в гражданско-правовом статусе.</a:t>
            </a:r>
          </a:p>
          <a:p>
            <a:endParaRPr lang="ru-RU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12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Рисунок 115" descr="IMG_0356.jpg"/>
          <p:cNvPicPr>
            <a:picLocks noChangeAspect="1"/>
          </p:cNvPicPr>
          <p:nvPr/>
        </p:nvPicPr>
        <p:blipFill>
          <a:blip r:embed="rId2" cstate="print"/>
          <a:srcRect b="43529"/>
          <a:stretch>
            <a:fillRect/>
          </a:stretch>
        </p:blipFill>
        <p:spPr>
          <a:xfrm>
            <a:off x="0" y="0"/>
            <a:ext cx="12192000" cy="3872753"/>
          </a:xfrm>
          <a:prstGeom prst="rect">
            <a:avLst/>
          </a:prstGeom>
        </p:spPr>
      </p:pic>
      <p:sp>
        <p:nvSpPr>
          <p:cNvPr id="114" name="Rectangle 14">
            <a:extLst>
              <a:ext uri="{FF2B5EF4-FFF2-40B4-BE49-F238E27FC236}">
                <a16:creationId xmlns:a16="http://schemas.microsoft.com/office/drawing/2014/main" id="{87E27806-0802-445D-AD48-D749504E0D8E}"/>
              </a:ext>
            </a:extLst>
          </p:cNvPr>
          <p:cNvSpPr/>
          <p:nvPr/>
        </p:nvSpPr>
        <p:spPr>
          <a:xfrm>
            <a:off x="0" y="0"/>
            <a:ext cx="12192000" cy="3890682"/>
          </a:xfrm>
          <a:prstGeom prst="rect">
            <a:avLst/>
          </a:prstGeom>
          <a:solidFill>
            <a:schemeClr val="tx2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ounded Rectangle 13">
            <a:extLst>
              <a:ext uri="{FF2B5EF4-FFF2-40B4-BE49-F238E27FC236}">
                <a16:creationId xmlns:a16="http://schemas.microsoft.com/office/drawing/2014/main" id="{D65312D1-A603-4841-9E7A-21427AB134A2}"/>
              </a:ext>
            </a:extLst>
          </p:cNvPr>
          <p:cNvSpPr/>
          <p:nvPr/>
        </p:nvSpPr>
        <p:spPr>
          <a:xfrm>
            <a:off x="6327065" y="3385864"/>
            <a:ext cx="2366682" cy="2115671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  <a:latin typeface="Raleway" panose="020B0503030101060003" pitchFamily="34" charset="0"/>
            </a:endParaRPr>
          </a:p>
        </p:txBody>
      </p:sp>
      <p:sp>
        <p:nvSpPr>
          <p:cNvPr id="112" name="Rounded Rectangle 18">
            <a:extLst>
              <a:ext uri="{FF2B5EF4-FFF2-40B4-BE49-F238E27FC236}">
                <a16:creationId xmlns:a16="http://schemas.microsoft.com/office/drawing/2014/main" id="{3A8B436D-0C42-417F-A960-85F1D6C13FE8}"/>
              </a:ext>
            </a:extLst>
          </p:cNvPr>
          <p:cNvSpPr/>
          <p:nvPr/>
        </p:nvSpPr>
        <p:spPr>
          <a:xfrm>
            <a:off x="8476298" y="257085"/>
            <a:ext cx="2393576" cy="1927411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  <a:latin typeface="Raleway" panose="020B0503030101060003" pitchFamily="34" charset="0"/>
            </a:endParaRPr>
          </a:p>
        </p:txBody>
      </p:sp>
      <p:sp>
        <p:nvSpPr>
          <p:cNvPr id="111" name="Rounded Rectangle 8">
            <a:extLst>
              <a:ext uri="{FF2B5EF4-FFF2-40B4-BE49-F238E27FC236}">
                <a16:creationId xmlns:a16="http://schemas.microsoft.com/office/drawing/2014/main" id="{BB490232-2D6B-4330-B69F-8BD2E38876C2}"/>
              </a:ext>
            </a:extLst>
          </p:cNvPr>
          <p:cNvSpPr/>
          <p:nvPr/>
        </p:nvSpPr>
        <p:spPr>
          <a:xfrm>
            <a:off x="2380129" y="226823"/>
            <a:ext cx="2554942" cy="1556576"/>
          </a:xfrm>
          <a:prstGeom prst="roundRect">
            <a:avLst>
              <a:gd name="adj" fmla="val 1541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  <a:latin typeface="Raleway" panose="020B0503030101060003" pitchFamily="34" charset="0"/>
            </a:endParaRPr>
          </a:p>
        </p:txBody>
      </p:sp>
      <p:sp>
        <p:nvSpPr>
          <p:cNvPr id="110" name="Rounded Rectangle 3">
            <a:extLst>
              <a:ext uri="{FF2B5EF4-FFF2-40B4-BE49-F238E27FC236}">
                <a16:creationId xmlns:a16="http://schemas.microsoft.com/office/drawing/2014/main" id="{7B5C2B02-24C7-4781-899B-C847C2F24D32}"/>
              </a:ext>
            </a:extLst>
          </p:cNvPr>
          <p:cNvSpPr/>
          <p:nvPr/>
        </p:nvSpPr>
        <p:spPr>
          <a:xfrm>
            <a:off x="3254188" y="4249271"/>
            <a:ext cx="2823882" cy="152896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  <a:latin typeface="Raleway" panose="020B0503030101060003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2DA6874-85B9-49C3-B1FD-4916F8E33030}"/>
              </a:ext>
            </a:extLst>
          </p:cNvPr>
          <p:cNvSpPr txBox="1"/>
          <p:nvPr/>
        </p:nvSpPr>
        <p:spPr>
          <a:xfrm>
            <a:off x="3514164" y="4320486"/>
            <a:ext cx="2303930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b="1" i="1" dirty="0"/>
              <a:t>Участие в трудовых процессах</a:t>
            </a:r>
          </a:p>
          <a:p>
            <a:pPr algn="ctr"/>
            <a:endParaRPr lang="ru-RU" sz="1200" dirty="0"/>
          </a:p>
          <a:p>
            <a:pPr algn="ctr"/>
            <a:r>
              <a:rPr lang="ru-RU" sz="1200" dirty="0"/>
              <a:t>Привлечение к различным видам работ, способствующим развитию ответственности и формированию практических профессиональных компетенций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D2DA6874-85B9-49C3-B1FD-4916F8E33030}"/>
              </a:ext>
            </a:extLst>
          </p:cNvPr>
          <p:cNvSpPr txBox="1"/>
          <p:nvPr/>
        </p:nvSpPr>
        <p:spPr>
          <a:xfrm>
            <a:off x="2478741" y="229983"/>
            <a:ext cx="2357719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b="1" i="1" dirty="0">
                <a:solidFill>
                  <a:schemeClr val="bg1"/>
                </a:solidFill>
              </a:rPr>
              <a:t>Образовательные инициативы</a:t>
            </a:r>
          </a:p>
          <a:p>
            <a:pPr algn="ctr"/>
            <a:endParaRPr lang="ru-RU" sz="1200" dirty="0">
              <a:solidFill>
                <a:schemeClr val="bg1"/>
              </a:solidFill>
            </a:endParaRPr>
          </a:p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Получение </a:t>
            </a:r>
            <a:r>
              <a:rPr lang="ru-RU" sz="1200" dirty="0">
                <a:solidFill>
                  <a:schemeClr val="bg1"/>
                </a:solidFill>
              </a:rPr>
              <a:t>базового и профессионально-технического образования, позволяющего обрести необходимые знания и навыки для дальнейшей интеграции в </a:t>
            </a:r>
            <a:r>
              <a:rPr lang="ru-RU" sz="1200" dirty="0" smtClean="0">
                <a:solidFill>
                  <a:schemeClr val="bg1"/>
                </a:solidFill>
              </a:rPr>
              <a:t>общество</a:t>
            </a:r>
            <a:endParaRPr lang="ru-RU" sz="1200" dirty="0">
              <a:solidFill>
                <a:schemeClr val="bg1"/>
              </a:solidFill>
            </a:endParaRPr>
          </a:p>
          <a:p>
            <a:pPr algn="ctr"/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D2DA6874-85B9-49C3-B1FD-4916F8E33030}"/>
              </a:ext>
            </a:extLst>
          </p:cNvPr>
          <p:cNvSpPr txBox="1"/>
          <p:nvPr/>
        </p:nvSpPr>
        <p:spPr>
          <a:xfrm>
            <a:off x="8507264" y="442372"/>
            <a:ext cx="2303930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b="1" i="1" dirty="0">
                <a:solidFill>
                  <a:schemeClr val="bg1"/>
                </a:solidFill>
              </a:rPr>
              <a:t>Юридическое сопровождение</a:t>
            </a:r>
          </a:p>
          <a:p>
            <a:pPr algn="ctr"/>
            <a:endParaRPr lang="ru-RU" sz="1200" dirty="0">
              <a:solidFill>
                <a:schemeClr val="bg1"/>
              </a:solidFill>
            </a:endParaRPr>
          </a:p>
          <a:p>
            <a:pPr algn="ctr"/>
            <a:r>
              <a:rPr lang="ru-RU" sz="1200" dirty="0">
                <a:solidFill>
                  <a:schemeClr val="bg1"/>
                </a:solidFill>
              </a:rPr>
              <a:t>Предоставление юридической поддержки, разъяснений и советов относительно прав и обязательств подопечных</a:t>
            </a:r>
          </a:p>
          <a:p>
            <a:pPr algn="ctr"/>
            <a:r>
              <a:rPr lang="ru-RU" sz="1200" dirty="0" smtClean="0"/>
              <a:t>-</a:t>
            </a:r>
            <a:endParaRPr lang="ru-RU" sz="1200" dirty="0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D2DA6874-85B9-49C3-B1FD-4916F8E33030}"/>
              </a:ext>
            </a:extLst>
          </p:cNvPr>
          <p:cNvSpPr txBox="1"/>
          <p:nvPr/>
        </p:nvSpPr>
        <p:spPr>
          <a:xfrm>
            <a:off x="6429001" y="3335489"/>
            <a:ext cx="2142564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endParaRPr lang="ru-RU" sz="1200" b="1" i="1" dirty="0" smtClean="0"/>
          </a:p>
          <a:p>
            <a:pPr algn="ctr"/>
            <a:r>
              <a:rPr lang="ru-RU" sz="1200" b="1" i="1" dirty="0">
                <a:solidFill>
                  <a:schemeClr val="bg1"/>
                </a:solidFill>
              </a:rPr>
              <a:t>Медицинская помощь</a:t>
            </a:r>
          </a:p>
          <a:p>
            <a:pPr algn="ctr"/>
            <a:endParaRPr lang="ru-RU" sz="1200" dirty="0">
              <a:solidFill>
                <a:schemeClr val="bg1"/>
              </a:solidFill>
            </a:endParaRPr>
          </a:p>
          <a:p>
            <a:pPr algn="ctr"/>
            <a:r>
              <a:rPr lang="ru-RU" sz="1200" dirty="0">
                <a:solidFill>
                  <a:schemeClr val="bg1"/>
                </a:solidFill>
              </a:rPr>
              <a:t>Регулярное медицинское сопровождение и наблюдение, направленные на поддержание здоровья и своевременное реагирование на проблемы, влияющие на состояние здоровья опекаемого</a:t>
            </a:r>
          </a:p>
        </p:txBody>
      </p:sp>
      <p:sp>
        <p:nvSpPr>
          <p:cNvPr id="125" name="Прямоугольник 124"/>
          <p:cNvSpPr/>
          <p:nvPr/>
        </p:nvSpPr>
        <p:spPr>
          <a:xfrm>
            <a:off x="4326348" y="2031374"/>
            <a:ext cx="416010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1"/>
                </a:solidFill>
                <a:latin typeface="Raleway" panose="020B05030301010600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Конкретные шаги по повышению гражданско-правового статуса</a:t>
            </a:r>
            <a:endParaRPr lang="en-IN" sz="2000" dirty="0">
              <a:solidFill>
                <a:schemeClr val="accent1"/>
              </a:solidFill>
              <a:latin typeface="Raleway" panose="020B0503030101060003" pitchFamily="34" charset="0"/>
            </a:endParaRPr>
          </a:p>
          <a:p>
            <a:r>
              <a:rPr lang="en-IN" sz="2000" b="1" dirty="0" smtClean="0">
                <a:solidFill>
                  <a:schemeClr val="accent1"/>
                </a:solidFill>
              </a:rPr>
              <a:t/>
            </a:r>
            <a:br>
              <a:rPr lang="en-IN" sz="2000" b="1" dirty="0" smtClean="0">
                <a:solidFill>
                  <a:schemeClr val="accent1"/>
                </a:solidFill>
              </a:rPr>
            </a:br>
            <a:endParaRPr lang="ru-RU" sz="2000" b="1" dirty="0"/>
          </a:p>
        </p:txBody>
      </p:sp>
      <p:sp>
        <p:nvSpPr>
          <p:cNvPr id="17" name="Rounded Rectangle 8">
            <a:extLst>
              <a:ext uri="{FF2B5EF4-FFF2-40B4-BE49-F238E27FC236}">
                <a16:creationId xmlns:a16="http://schemas.microsoft.com/office/drawing/2014/main" id="{BB490232-2D6B-4330-B69F-8BD2E38876C2}"/>
              </a:ext>
            </a:extLst>
          </p:cNvPr>
          <p:cNvSpPr/>
          <p:nvPr/>
        </p:nvSpPr>
        <p:spPr>
          <a:xfrm>
            <a:off x="89217" y="1737211"/>
            <a:ext cx="2554942" cy="196902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accent3">
                  <a:lumMod val="75000"/>
                </a:schemeClr>
              </a:solidFill>
              <a:latin typeface="Raleway" panose="020B0503030101060003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2DA6874-85B9-49C3-B1FD-4916F8E33030}"/>
              </a:ext>
            </a:extLst>
          </p:cNvPr>
          <p:cNvSpPr txBox="1"/>
          <p:nvPr/>
        </p:nvSpPr>
        <p:spPr>
          <a:xfrm>
            <a:off x="203731" y="1891976"/>
            <a:ext cx="2357719" cy="16619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b="1" i="1" dirty="0">
                <a:solidFill>
                  <a:schemeClr val="accent3">
                    <a:lumMod val="75000"/>
                  </a:schemeClr>
                </a:solidFill>
              </a:rPr>
              <a:t>Работа с семьей</a:t>
            </a:r>
          </a:p>
          <a:p>
            <a:pPr algn="ctr"/>
            <a:endParaRPr lang="ru-RU" sz="1200" dirty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ru-RU" sz="1200" dirty="0">
                <a:solidFill>
                  <a:schemeClr val="accent3">
                    <a:lumMod val="75000"/>
                  </a:schemeClr>
                </a:solidFill>
              </a:rPr>
              <a:t>Проведение консультаций с родителями или близкими родственниками, направленных на выявление факторов, повлиявших на ограничение дееспособности подопечного, и определение путей исправления ситуации</a:t>
            </a:r>
          </a:p>
        </p:txBody>
      </p:sp>
      <p:sp>
        <p:nvSpPr>
          <p:cNvPr id="19" name="Rounded Rectangle 13">
            <a:extLst>
              <a:ext uri="{FF2B5EF4-FFF2-40B4-BE49-F238E27FC236}">
                <a16:creationId xmlns:a16="http://schemas.microsoft.com/office/drawing/2014/main" id="{D65312D1-A603-4841-9E7A-21427AB134A2}"/>
              </a:ext>
            </a:extLst>
          </p:cNvPr>
          <p:cNvSpPr/>
          <p:nvPr/>
        </p:nvSpPr>
        <p:spPr>
          <a:xfrm>
            <a:off x="165076" y="4443699"/>
            <a:ext cx="2755770" cy="211567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dirty="0">
                <a:solidFill>
                  <a:schemeClr val="bg1"/>
                </a:solidFill>
              </a:rPr>
              <a:t>Психологическая поддержка</a:t>
            </a:r>
          </a:p>
          <a:p>
            <a:pPr algn="ctr"/>
            <a:endParaRPr lang="ru-RU" sz="1200" dirty="0">
              <a:solidFill>
                <a:schemeClr val="bg1"/>
              </a:solidFill>
            </a:endParaRPr>
          </a:p>
          <a:p>
            <a:pPr algn="ctr"/>
            <a:r>
              <a:rPr lang="ru-RU" sz="1100" dirty="0">
                <a:solidFill>
                  <a:schemeClr val="bg1"/>
                </a:solidFill>
              </a:rPr>
              <a:t>Организация комплексной психологической работы, включая индивидуальные консультации, групповую терапию и работу с социальными работниками и воспитателями, направленной на укрепление уверенности в собственных силах и развитие необходимых качеств личности</a:t>
            </a:r>
          </a:p>
        </p:txBody>
      </p:sp>
      <p:sp>
        <p:nvSpPr>
          <p:cNvPr id="20" name="Rounded Rectangle 18">
            <a:extLst>
              <a:ext uri="{FF2B5EF4-FFF2-40B4-BE49-F238E27FC236}">
                <a16:creationId xmlns:a16="http://schemas.microsoft.com/office/drawing/2014/main" id="{3A8B436D-0C42-417F-A960-85F1D6C13FE8}"/>
              </a:ext>
            </a:extLst>
          </p:cNvPr>
          <p:cNvSpPr/>
          <p:nvPr/>
        </p:nvSpPr>
        <p:spPr>
          <a:xfrm>
            <a:off x="8997511" y="4605401"/>
            <a:ext cx="2675679" cy="2135867"/>
          </a:xfrm>
          <a:prstGeom prst="roundRect">
            <a:avLst/>
          </a:prstGeom>
          <a:solidFill>
            <a:srgbClr val="2E56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  <a:latin typeface="Raleway" panose="020B0503030101060003" pitchFamily="34" charset="0"/>
            </a:endParaRPr>
          </a:p>
        </p:txBody>
      </p:sp>
      <p:sp>
        <p:nvSpPr>
          <p:cNvPr id="22" name="Rounded Rectangle 18">
            <a:extLst>
              <a:ext uri="{FF2B5EF4-FFF2-40B4-BE49-F238E27FC236}">
                <a16:creationId xmlns:a16="http://schemas.microsoft.com/office/drawing/2014/main" id="{3A8B436D-0C42-417F-A960-85F1D6C13FE8}"/>
              </a:ext>
            </a:extLst>
          </p:cNvPr>
          <p:cNvSpPr/>
          <p:nvPr/>
        </p:nvSpPr>
        <p:spPr>
          <a:xfrm>
            <a:off x="9662204" y="2458423"/>
            <a:ext cx="2393576" cy="192741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  <a:latin typeface="Raleway" panose="020B0503030101060003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2DA6874-85B9-49C3-B1FD-4916F8E33030}"/>
              </a:ext>
            </a:extLst>
          </p:cNvPr>
          <p:cNvSpPr txBox="1"/>
          <p:nvPr/>
        </p:nvSpPr>
        <p:spPr>
          <a:xfrm>
            <a:off x="9819249" y="2647200"/>
            <a:ext cx="2142564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endParaRPr lang="ru-RU" sz="1200" dirty="0" smtClean="0"/>
          </a:p>
          <a:p>
            <a:pPr algn="ctr"/>
            <a:r>
              <a:rPr lang="ru-RU" sz="1200" b="1" i="1" dirty="0">
                <a:solidFill>
                  <a:schemeClr val="accent3">
                    <a:lumMod val="50000"/>
                  </a:schemeClr>
                </a:solidFill>
              </a:rPr>
              <a:t>Игровая терапия</a:t>
            </a:r>
          </a:p>
          <a:p>
            <a:pPr algn="ctr"/>
            <a:endParaRPr lang="ru-RU" sz="1200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Использование игровых методов, обеспечивающих доступное усвоение жизненно важных навыков и расширение коммуникативных способностей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2DA6874-85B9-49C3-B1FD-4916F8E33030}"/>
              </a:ext>
            </a:extLst>
          </p:cNvPr>
          <p:cNvSpPr txBox="1"/>
          <p:nvPr/>
        </p:nvSpPr>
        <p:spPr>
          <a:xfrm>
            <a:off x="9123018" y="4597485"/>
            <a:ext cx="2367988" cy="20313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endParaRPr lang="ru-RU" sz="1200" dirty="0" smtClean="0"/>
          </a:p>
          <a:p>
            <a:pPr algn="ctr"/>
            <a:r>
              <a:rPr lang="ru-RU" sz="1200" b="1" i="1" dirty="0">
                <a:solidFill>
                  <a:schemeClr val="bg1"/>
                </a:solidFill>
              </a:rPr>
              <a:t>Опыт самостоятельного проживания</a:t>
            </a:r>
          </a:p>
          <a:p>
            <a:pPr algn="ctr"/>
            <a:endParaRPr lang="ru-RU" sz="1200" dirty="0">
              <a:solidFill>
                <a:schemeClr val="bg1"/>
              </a:solidFill>
            </a:endParaRPr>
          </a:p>
          <a:p>
            <a:pPr algn="ctr"/>
            <a:r>
              <a:rPr lang="ru-RU" sz="1200" dirty="0">
                <a:solidFill>
                  <a:schemeClr val="bg1"/>
                </a:solidFill>
              </a:rPr>
              <a:t>Проживание в Отделении сопровождаемого проживания («тренировочные квартиры»), позволяющее постепенно приобретать опыт автономной жизни и управления повседневными делами</a:t>
            </a:r>
          </a:p>
        </p:txBody>
      </p:sp>
    </p:spTree>
    <p:extLst>
      <p:ext uri="{BB962C8B-B14F-4D97-AF65-F5344CB8AC3E}">
        <p14:creationId xmlns:p14="http://schemas.microsoft.com/office/powerpoint/2010/main" val="325352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 42" descr="IMG_8257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27842" b="27842"/>
          <a:stretch>
            <a:fillRect/>
          </a:stretch>
        </p:blipFill>
        <p:spPr/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A9317F00-F185-4571-9AA9-9DEED2CE45BC}"/>
              </a:ext>
            </a:extLst>
          </p:cNvPr>
          <p:cNvSpPr/>
          <p:nvPr/>
        </p:nvSpPr>
        <p:spPr>
          <a:xfrm>
            <a:off x="787098" y="4075888"/>
            <a:ext cx="3426989" cy="198215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CB68A55-4179-4AA8-886C-219926A4A7E7}"/>
              </a:ext>
            </a:extLst>
          </p:cNvPr>
          <p:cNvSpPr/>
          <p:nvPr/>
        </p:nvSpPr>
        <p:spPr>
          <a:xfrm>
            <a:off x="4370255" y="4075888"/>
            <a:ext cx="3426989" cy="198215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F346219-0987-4239-96FC-5C6A20182F92}"/>
              </a:ext>
            </a:extLst>
          </p:cNvPr>
          <p:cNvSpPr/>
          <p:nvPr/>
        </p:nvSpPr>
        <p:spPr>
          <a:xfrm>
            <a:off x="7953414" y="4075888"/>
            <a:ext cx="3426989" cy="198215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D55C6F-B598-499F-83D2-793F18C8CAC6}"/>
              </a:ext>
            </a:extLst>
          </p:cNvPr>
          <p:cNvSpPr/>
          <p:nvPr/>
        </p:nvSpPr>
        <p:spPr>
          <a:xfrm>
            <a:off x="0" y="0"/>
            <a:ext cx="12192000" cy="3602736"/>
          </a:xfrm>
          <a:prstGeom prst="rect">
            <a:avLst/>
          </a:prstGeom>
          <a:solidFill>
            <a:schemeClr val="tx2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DF477B95-BDA0-4793-ABB5-245484C09499}"/>
              </a:ext>
            </a:extLst>
          </p:cNvPr>
          <p:cNvSpPr txBox="1">
            <a:spLocks/>
          </p:cNvSpPr>
          <p:nvPr/>
        </p:nvSpPr>
        <p:spPr>
          <a:xfrm>
            <a:off x="860085" y="272374"/>
            <a:ext cx="11095209" cy="22244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accent1"/>
                </a:solidFill>
                <a:latin typeface="Raleway" panose="020B05030301010600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Таким образом, повышение гражданско-правового статуса осуществляется посредством комплексного подхода, включающего образование, психологическую поддержку, медицинскую помощь, юридическую защиту и подготовку к самостоятельной жизни.</a:t>
            </a:r>
            <a:endParaRPr lang="en-IN" sz="3200" dirty="0">
              <a:solidFill>
                <a:schemeClr val="accent1"/>
              </a:solidFill>
              <a:latin typeface="Raleway" panose="020B0503030101060003" pitchFamily="34" charset="0"/>
            </a:endParaRPr>
          </a:p>
        </p:txBody>
      </p:sp>
      <p:pic>
        <p:nvPicPr>
          <p:cNvPr id="38" name="Рисунок 37" descr="IMG_82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0941" y="4244788"/>
            <a:ext cx="2975400" cy="1983600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4BDE50F4-F740-484F-823E-498FAD1A4AEE}"/>
              </a:ext>
            </a:extLst>
          </p:cNvPr>
          <p:cNvGrpSpPr/>
          <p:nvPr/>
        </p:nvGrpSpPr>
        <p:grpSpPr>
          <a:xfrm>
            <a:off x="2128817" y="3703866"/>
            <a:ext cx="743551" cy="744044"/>
            <a:chOff x="875236" y="3997980"/>
            <a:chExt cx="743551" cy="744044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9054CDD-4E2C-4B7D-9A2E-D751FBDCC898}"/>
                </a:ext>
              </a:extLst>
            </p:cNvPr>
            <p:cNvGrpSpPr/>
            <p:nvPr/>
          </p:nvGrpSpPr>
          <p:grpSpPr>
            <a:xfrm>
              <a:off x="875236" y="3997980"/>
              <a:ext cx="743551" cy="744044"/>
              <a:chOff x="5817920" y="1697744"/>
              <a:chExt cx="554021" cy="554389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84AB3B9B-4191-4758-8FE1-7C4884E67918}"/>
                  </a:ext>
                </a:extLst>
              </p:cNvPr>
              <p:cNvSpPr/>
              <p:nvPr/>
            </p:nvSpPr>
            <p:spPr>
              <a:xfrm>
                <a:off x="5846531" y="1727200"/>
                <a:ext cx="496800" cy="495478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90C9CB2F-7976-4522-B65E-3D8E7677FA03}"/>
                  </a:ext>
                </a:extLst>
              </p:cNvPr>
              <p:cNvSpPr/>
              <p:nvPr/>
            </p:nvSpPr>
            <p:spPr>
              <a:xfrm>
                <a:off x="5817920" y="1697744"/>
                <a:ext cx="554021" cy="554389"/>
              </a:xfrm>
              <a:prstGeom prst="ellipse">
                <a:avLst/>
              </a:prstGeom>
              <a:noFill/>
              <a:ln w="3175">
                <a:solidFill>
                  <a:schemeClr val="bg1">
                    <a:lumMod val="85000"/>
                    <a:alpha val="6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C6D296A-C3C5-4735-8A50-41471CFDA73C}"/>
                </a:ext>
              </a:extLst>
            </p:cNvPr>
            <p:cNvGrpSpPr/>
            <p:nvPr/>
          </p:nvGrpSpPr>
          <p:grpSpPr>
            <a:xfrm>
              <a:off x="1080448" y="4210466"/>
              <a:ext cx="389620" cy="349619"/>
              <a:chOff x="3270126" y="2762664"/>
              <a:chExt cx="684000" cy="613776"/>
            </a:xfrm>
            <a:solidFill>
              <a:schemeClr val="bg1"/>
            </a:solidFill>
          </p:grpSpPr>
          <p:sp>
            <p:nvSpPr>
              <p:cNvPr id="20" name="Freeform 51">
                <a:extLst>
                  <a:ext uri="{FF2B5EF4-FFF2-40B4-BE49-F238E27FC236}">
                    <a16:creationId xmlns:a16="http://schemas.microsoft.com/office/drawing/2014/main" id="{E5E5E7D9-8910-4200-8504-7E354C677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7901" y="2872777"/>
                <a:ext cx="294437" cy="55057"/>
              </a:xfrm>
              <a:custGeom>
                <a:avLst/>
                <a:gdLst>
                  <a:gd name="T0" fmla="*/ 151 w 1438"/>
                  <a:gd name="T1" fmla="*/ 0 h 302"/>
                  <a:gd name="T2" fmla="*/ 1287 w 1438"/>
                  <a:gd name="T3" fmla="*/ 0 h 302"/>
                  <a:gd name="T4" fmla="*/ 1318 w 1438"/>
                  <a:gd name="T5" fmla="*/ 3 h 302"/>
                  <a:gd name="T6" fmla="*/ 1346 w 1438"/>
                  <a:gd name="T7" fmla="*/ 12 h 302"/>
                  <a:gd name="T8" fmla="*/ 1372 w 1438"/>
                  <a:gd name="T9" fmla="*/ 26 h 302"/>
                  <a:gd name="T10" fmla="*/ 1394 w 1438"/>
                  <a:gd name="T11" fmla="*/ 45 h 302"/>
                  <a:gd name="T12" fmla="*/ 1413 w 1438"/>
                  <a:gd name="T13" fmla="*/ 67 h 302"/>
                  <a:gd name="T14" fmla="*/ 1426 w 1438"/>
                  <a:gd name="T15" fmla="*/ 93 h 302"/>
                  <a:gd name="T16" fmla="*/ 1435 w 1438"/>
                  <a:gd name="T17" fmla="*/ 121 h 302"/>
                  <a:gd name="T18" fmla="*/ 1438 w 1438"/>
                  <a:gd name="T19" fmla="*/ 151 h 302"/>
                  <a:gd name="T20" fmla="*/ 1435 w 1438"/>
                  <a:gd name="T21" fmla="*/ 181 h 302"/>
                  <a:gd name="T22" fmla="*/ 1426 w 1438"/>
                  <a:gd name="T23" fmla="*/ 209 h 302"/>
                  <a:gd name="T24" fmla="*/ 1413 w 1438"/>
                  <a:gd name="T25" fmla="*/ 235 h 302"/>
                  <a:gd name="T26" fmla="*/ 1394 w 1438"/>
                  <a:gd name="T27" fmla="*/ 257 h 302"/>
                  <a:gd name="T28" fmla="*/ 1372 w 1438"/>
                  <a:gd name="T29" fmla="*/ 276 h 302"/>
                  <a:gd name="T30" fmla="*/ 1346 w 1438"/>
                  <a:gd name="T31" fmla="*/ 289 h 302"/>
                  <a:gd name="T32" fmla="*/ 1318 w 1438"/>
                  <a:gd name="T33" fmla="*/ 298 h 302"/>
                  <a:gd name="T34" fmla="*/ 1287 w 1438"/>
                  <a:gd name="T35" fmla="*/ 302 h 302"/>
                  <a:gd name="T36" fmla="*/ 151 w 1438"/>
                  <a:gd name="T37" fmla="*/ 302 h 302"/>
                  <a:gd name="T38" fmla="*/ 121 w 1438"/>
                  <a:gd name="T39" fmla="*/ 298 h 302"/>
                  <a:gd name="T40" fmla="*/ 93 w 1438"/>
                  <a:gd name="T41" fmla="*/ 289 h 302"/>
                  <a:gd name="T42" fmla="*/ 66 w 1438"/>
                  <a:gd name="T43" fmla="*/ 276 h 302"/>
                  <a:gd name="T44" fmla="*/ 44 w 1438"/>
                  <a:gd name="T45" fmla="*/ 257 h 302"/>
                  <a:gd name="T46" fmla="*/ 26 w 1438"/>
                  <a:gd name="T47" fmla="*/ 235 h 302"/>
                  <a:gd name="T48" fmla="*/ 12 w 1438"/>
                  <a:gd name="T49" fmla="*/ 209 h 302"/>
                  <a:gd name="T50" fmla="*/ 4 w 1438"/>
                  <a:gd name="T51" fmla="*/ 181 h 302"/>
                  <a:gd name="T52" fmla="*/ 0 w 1438"/>
                  <a:gd name="T53" fmla="*/ 151 h 302"/>
                  <a:gd name="T54" fmla="*/ 4 w 1438"/>
                  <a:gd name="T55" fmla="*/ 121 h 302"/>
                  <a:gd name="T56" fmla="*/ 12 w 1438"/>
                  <a:gd name="T57" fmla="*/ 93 h 302"/>
                  <a:gd name="T58" fmla="*/ 26 w 1438"/>
                  <a:gd name="T59" fmla="*/ 67 h 302"/>
                  <a:gd name="T60" fmla="*/ 44 w 1438"/>
                  <a:gd name="T61" fmla="*/ 45 h 302"/>
                  <a:gd name="T62" fmla="*/ 66 w 1438"/>
                  <a:gd name="T63" fmla="*/ 26 h 302"/>
                  <a:gd name="T64" fmla="*/ 93 w 1438"/>
                  <a:gd name="T65" fmla="*/ 12 h 302"/>
                  <a:gd name="T66" fmla="*/ 121 w 1438"/>
                  <a:gd name="T67" fmla="*/ 3 h 302"/>
                  <a:gd name="T68" fmla="*/ 151 w 1438"/>
                  <a:gd name="T69" fmla="*/ 0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38" h="302">
                    <a:moveTo>
                      <a:pt x="151" y="0"/>
                    </a:moveTo>
                    <a:lnTo>
                      <a:pt x="1287" y="0"/>
                    </a:lnTo>
                    <a:lnTo>
                      <a:pt x="1318" y="3"/>
                    </a:lnTo>
                    <a:lnTo>
                      <a:pt x="1346" y="12"/>
                    </a:lnTo>
                    <a:lnTo>
                      <a:pt x="1372" y="26"/>
                    </a:lnTo>
                    <a:lnTo>
                      <a:pt x="1394" y="45"/>
                    </a:lnTo>
                    <a:lnTo>
                      <a:pt x="1413" y="67"/>
                    </a:lnTo>
                    <a:lnTo>
                      <a:pt x="1426" y="93"/>
                    </a:lnTo>
                    <a:lnTo>
                      <a:pt x="1435" y="121"/>
                    </a:lnTo>
                    <a:lnTo>
                      <a:pt x="1438" y="151"/>
                    </a:lnTo>
                    <a:lnTo>
                      <a:pt x="1435" y="181"/>
                    </a:lnTo>
                    <a:lnTo>
                      <a:pt x="1426" y="209"/>
                    </a:lnTo>
                    <a:lnTo>
                      <a:pt x="1413" y="235"/>
                    </a:lnTo>
                    <a:lnTo>
                      <a:pt x="1394" y="257"/>
                    </a:lnTo>
                    <a:lnTo>
                      <a:pt x="1372" y="276"/>
                    </a:lnTo>
                    <a:lnTo>
                      <a:pt x="1346" y="289"/>
                    </a:lnTo>
                    <a:lnTo>
                      <a:pt x="1318" y="298"/>
                    </a:lnTo>
                    <a:lnTo>
                      <a:pt x="1287" y="302"/>
                    </a:lnTo>
                    <a:lnTo>
                      <a:pt x="151" y="302"/>
                    </a:lnTo>
                    <a:lnTo>
                      <a:pt x="121" y="298"/>
                    </a:lnTo>
                    <a:lnTo>
                      <a:pt x="93" y="289"/>
                    </a:lnTo>
                    <a:lnTo>
                      <a:pt x="66" y="276"/>
                    </a:lnTo>
                    <a:lnTo>
                      <a:pt x="44" y="257"/>
                    </a:lnTo>
                    <a:lnTo>
                      <a:pt x="26" y="235"/>
                    </a:lnTo>
                    <a:lnTo>
                      <a:pt x="12" y="209"/>
                    </a:lnTo>
                    <a:lnTo>
                      <a:pt x="4" y="181"/>
                    </a:lnTo>
                    <a:lnTo>
                      <a:pt x="0" y="151"/>
                    </a:lnTo>
                    <a:lnTo>
                      <a:pt x="4" y="121"/>
                    </a:lnTo>
                    <a:lnTo>
                      <a:pt x="12" y="93"/>
                    </a:lnTo>
                    <a:lnTo>
                      <a:pt x="26" y="67"/>
                    </a:lnTo>
                    <a:lnTo>
                      <a:pt x="44" y="45"/>
                    </a:lnTo>
                    <a:lnTo>
                      <a:pt x="66" y="26"/>
                    </a:lnTo>
                    <a:lnTo>
                      <a:pt x="93" y="12"/>
                    </a:lnTo>
                    <a:lnTo>
                      <a:pt x="121" y="3"/>
                    </a:lnTo>
                    <a:lnTo>
                      <a:pt x="15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21" name="Freeform 52">
                <a:extLst>
                  <a:ext uri="{FF2B5EF4-FFF2-40B4-BE49-F238E27FC236}">
                    <a16:creationId xmlns:a16="http://schemas.microsoft.com/office/drawing/2014/main" id="{D631C5BA-662B-48D0-9565-34A0BB38F6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7901" y="2976771"/>
                <a:ext cx="294437" cy="55057"/>
              </a:xfrm>
              <a:custGeom>
                <a:avLst/>
                <a:gdLst>
                  <a:gd name="T0" fmla="*/ 151 w 1438"/>
                  <a:gd name="T1" fmla="*/ 0 h 301"/>
                  <a:gd name="T2" fmla="*/ 1287 w 1438"/>
                  <a:gd name="T3" fmla="*/ 0 h 301"/>
                  <a:gd name="T4" fmla="*/ 1318 w 1438"/>
                  <a:gd name="T5" fmla="*/ 3 h 301"/>
                  <a:gd name="T6" fmla="*/ 1346 w 1438"/>
                  <a:gd name="T7" fmla="*/ 12 h 301"/>
                  <a:gd name="T8" fmla="*/ 1372 w 1438"/>
                  <a:gd name="T9" fmla="*/ 26 h 301"/>
                  <a:gd name="T10" fmla="*/ 1394 w 1438"/>
                  <a:gd name="T11" fmla="*/ 44 h 301"/>
                  <a:gd name="T12" fmla="*/ 1413 w 1438"/>
                  <a:gd name="T13" fmla="*/ 66 h 301"/>
                  <a:gd name="T14" fmla="*/ 1426 w 1438"/>
                  <a:gd name="T15" fmla="*/ 92 h 301"/>
                  <a:gd name="T16" fmla="*/ 1435 w 1438"/>
                  <a:gd name="T17" fmla="*/ 120 h 301"/>
                  <a:gd name="T18" fmla="*/ 1438 w 1438"/>
                  <a:gd name="T19" fmla="*/ 150 h 301"/>
                  <a:gd name="T20" fmla="*/ 1435 w 1438"/>
                  <a:gd name="T21" fmla="*/ 181 h 301"/>
                  <a:gd name="T22" fmla="*/ 1426 w 1438"/>
                  <a:gd name="T23" fmla="*/ 210 h 301"/>
                  <a:gd name="T24" fmla="*/ 1413 w 1438"/>
                  <a:gd name="T25" fmla="*/ 235 h 301"/>
                  <a:gd name="T26" fmla="*/ 1394 w 1438"/>
                  <a:gd name="T27" fmla="*/ 258 h 301"/>
                  <a:gd name="T28" fmla="*/ 1372 w 1438"/>
                  <a:gd name="T29" fmla="*/ 275 h 301"/>
                  <a:gd name="T30" fmla="*/ 1346 w 1438"/>
                  <a:gd name="T31" fmla="*/ 290 h 301"/>
                  <a:gd name="T32" fmla="*/ 1318 w 1438"/>
                  <a:gd name="T33" fmla="*/ 298 h 301"/>
                  <a:gd name="T34" fmla="*/ 1287 w 1438"/>
                  <a:gd name="T35" fmla="*/ 301 h 301"/>
                  <a:gd name="T36" fmla="*/ 151 w 1438"/>
                  <a:gd name="T37" fmla="*/ 301 h 301"/>
                  <a:gd name="T38" fmla="*/ 121 w 1438"/>
                  <a:gd name="T39" fmla="*/ 298 h 301"/>
                  <a:gd name="T40" fmla="*/ 93 w 1438"/>
                  <a:gd name="T41" fmla="*/ 290 h 301"/>
                  <a:gd name="T42" fmla="*/ 66 w 1438"/>
                  <a:gd name="T43" fmla="*/ 275 h 301"/>
                  <a:gd name="T44" fmla="*/ 44 w 1438"/>
                  <a:gd name="T45" fmla="*/ 258 h 301"/>
                  <a:gd name="T46" fmla="*/ 26 w 1438"/>
                  <a:gd name="T47" fmla="*/ 235 h 301"/>
                  <a:gd name="T48" fmla="*/ 12 w 1438"/>
                  <a:gd name="T49" fmla="*/ 210 h 301"/>
                  <a:gd name="T50" fmla="*/ 4 w 1438"/>
                  <a:gd name="T51" fmla="*/ 181 h 301"/>
                  <a:gd name="T52" fmla="*/ 0 w 1438"/>
                  <a:gd name="T53" fmla="*/ 150 h 301"/>
                  <a:gd name="T54" fmla="*/ 4 w 1438"/>
                  <a:gd name="T55" fmla="*/ 120 h 301"/>
                  <a:gd name="T56" fmla="*/ 12 w 1438"/>
                  <a:gd name="T57" fmla="*/ 92 h 301"/>
                  <a:gd name="T58" fmla="*/ 26 w 1438"/>
                  <a:gd name="T59" fmla="*/ 66 h 301"/>
                  <a:gd name="T60" fmla="*/ 44 w 1438"/>
                  <a:gd name="T61" fmla="*/ 44 h 301"/>
                  <a:gd name="T62" fmla="*/ 66 w 1438"/>
                  <a:gd name="T63" fmla="*/ 26 h 301"/>
                  <a:gd name="T64" fmla="*/ 93 w 1438"/>
                  <a:gd name="T65" fmla="*/ 12 h 301"/>
                  <a:gd name="T66" fmla="*/ 121 w 1438"/>
                  <a:gd name="T67" fmla="*/ 3 h 301"/>
                  <a:gd name="T68" fmla="*/ 151 w 1438"/>
                  <a:gd name="T69" fmla="*/ 0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38" h="301">
                    <a:moveTo>
                      <a:pt x="151" y="0"/>
                    </a:moveTo>
                    <a:lnTo>
                      <a:pt x="1287" y="0"/>
                    </a:lnTo>
                    <a:lnTo>
                      <a:pt x="1318" y="3"/>
                    </a:lnTo>
                    <a:lnTo>
                      <a:pt x="1346" y="12"/>
                    </a:lnTo>
                    <a:lnTo>
                      <a:pt x="1372" y="26"/>
                    </a:lnTo>
                    <a:lnTo>
                      <a:pt x="1394" y="44"/>
                    </a:lnTo>
                    <a:lnTo>
                      <a:pt x="1413" y="66"/>
                    </a:lnTo>
                    <a:lnTo>
                      <a:pt x="1426" y="92"/>
                    </a:lnTo>
                    <a:lnTo>
                      <a:pt x="1435" y="120"/>
                    </a:lnTo>
                    <a:lnTo>
                      <a:pt x="1438" y="150"/>
                    </a:lnTo>
                    <a:lnTo>
                      <a:pt x="1435" y="181"/>
                    </a:lnTo>
                    <a:lnTo>
                      <a:pt x="1426" y="210"/>
                    </a:lnTo>
                    <a:lnTo>
                      <a:pt x="1413" y="235"/>
                    </a:lnTo>
                    <a:lnTo>
                      <a:pt x="1394" y="258"/>
                    </a:lnTo>
                    <a:lnTo>
                      <a:pt x="1372" y="275"/>
                    </a:lnTo>
                    <a:lnTo>
                      <a:pt x="1346" y="290"/>
                    </a:lnTo>
                    <a:lnTo>
                      <a:pt x="1318" y="298"/>
                    </a:lnTo>
                    <a:lnTo>
                      <a:pt x="1287" y="301"/>
                    </a:lnTo>
                    <a:lnTo>
                      <a:pt x="151" y="301"/>
                    </a:lnTo>
                    <a:lnTo>
                      <a:pt x="121" y="298"/>
                    </a:lnTo>
                    <a:lnTo>
                      <a:pt x="93" y="290"/>
                    </a:lnTo>
                    <a:lnTo>
                      <a:pt x="66" y="275"/>
                    </a:lnTo>
                    <a:lnTo>
                      <a:pt x="44" y="258"/>
                    </a:lnTo>
                    <a:lnTo>
                      <a:pt x="26" y="235"/>
                    </a:lnTo>
                    <a:lnTo>
                      <a:pt x="12" y="210"/>
                    </a:lnTo>
                    <a:lnTo>
                      <a:pt x="4" y="181"/>
                    </a:lnTo>
                    <a:lnTo>
                      <a:pt x="0" y="150"/>
                    </a:lnTo>
                    <a:lnTo>
                      <a:pt x="4" y="120"/>
                    </a:lnTo>
                    <a:lnTo>
                      <a:pt x="12" y="92"/>
                    </a:lnTo>
                    <a:lnTo>
                      <a:pt x="26" y="66"/>
                    </a:lnTo>
                    <a:lnTo>
                      <a:pt x="44" y="44"/>
                    </a:lnTo>
                    <a:lnTo>
                      <a:pt x="66" y="26"/>
                    </a:lnTo>
                    <a:lnTo>
                      <a:pt x="93" y="12"/>
                    </a:lnTo>
                    <a:lnTo>
                      <a:pt x="121" y="3"/>
                    </a:lnTo>
                    <a:lnTo>
                      <a:pt x="15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22" name="Freeform 53">
                <a:extLst>
                  <a:ext uri="{FF2B5EF4-FFF2-40B4-BE49-F238E27FC236}">
                    <a16:creationId xmlns:a16="http://schemas.microsoft.com/office/drawing/2014/main" id="{7B59FDC9-5DEB-42FC-9EB4-A40759C36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7901" y="3080767"/>
                <a:ext cx="178928" cy="57095"/>
              </a:xfrm>
              <a:custGeom>
                <a:avLst/>
                <a:gdLst>
                  <a:gd name="T0" fmla="*/ 151 w 870"/>
                  <a:gd name="T1" fmla="*/ 0 h 301"/>
                  <a:gd name="T2" fmla="*/ 720 w 870"/>
                  <a:gd name="T3" fmla="*/ 0 h 301"/>
                  <a:gd name="T4" fmla="*/ 750 w 870"/>
                  <a:gd name="T5" fmla="*/ 4 h 301"/>
                  <a:gd name="T6" fmla="*/ 778 w 870"/>
                  <a:gd name="T7" fmla="*/ 12 h 301"/>
                  <a:gd name="T8" fmla="*/ 805 w 870"/>
                  <a:gd name="T9" fmla="*/ 26 h 301"/>
                  <a:gd name="T10" fmla="*/ 827 w 870"/>
                  <a:gd name="T11" fmla="*/ 44 h 301"/>
                  <a:gd name="T12" fmla="*/ 845 w 870"/>
                  <a:gd name="T13" fmla="*/ 67 h 301"/>
                  <a:gd name="T14" fmla="*/ 859 w 870"/>
                  <a:gd name="T15" fmla="*/ 92 h 301"/>
                  <a:gd name="T16" fmla="*/ 867 w 870"/>
                  <a:gd name="T17" fmla="*/ 120 h 301"/>
                  <a:gd name="T18" fmla="*/ 870 w 870"/>
                  <a:gd name="T19" fmla="*/ 151 h 301"/>
                  <a:gd name="T20" fmla="*/ 867 w 870"/>
                  <a:gd name="T21" fmla="*/ 181 h 301"/>
                  <a:gd name="T22" fmla="*/ 859 w 870"/>
                  <a:gd name="T23" fmla="*/ 209 h 301"/>
                  <a:gd name="T24" fmla="*/ 845 w 870"/>
                  <a:gd name="T25" fmla="*/ 234 h 301"/>
                  <a:gd name="T26" fmla="*/ 827 w 870"/>
                  <a:gd name="T27" fmla="*/ 257 h 301"/>
                  <a:gd name="T28" fmla="*/ 805 w 870"/>
                  <a:gd name="T29" fmla="*/ 275 h 301"/>
                  <a:gd name="T30" fmla="*/ 778 w 870"/>
                  <a:gd name="T31" fmla="*/ 290 h 301"/>
                  <a:gd name="T32" fmla="*/ 750 w 870"/>
                  <a:gd name="T33" fmla="*/ 298 h 301"/>
                  <a:gd name="T34" fmla="*/ 720 w 870"/>
                  <a:gd name="T35" fmla="*/ 301 h 301"/>
                  <a:gd name="T36" fmla="*/ 151 w 870"/>
                  <a:gd name="T37" fmla="*/ 301 h 301"/>
                  <a:gd name="T38" fmla="*/ 121 w 870"/>
                  <a:gd name="T39" fmla="*/ 298 h 301"/>
                  <a:gd name="T40" fmla="*/ 93 w 870"/>
                  <a:gd name="T41" fmla="*/ 290 h 301"/>
                  <a:gd name="T42" fmla="*/ 66 w 870"/>
                  <a:gd name="T43" fmla="*/ 275 h 301"/>
                  <a:gd name="T44" fmla="*/ 44 w 870"/>
                  <a:gd name="T45" fmla="*/ 257 h 301"/>
                  <a:gd name="T46" fmla="*/ 26 w 870"/>
                  <a:gd name="T47" fmla="*/ 234 h 301"/>
                  <a:gd name="T48" fmla="*/ 12 w 870"/>
                  <a:gd name="T49" fmla="*/ 209 h 301"/>
                  <a:gd name="T50" fmla="*/ 4 w 870"/>
                  <a:gd name="T51" fmla="*/ 181 h 301"/>
                  <a:gd name="T52" fmla="*/ 0 w 870"/>
                  <a:gd name="T53" fmla="*/ 151 h 301"/>
                  <a:gd name="T54" fmla="*/ 4 w 870"/>
                  <a:gd name="T55" fmla="*/ 120 h 301"/>
                  <a:gd name="T56" fmla="*/ 12 w 870"/>
                  <a:gd name="T57" fmla="*/ 92 h 301"/>
                  <a:gd name="T58" fmla="*/ 26 w 870"/>
                  <a:gd name="T59" fmla="*/ 67 h 301"/>
                  <a:gd name="T60" fmla="*/ 44 w 870"/>
                  <a:gd name="T61" fmla="*/ 44 h 301"/>
                  <a:gd name="T62" fmla="*/ 66 w 870"/>
                  <a:gd name="T63" fmla="*/ 26 h 301"/>
                  <a:gd name="T64" fmla="*/ 93 w 870"/>
                  <a:gd name="T65" fmla="*/ 12 h 301"/>
                  <a:gd name="T66" fmla="*/ 121 w 870"/>
                  <a:gd name="T67" fmla="*/ 4 h 301"/>
                  <a:gd name="T68" fmla="*/ 151 w 870"/>
                  <a:gd name="T69" fmla="*/ 0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70" h="301">
                    <a:moveTo>
                      <a:pt x="151" y="0"/>
                    </a:moveTo>
                    <a:lnTo>
                      <a:pt x="720" y="0"/>
                    </a:lnTo>
                    <a:lnTo>
                      <a:pt x="750" y="4"/>
                    </a:lnTo>
                    <a:lnTo>
                      <a:pt x="778" y="12"/>
                    </a:lnTo>
                    <a:lnTo>
                      <a:pt x="805" y="26"/>
                    </a:lnTo>
                    <a:lnTo>
                      <a:pt x="827" y="44"/>
                    </a:lnTo>
                    <a:lnTo>
                      <a:pt x="845" y="67"/>
                    </a:lnTo>
                    <a:lnTo>
                      <a:pt x="859" y="92"/>
                    </a:lnTo>
                    <a:lnTo>
                      <a:pt x="867" y="120"/>
                    </a:lnTo>
                    <a:lnTo>
                      <a:pt x="870" y="151"/>
                    </a:lnTo>
                    <a:lnTo>
                      <a:pt x="867" y="181"/>
                    </a:lnTo>
                    <a:lnTo>
                      <a:pt x="859" y="209"/>
                    </a:lnTo>
                    <a:lnTo>
                      <a:pt x="845" y="234"/>
                    </a:lnTo>
                    <a:lnTo>
                      <a:pt x="827" y="257"/>
                    </a:lnTo>
                    <a:lnTo>
                      <a:pt x="805" y="275"/>
                    </a:lnTo>
                    <a:lnTo>
                      <a:pt x="778" y="290"/>
                    </a:lnTo>
                    <a:lnTo>
                      <a:pt x="750" y="298"/>
                    </a:lnTo>
                    <a:lnTo>
                      <a:pt x="720" y="301"/>
                    </a:lnTo>
                    <a:lnTo>
                      <a:pt x="151" y="301"/>
                    </a:lnTo>
                    <a:lnTo>
                      <a:pt x="121" y="298"/>
                    </a:lnTo>
                    <a:lnTo>
                      <a:pt x="93" y="290"/>
                    </a:lnTo>
                    <a:lnTo>
                      <a:pt x="66" y="275"/>
                    </a:lnTo>
                    <a:lnTo>
                      <a:pt x="44" y="257"/>
                    </a:lnTo>
                    <a:lnTo>
                      <a:pt x="26" y="234"/>
                    </a:lnTo>
                    <a:lnTo>
                      <a:pt x="12" y="209"/>
                    </a:lnTo>
                    <a:lnTo>
                      <a:pt x="4" y="181"/>
                    </a:lnTo>
                    <a:lnTo>
                      <a:pt x="0" y="151"/>
                    </a:lnTo>
                    <a:lnTo>
                      <a:pt x="4" y="120"/>
                    </a:lnTo>
                    <a:lnTo>
                      <a:pt x="12" y="92"/>
                    </a:lnTo>
                    <a:lnTo>
                      <a:pt x="26" y="67"/>
                    </a:lnTo>
                    <a:lnTo>
                      <a:pt x="44" y="44"/>
                    </a:lnTo>
                    <a:lnTo>
                      <a:pt x="66" y="26"/>
                    </a:lnTo>
                    <a:lnTo>
                      <a:pt x="93" y="12"/>
                    </a:lnTo>
                    <a:lnTo>
                      <a:pt x="121" y="4"/>
                    </a:lnTo>
                    <a:lnTo>
                      <a:pt x="15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23" name="Freeform 54">
                <a:extLst>
                  <a:ext uri="{FF2B5EF4-FFF2-40B4-BE49-F238E27FC236}">
                    <a16:creationId xmlns:a16="http://schemas.microsoft.com/office/drawing/2014/main" id="{D3F22E1D-C339-4E59-885F-9F06B77D98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0126" y="2762664"/>
                <a:ext cx="529987" cy="613776"/>
              </a:xfrm>
              <a:custGeom>
                <a:avLst/>
                <a:gdLst>
                  <a:gd name="T0" fmla="*/ 152 w 2574"/>
                  <a:gd name="T1" fmla="*/ 0 h 3310"/>
                  <a:gd name="T2" fmla="*/ 2423 w 2574"/>
                  <a:gd name="T3" fmla="*/ 0 h 3310"/>
                  <a:gd name="T4" fmla="*/ 2453 w 2574"/>
                  <a:gd name="T5" fmla="*/ 3 h 3310"/>
                  <a:gd name="T6" fmla="*/ 2481 w 2574"/>
                  <a:gd name="T7" fmla="*/ 12 h 3310"/>
                  <a:gd name="T8" fmla="*/ 2507 w 2574"/>
                  <a:gd name="T9" fmla="*/ 26 h 3310"/>
                  <a:gd name="T10" fmla="*/ 2529 w 2574"/>
                  <a:gd name="T11" fmla="*/ 44 h 3310"/>
                  <a:gd name="T12" fmla="*/ 2548 w 2574"/>
                  <a:gd name="T13" fmla="*/ 67 h 3310"/>
                  <a:gd name="T14" fmla="*/ 2562 w 2574"/>
                  <a:gd name="T15" fmla="*/ 92 h 3310"/>
                  <a:gd name="T16" fmla="*/ 2571 w 2574"/>
                  <a:gd name="T17" fmla="*/ 120 h 3310"/>
                  <a:gd name="T18" fmla="*/ 2574 w 2574"/>
                  <a:gd name="T19" fmla="*/ 150 h 3310"/>
                  <a:gd name="T20" fmla="*/ 2574 w 2574"/>
                  <a:gd name="T21" fmla="*/ 374 h 3310"/>
                  <a:gd name="T22" fmla="*/ 2272 w 2574"/>
                  <a:gd name="T23" fmla="*/ 896 h 3310"/>
                  <a:gd name="T24" fmla="*/ 2272 w 2574"/>
                  <a:gd name="T25" fmla="*/ 301 h 3310"/>
                  <a:gd name="T26" fmla="*/ 304 w 2574"/>
                  <a:gd name="T27" fmla="*/ 301 h 3310"/>
                  <a:gd name="T28" fmla="*/ 304 w 2574"/>
                  <a:gd name="T29" fmla="*/ 3008 h 3310"/>
                  <a:gd name="T30" fmla="*/ 2272 w 2574"/>
                  <a:gd name="T31" fmla="*/ 3008 h 3310"/>
                  <a:gd name="T32" fmla="*/ 2272 w 2574"/>
                  <a:gd name="T33" fmla="*/ 2634 h 3310"/>
                  <a:gd name="T34" fmla="*/ 2430 w 2574"/>
                  <a:gd name="T35" fmla="*/ 2530 h 3310"/>
                  <a:gd name="T36" fmla="*/ 2458 w 2574"/>
                  <a:gd name="T37" fmla="*/ 2508 h 3310"/>
                  <a:gd name="T38" fmla="*/ 2482 w 2574"/>
                  <a:gd name="T39" fmla="*/ 2483 h 3310"/>
                  <a:gd name="T40" fmla="*/ 2502 w 2574"/>
                  <a:gd name="T41" fmla="*/ 2454 h 3310"/>
                  <a:gd name="T42" fmla="*/ 2574 w 2574"/>
                  <a:gd name="T43" fmla="*/ 2330 h 3310"/>
                  <a:gd name="T44" fmla="*/ 2574 w 2574"/>
                  <a:gd name="T45" fmla="*/ 3159 h 3310"/>
                  <a:gd name="T46" fmla="*/ 2571 w 2574"/>
                  <a:gd name="T47" fmla="*/ 3189 h 3310"/>
                  <a:gd name="T48" fmla="*/ 2562 w 2574"/>
                  <a:gd name="T49" fmla="*/ 3217 h 3310"/>
                  <a:gd name="T50" fmla="*/ 2548 w 2574"/>
                  <a:gd name="T51" fmla="*/ 3243 h 3310"/>
                  <a:gd name="T52" fmla="*/ 2529 w 2574"/>
                  <a:gd name="T53" fmla="*/ 3265 h 3310"/>
                  <a:gd name="T54" fmla="*/ 2507 w 2574"/>
                  <a:gd name="T55" fmla="*/ 3284 h 3310"/>
                  <a:gd name="T56" fmla="*/ 2481 w 2574"/>
                  <a:gd name="T57" fmla="*/ 3297 h 3310"/>
                  <a:gd name="T58" fmla="*/ 2453 w 2574"/>
                  <a:gd name="T59" fmla="*/ 3307 h 3310"/>
                  <a:gd name="T60" fmla="*/ 2423 w 2574"/>
                  <a:gd name="T61" fmla="*/ 3310 h 3310"/>
                  <a:gd name="T62" fmla="*/ 152 w 2574"/>
                  <a:gd name="T63" fmla="*/ 3310 h 3310"/>
                  <a:gd name="T64" fmla="*/ 121 w 2574"/>
                  <a:gd name="T65" fmla="*/ 3307 h 3310"/>
                  <a:gd name="T66" fmla="*/ 93 w 2574"/>
                  <a:gd name="T67" fmla="*/ 3297 h 3310"/>
                  <a:gd name="T68" fmla="*/ 67 w 2574"/>
                  <a:gd name="T69" fmla="*/ 3284 h 3310"/>
                  <a:gd name="T70" fmla="*/ 45 w 2574"/>
                  <a:gd name="T71" fmla="*/ 3265 h 3310"/>
                  <a:gd name="T72" fmla="*/ 26 w 2574"/>
                  <a:gd name="T73" fmla="*/ 3243 h 3310"/>
                  <a:gd name="T74" fmla="*/ 13 w 2574"/>
                  <a:gd name="T75" fmla="*/ 3217 h 3310"/>
                  <a:gd name="T76" fmla="*/ 3 w 2574"/>
                  <a:gd name="T77" fmla="*/ 3189 h 3310"/>
                  <a:gd name="T78" fmla="*/ 0 w 2574"/>
                  <a:gd name="T79" fmla="*/ 3159 h 3310"/>
                  <a:gd name="T80" fmla="*/ 0 w 2574"/>
                  <a:gd name="T81" fmla="*/ 150 h 3310"/>
                  <a:gd name="T82" fmla="*/ 3 w 2574"/>
                  <a:gd name="T83" fmla="*/ 120 h 3310"/>
                  <a:gd name="T84" fmla="*/ 13 w 2574"/>
                  <a:gd name="T85" fmla="*/ 92 h 3310"/>
                  <a:gd name="T86" fmla="*/ 26 w 2574"/>
                  <a:gd name="T87" fmla="*/ 67 h 3310"/>
                  <a:gd name="T88" fmla="*/ 45 w 2574"/>
                  <a:gd name="T89" fmla="*/ 44 h 3310"/>
                  <a:gd name="T90" fmla="*/ 67 w 2574"/>
                  <a:gd name="T91" fmla="*/ 26 h 3310"/>
                  <a:gd name="T92" fmla="*/ 93 w 2574"/>
                  <a:gd name="T93" fmla="*/ 12 h 3310"/>
                  <a:gd name="T94" fmla="*/ 121 w 2574"/>
                  <a:gd name="T95" fmla="*/ 3 h 3310"/>
                  <a:gd name="T96" fmla="*/ 152 w 2574"/>
                  <a:gd name="T97" fmla="*/ 0 h 3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74" h="3310">
                    <a:moveTo>
                      <a:pt x="152" y="0"/>
                    </a:moveTo>
                    <a:lnTo>
                      <a:pt x="2423" y="0"/>
                    </a:lnTo>
                    <a:lnTo>
                      <a:pt x="2453" y="3"/>
                    </a:lnTo>
                    <a:lnTo>
                      <a:pt x="2481" y="12"/>
                    </a:lnTo>
                    <a:lnTo>
                      <a:pt x="2507" y="26"/>
                    </a:lnTo>
                    <a:lnTo>
                      <a:pt x="2529" y="44"/>
                    </a:lnTo>
                    <a:lnTo>
                      <a:pt x="2548" y="67"/>
                    </a:lnTo>
                    <a:lnTo>
                      <a:pt x="2562" y="92"/>
                    </a:lnTo>
                    <a:lnTo>
                      <a:pt x="2571" y="120"/>
                    </a:lnTo>
                    <a:lnTo>
                      <a:pt x="2574" y="150"/>
                    </a:lnTo>
                    <a:lnTo>
                      <a:pt x="2574" y="374"/>
                    </a:lnTo>
                    <a:lnTo>
                      <a:pt x="2272" y="896"/>
                    </a:lnTo>
                    <a:lnTo>
                      <a:pt x="2272" y="301"/>
                    </a:lnTo>
                    <a:lnTo>
                      <a:pt x="304" y="301"/>
                    </a:lnTo>
                    <a:lnTo>
                      <a:pt x="304" y="3008"/>
                    </a:lnTo>
                    <a:lnTo>
                      <a:pt x="2272" y="3008"/>
                    </a:lnTo>
                    <a:lnTo>
                      <a:pt x="2272" y="2634"/>
                    </a:lnTo>
                    <a:lnTo>
                      <a:pt x="2430" y="2530"/>
                    </a:lnTo>
                    <a:lnTo>
                      <a:pt x="2458" y="2508"/>
                    </a:lnTo>
                    <a:lnTo>
                      <a:pt x="2482" y="2483"/>
                    </a:lnTo>
                    <a:lnTo>
                      <a:pt x="2502" y="2454"/>
                    </a:lnTo>
                    <a:lnTo>
                      <a:pt x="2574" y="2330"/>
                    </a:lnTo>
                    <a:lnTo>
                      <a:pt x="2574" y="3159"/>
                    </a:lnTo>
                    <a:lnTo>
                      <a:pt x="2571" y="3189"/>
                    </a:lnTo>
                    <a:lnTo>
                      <a:pt x="2562" y="3217"/>
                    </a:lnTo>
                    <a:lnTo>
                      <a:pt x="2548" y="3243"/>
                    </a:lnTo>
                    <a:lnTo>
                      <a:pt x="2529" y="3265"/>
                    </a:lnTo>
                    <a:lnTo>
                      <a:pt x="2507" y="3284"/>
                    </a:lnTo>
                    <a:lnTo>
                      <a:pt x="2481" y="3297"/>
                    </a:lnTo>
                    <a:lnTo>
                      <a:pt x="2453" y="3307"/>
                    </a:lnTo>
                    <a:lnTo>
                      <a:pt x="2423" y="3310"/>
                    </a:lnTo>
                    <a:lnTo>
                      <a:pt x="152" y="3310"/>
                    </a:lnTo>
                    <a:lnTo>
                      <a:pt x="121" y="3307"/>
                    </a:lnTo>
                    <a:lnTo>
                      <a:pt x="93" y="3297"/>
                    </a:lnTo>
                    <a:lnTo>
                      <a:pt x="67" y="3284"/>
                    </a:lnTo>
                    <a:lnTo>
                      <a:pt x="45" y="3265"/>
                    </a:lnTo>
                    <a:lnTo>
                      <a:pt x="26" y="3243"/>
                    </a:lnTo>
                    <a:lnTo>
                      <a:pt x="13" y="3217"/>
                    </a:lnTo>
                    <a:lnTo>
                      <a:pt x="3" y="3189"/>
                    </a:lnTo>
                    <a:lnTo>
                      <a:pt x="0" y="3159"/>
                    </a:lnTo>
                    <a:lnTo>
                      <a:pt x="0" y="150"/>
                    </a:lnTo>
                    <a:lnTo>
                      <a:pt x="3" y="120"/>
                    </a:lnTo>
                    <a:lnTo>
                      <a:pt x="13" y="92"/>
                    </a:lnTo>
                    <a:lnTo>
                      <a:pt x="26" y="67"/>
                    </a:lnTo>
                    <a:lnTo>
                      <a:pt x="45" y="44"/>
                    </a:lnTo>
                    <a:lnTo>
                      <a:pt x="67" y="26"/>
                    </a:lnTo>
                    <a:lnTo>
                      <a:pt x="93" y="12"/>
                    </a:lnTo>
                    <a:lnTo>
                      <a:pt x="121" y="3"/>
                    </a:lnTo>
                    <a:lnTo>
                      <a:pt x="15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24" name="Freeform 55">
                <a:extLst>
                  <a:ext uri="{FF2B5EF4-FFF2-40B4-BE49-F238E27FC236}">
                    <a16:creationId xmlns:a16="http://schemas.microsoft.com/office/drawing/2014/main" id="{735FEF0F-A14A-4471-BA1E-F9E33FC07D6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27980" y="2831994"/>
                <a:ext cx="326146" cy="438412"/>
              </a:xfrm>
              <a:custGeom>
                <a:avLst/>
                <a:gdLst>
                  <a:gd name="T0" fmla="*/ 131 w 1591"/>
                  <a:gd name="T1" fmla="*/ 1996 h 2370"/>
                  <a:gd name="T2" fmla="*/ 223 w 1591"/>
                  <a:gd name="T3" fmla="*/ 2040 h 2370"/>
                  <a:gd name="T4" fmla="*/ 308 w 1591"/>
                  <a:gd name="T5" fmla="*/ 2097 h 2370"/>
                  <a:gd name="T6" fmla="*/ 439 w 1591"/>
                  <a:gd name="T7" fmla="*/ 1980 h 2370"/>
                  <a:gd name="T8" fmla="*/ 389 w 1591"/>
                  <a:gd name="T9" fmla="*/ 1934 h 2370"/>
                  <a:gd name="T10" fmla="*/ 314 w 1591"/>
                  <a:gd name="T11" fmla="*/ 1883 h 2370"/>
                  <a:gd name="T12" fmla="*/ 245 w 1591"/>
                  <a:gd name="T13" fmla="*/ 1849 h 2370"/>
                  <a:gd name="T14" fmla="*/ 187 w 1591"/>
                  <a:gd name="T15" fmla="*/ 1829 h 2370"/>
                  <a:gd name="T16" fmla="*/ 141 w 1591"/>
                  <a:gd name="T17" fmla="*/ 1820 h 2370"/>
                  <a:gd name="T18" fmla="*/ 1118 w 1591"/>
                  <a:gd name="T19" fmla="*/ 0 h 2370"/>
                  <a:gd name="T20" fmla="*/ 1173 w 1591"/>
                  <a:gd name="T21" fmla="*/ 7 h 2370"/>
                  <a:gd name="T22" fmla="*/ 1240 w 1591"/>
                  <a:gd name="T23" fmla="*/ 25 h 2370"/>
                  <a:gd name="T24" fmla="*/ 1319 w 1591"/>
                  <a:gd name="T25" fmla="*/ 57 h 2370"/>
                  <a:gd name="T26" fmla="*/ 1407 w 1591"/>
                  <a:gd name="T27" fmla="*/ 108 h 2370"/>
                  <a:gd name="T28" fmla="*/ 1478 w 1591"/>
                  <a:gd name="T29" fmla="*/ 163 h 2370"/>
                  <a:gd name="T30" fmla="*/ 1528 w 1591"/>
                  <a:gd name="T31" fmla="*/ 215 h 2370"/>
                  <a:gd name="T32" fmla="*/ 1561 w 1591"/>
                  <a:gd name="T33" fmla="*/ 261 h 2370"/>
                  <a:gd name="T34" fmla="*/ 1580 w 1591"/>
                  <a:gd name="T35" fmla="*/ 297 h 2370"/>
                  <a:gd name="T36" fmla="*/ 1588 w 1591"/>
                  <a:gd name="T37" fmla="*/ 320 h 2370"/>
                  <a:gd name="T38" fmla="*/ 1591 w 1591"/>
                  <a:gd name="T39" fmla="*/ 344 h 2370"/>
                  <a:gd name="T40" fmla="*/ 1581 w 1591"/>
                  <a:gd name="T41" fmla="*/ 379 h 2370"/>
                  <a:gd name="T42" fmla="*/ 625 w 1591"/>
                  <a:gd name="T43" fmla="*/ 2021 h 2370"/>
                  <a:gd name="T44" fmla="*/ 116 w 1591"/>
                  <a:gd name="T45" fmla="*/ 2357 h 2370"/>
                  <a:gd name="T46" fmla="*/ 77 w 1591"/>
                  <a:gd name="T47" fmla="*/ 2370 h 2370"/>
                  <a:gd name="T48" fmla="*/ 36 w 1591"/>
                  <a:gd name="T49" fmla="*/ 2359 h 2370"/>
                  <a:gd name="T50" fmla="*/ 12 w 1591"/>
                  <a:gd name="T51" fmla="*/ 2338 h 2370"/>
                  <a:gd name="T52" fmla="*/ 0 w 1591"/>
                  <a:gd name="T53" fmla="*/ 2306 h 2370"/>
                  <a:gd name="T54" fmla="*/ 34 w 1591"/>
                  <a:gd name="T55" fmla="*/ 1702 h 2370"/>
                  <a:gd name="T56" fmla="*/ 45 w 1591"/>
                  <a:gd name="T57" fmla="*/ 1670 h 2370"/>
                  <a:gd name="T58" fmla="*/ 1002 w 1591"/>
                  <a:gd name="T59" fmla="*/ 27 h 2370"/>
                  <a:gd name="T60" fmla="*/ 1034 w 1591"/>
                  <a:gd name="T61" fmla="*/ 7 h 2370"/>
                  <a:gd name="T62" fmla="*/ 1048 w 1591"/>
                  <a:gd name="T63" fmla="*/ 4 h 2370"/>
                  <a:gd name="T64" fmla="*/ 1076 w 1591"/>
                  <a:gd name="T65" fmla="*/ 0 h 2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91" h="2370">
                    <a:moveTo>
                      <a:pt x="141" y="1820"/>
                    </a:moveTo>
                    <a:lnTo>
                      <a:pt x="131" y="1996"/>
                    </a:lnTo>
                    <a:lnTo>
                      <a:pt x="177" y="2016"/>
                    </a:lnTo>
                    <a:lnTo>
                      <a:pt x="223" y="2040"/>
                    </a:lnTo>
                    <a:lnTo>
                      <a:pt x="267" y="2067"/>
                    </a:lnTo>
                    <a:lnTo>
                      <a:pt x="308" y="2097"/>
                    </a:lnTo>
                    <a:lnTo>
                      <a:pt x="455" y="2000"/>
                    </a:lnTo>
                    <a:lnTo>
                      <a:pt x="439" y="1980"/>
                    </a:lnTo>
                    <a:lnTo>
                      <a:pt x="417" y="1958"/>
                    </a:lnTo>
                    <a:lnTo>
                      <a:pt x="389" y="1934"/>
                    </a:lnTo>
                    <a:lnTo>
                      <a:pt x="355" y="1909"/>
                    </a:lnTo>
                    <a:lnTo>
                      <a:pt x="314" y="1883"/>
                    </a:lnTo>
                    <a:lnTo>
                      <a:pt x="278" y="1864"/>
                    </a:lnTo>
                    <a:lnTo>
                      <a:pt x="245" y="1849"/>
                    </a:lnTo>
                    <a:lnTo>
                      <a:pt x="214" y="1837"/>
                    </a:lnTo>
                    <a:lnTo>
                      <a:pt x="187" y="1829"/>
                    </a:lnTo>
                    <a:lnTo>
                      <a:pt x="163" y="1824"/>
                    </a:lnTo>
                    <a:lnTo>
                      <a:pt x="141" y="1820"/>
                    </a:lnTo>
                    <a:close/>
                    <a:moveTo>
                      <a:pt x="1095" y="0"/>
                    </a:moveTo>
                    <a:lnTo>
                      <a:pt x="1118" y="0"/>
                    </a:lnTo>
                    <a:lnTo>
                      <a:pt x="1144" y="2"/>
                    </a:lnTo>
                    <a:lnTo>
                      <a:pt x="1173" y="7"/>
                    </a:lnTo>
                    <a:lnTo>
                      <a:pt x="1205" y="14"/>
                    </a:lnTo>
                    <a:lnTo>
                      <a:pt x="1240" y="25"/>
                    </a:lnTo>
                    <a:lnTo>
                      <a:pt x="1278" y="39"/>
                    </a:lnTo>
                    <a:lnTo>
                      <a:pt x="1319" y="57"/>
                    </a:lnTo>
                    <a:lnTo>
                      <a:pt x="1362" y="81"/>
                    </a:lnTo>
                    <a:lnTo>
                      <a:pt x="1407" y="108"/>
                    </a:lnTo>
                    <a:lnTo>
                      <a:pt x="1446" y="136"/>
                    </a:lnTo>
                    <a:lnTo>
                      <a:pt x="1478" y="163"/>
                    </a:lnTo>
                    <a:lnTo>
                      <a:pt x="1505" y="190"/>
                    </a:lnTo>
                    <a:lnTo>
                      <a:pt x="1528" y="215"/>
                    </a:lnTo>
                    <a:lnTo>
                      <a:pt x="1546" y="239"/>
                    </a:lnTo>
                    <a:lnTo>
                      <a:pt x="1561" y="261"/>
                    </a:lnTo>
                    <a:lnTo>
                      <a:pt x="1571" y="280"/>
                    </a:lnTo>
                    <a:lnTo>
                      <a:pt x="1580" y="297"/>
                    </a:lnTo>
                    <a:lnTo>
                      <a:pt x="1585" y="311"/>
                    </a:lnTo>
                    <a:lnTo>
                      <a:pt x="1588" y="320"/>
                    </a:lnTo>
                    <a:lnTo>
                      <a:pt x="1589" y="325"/>
                    </a:lnTo>
                    <a:lnTo>
                      <a:pt x="1591" y="344"/>
                    </a:lnTo>
                    <a:lnTo>
                      <a:pt x="1588" y="363"/>
                    </a:lnTo>
                    <a:lnTo>
                      <a:pt x="1581" y="379"/>
                    </a:lnTo>
                    <a:lnTo>
                      <a:pt x="634" y="2008"/>
                    </a:lnTo>
                    <a:lnTo>
                      <a:pt x="625" y="2021"/>
                    </a:lnTo>
                    <a:lnTo>
                      <a:pt x="611" y="2033"/>
                    </a:lnTo>
                    <a:lnTo>
                      <a:pt x="116" y="2357"/>
                    </a:lnTo>
                    <a:lnTo>
                      <a:pt x="97" y="2367"/>
                    </a:lnTo>
                    <a:lnTo>
                      <a:pt x="77" y="2370"/>
                    </a:lnTo>
                    <a:lnTo>
                      <a:pt x="56" y="2368"/>
                    </a:lnTo>
                    <a:lnTo>
                      <a:pt x="36" y="2359"/>
                    </a:lnTo>
                    <a:lnTo>
                      <a:pt x="23" y="2350"/>
                    </a:lnTo>
                    <a:lnTo>
                      <a:pt x="12" y="2338"/>
                    </a:lnTo>
                    <a:lnTo>
                      <a:pt x="5" y="2323"/>
                    </a:lnTo>
                    <a:lnTo>
                      <a:pt x="0" y="2306"/>
                    </a:lnTo>
                    <a:lnTo>
                      <a:pt x="0" y="2290"/>
                    </a:lnTo>
                    <a:lnTo>
                      <a:pt x="34" y="1702"/>
                    </a:lnTo>
                    <a:lnTo>
                      <a:pt x="38" y="1685"/>
                    </a:lnTo>
                    <a:lnTo>
                      <a:pt x="45" y="1670"/>
                    </a:lnTo>
                    <a:lnTo>
                      <a:pt x="991" y="41"/>
                    </a:lnTo>
                    <a:lnTo>
                      <a:pt x="1002" y="27"/>
                    </a:lnTo>
                    <a:lnTo>
                      <a:pt x="1016" y="15"/>
                    </a:lnTo>
                    <a:lnTo>
                      <a:pt x="1034" y="7"/>
                    </a:lnTo>
                    <a:lnTo>
                      <a:pt x="1038" y="6"/>
                    </a:lnTo>
                    <a:lnTo>
                      <a:pt x="1048" y="4"/>
                    </a:lnTo>
                    <a:lnTo>
                      <a:pt x="1060" y="2"/>
                    </a:lnTo>
                    <a:lnTo>
                      <a:pt x="1076" y="0"/>
                    </a:lnTo>
                    <a:lnTo>
                      <a:pt x="109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25" name="Freeform 56">
                <a:extLst>
                  <a:ext uri="{FF2B5EF4-FFF2-40B4-BE49-F238E27FC236}">
                    <a16:creationId xmlns:a16="http://schemas.microsoft.com/office/drawing/2014/main" id="{099FBB22-9F57-4885-B418-395F47B7AF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9782" y="3184761"/>
                <a:ext cx="237815" cy="108074"/>
              </a:xfrm>
              <a:custGeom>
                <a:avLst/>
                <a:gdLst>
                  <a:gd name="T0" fmla="*/ 557 w 1155"/>
                  <a:gd name="T1" fmla="*/ 5 h 591"/>
                  <a:gd name="T2" fmla="*/ 583 w 1155"/>
                  <a:gd name="T3" fmla="*/ 28 h 591"/>
                  <a:gd name="T4" fmla="*/ 591 w 1155"/>
                  <a:gd name="T5" fmla="*/ 111 h 591"/>
                  <a:gd name="T6" fmla="*/ 560 w 1155"/>
                  <a:gd name="T7" fmla="*/ 199 h 591"/>
                  <a:gd name="T8" fmla="*/ 569 w 1155"/>
                  <a:gd name="T9" fmla="*/ 242 h 591"/>
                  <a:gd name="T10" fmla="*/ 587 w 1155"/>
                  <a:gd name="T11" fmla="*/ 270 h 591"/>
                  <a:gd name="T12" fmla="*/ 637 w 1155"/>
                  <a:gd name="T13" fmla="*/ 278 h 591"/>
                  <a:gd name="T14" fmla="*/ 681 w 1155"/>
                  <a:gd name="T15" fmla="*/ 323 h 591"/>
                  <a:gd name="T16" fmla="*/ 693 w 1155"/>
                  <a:gd name="T17" fmla="*/ 357 h 591"/>
                  <a:gd name="T18" fmla="*/ 847 w 1155"/>
                  <a:gd name="T19" fmla="*/ 351 h 591"/>
                  <a:gd name="T20" fmla="*/ 996 w 1155"/>
                  <a:gd name="T21" fmla="*/ 366 h 591"/>
                  <a:gd name="T22" fmla="*/ 1118 w 1155"/>
                  <a:gd name="T23" fmla="*/ 373 h 591"/>
                  <a:gd name="T24" fmla="*/ 1149 w 1155"/>
                  <a:gd name="T25" fmla="*/ 400 h 591"/>
                  <a:gd name="T26" fmla="*/ 1154 w 1155"/>
                  <a:gd name="T27" fmla="*/ 441 h 591"/>
                  <a:gd name="T28" fmla="*/ 1131 w 1155"/>
                  <a:gd name="T29" fmla="*/ 475 h 591"/>
                  <a:gd name="T30" fmla="*/ 1066 w 1155"/>
                  <a:gd name="T31" fmla="*/ 482 h 591"/>
                  <a:gd name="T32" fmla="*/ 957 w 1155"/>
                  <a:gd name="T33" fmla="*/ 467 h 591"/>
                  <a:gd name="T34" fmla="*/ 843 w 1155"/>
                  <a:gd name="T35" fmla="*/ 452 h 591"/>
                  <a:gd name="T36" fmla="*/ 738 w 1155"/>
                  <a:gd name="T37" fmla="*/ 461 h 591"/>
                  <a:gd name="T38" fmla="*/ 679 w 1155"/>
                  <a:gd name="T39" fmla="*/ 486 h 591"/>
                  <a:gd name="T40" fmla="*/ 636 w 1155"/>
                  <a:gd name="T41" fmla="*/ 492 h 591"/>
                  <a:gd name="T42" fmla="*/ 603 w 1155"/>
                  <a:gd name="T43" fmla="*/ 477 h 591"/>
                  <a:gd name="T44" fmla="*/ 576 w 1155"/>
                  <a:gd name="T45" fmla="*/ 454 h 591"/>
                  <a:gd name="T46" fmla="*/ 571 w 1155"/>
                  <a:gd name="T47" fmla="*/ 407 h 591"/>
                  <a:gd name="T48" fmla="*/ 537 w 1155"/>
                  <a:gd name="T49" fmla="*/ 457 h 591"/>
                  <a:gd name="T50" fmla="*/ 495 w 1155"/>
                  <a:gd name="T51" fmla="*/ 471 h 591"/>
                  <a:gd name="T52" fmla="*/ 455 w 1155"/>
                  <a:gd name="T53" fmla="*/ 456 h 591"/>
                  <a:gd name="T54" fmla="*/ 439 w 1155"/>
                  <a:gd name="T55" fmla="*/ 419 h 591"/>
                  <a:gd name="T56" fmla="*/ 450 w 1155"/>
                  <a:gd name="T57" fmla="*/ 390 h 591"/>
                  <a:gd name="T58" fmla="*/ 458 w 1155"/>
                  <a:gd name="T59" fmla="*/ 369 h 591"/>
                  <a:gd name="T60" fmla="*/ 422 w 1155"/>
                  <a:gd name="T61" fmla="*/ 404 h 591"/>
                  <a:gd name="T62" fmla="*/ 379 w 1155"/>
                  <a:gd name="T63" fmla="*/ 428 h 591"/>
                  <a:gd name="T64" fmla="*/ 335 w 1155"/>
                  <a:gd name="T65" fmla="*/ 417 h 591"/>
                  <a:gd name="T66" fmla="*/ 314 w 1155"/>
                  <a:gd name="T67" fmla="*/ 379 h 591"/>
                  <a:gd name="T68" fmla="*/ 364 w 1155"/>
                  <a:gd name="T69" fmla="*/ 288 h 591"/>
                  <a:gd name="T70" fmla="*/ 252 w 1155"/>
                  <a:gd name="T71" fmla="*/ 393 h 591"/>
                  <a:gd name="T72" fmla="*/ 96 w 1155"/>
                  <a:gd name="T73" fmla="*/ 581 h 591"/>
                  <a:gd name="T74" fmla="*/ 49 w 1155"/>
                  <a:gd name="T75" fmla="*/ 590 h 591"/>
                  <a:gd name="T76" fmla="*/ 9 w 1155"/>
                  <a:gd name="T77" fmla="*/ 569 h 591"/>
                  <a:gd name="T78" fmla="*/ 2 w 1155"/>
                  <a:gd name="T79" fmla="*/ 527 h 591"/>
                  <a:gd name="T80" fmla="*/ 138 w 1155"/>
                  <a:gd name="T81" fmla="*/ 351 h 591"/>
                  <a:gd name="T82" fmla="*/ 344 w 1155"/>
                  <a:gd name="T83" fmla="*/ 123 h 591"/>
                  <a:gd name="T84" fmla="*/ 398 w 1155"/>
                  <a:gd name="T85" fmla="*/ 70 h 591"/>
                  <a:gd name="T86" fmla="*/ 462 w 1155"/>
                  <a:gd name="T87" fmla="*/ 20 h 591"/>
                  <a:gd name="T88" fmla="*/ 534 w 1155"/>
                  <a:gd name="T89" fmla="*/ 0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55" h="591">
                    <a:moveTo>
                      <a:pt x="534" y="0"/>
                    </a:moveTo>
                    <a:lnTo>
                      <a:pt x="545" y="2"/>
                    </a:lnTo>
                    <a:lnTo>
                      <a:pt x="557" y="5"/>
                    </a:lnTo>
                    <a:lnTo>
                      <a:pt x="567" y="10"/>
                    </a:lnTo>
                    <a:lnTo>
                      <a:pt x="576" y="18"/>
                    </a:lnTo>
                    <a:lnTo>
                      <a:pt x="583" y="28"/>
                    </a:lnTo>
                    <a:lnTo>
                      <a:pt x="591" y="54"/>
                    </a:lnTo>
                    <a:lnTo>
                      <a:pt x="593" y="82"/>
                    </a:lnTo>
                    <a:lnTo>
                      <a:pt x="591" y="111"/>
                    </a:lnTo>
                    <a:lnTo>
                      <a:pt x="584" y="140"/>
                    </a:lnTo>
                    <a:lnTo>
                      <a:pt x="573" y="170"/>
                    </a:lnTo>
                    <a:lnTo>
                      <a:pt x="560" y="199"/>
                    </a:lnTo>
                    <a:lnTo>
                      <a:pt x="543" y="230"/>
                    </a:lnTo>
                    <a:lnTo>
                      <a:pt x="557" y="235"/>
                    </a:lnTo>
                    <a:lnTo>
                      <a:pt x="569" y="242"/>
                    </a:lnTo>
                    <a:lnTo>
                      <a:pt x="579" y="254"/>
                    </a:lnTo>
                    <a:lnTo>
                      <a:pt x="583" y="263"/>
                    </a:lnTo>
                    <a:lnTo>
                      <a:pt x="587" y="270"/>
                    </a:lnTo>
                    <a:lnTo>
                      <a:pt x="604" y="269"/>
                    </a:lnTo>
                    <a:lnTo>
                      <a:pt x="620" y="272"/>
                    </a:lnTo>
                    <a:lnTo>
                      <a:pt x="637" y="278"/>
                    </a:lnTo>
                    <a:lnTo>
                      <a:pt x="653" y="289"/>
                    </a:lnTo>
                    <a:lnTo>
                      <a:pt x="668" y="303"/>
                    </a:lnTo>
                    <a:lnTo>
                      <a:pt x="681" y="323"/>
                    </a:lnTo>
                    <a:lnTo>
                      <a:pt x="689" y="338"/>
                    </a:lnTo>
                    <a:lnTo>
                      <a:pt x="692" y="349"/>
                    </a:lnTo>
                    <a:lnTo>
                      <a:pt x="693" y="357"/>
                    </a:lnTo>
                    <a:lnTo>
                      <a:pt x="746" y="351"/>
                    </a:lnTo>
                    <a:lnTo>
                      <a:pt x="797" y="350"/>
                    </a:lnTo>
                    <a:lnTo>
                      <a:pt x="847" y="351"/>
                    </a:lnTo>
                    <a:lnTo>
                      <a:pt x="897" y="355"/>
                    </a:lnTo>
                    <a:lnTo>
                      <a:pt x="946" y="361"/>
                    </a:lnTo>
                    <a:lnTo>
                      <a:pt x="996" y="366"/>
                    </a:lnTo>
                    <a:lnTo>
                      <a:pt x="1048" y="369"/>
                    </a:lnTo>
                    <a:lnTo>
                      <a:pt x="1101" y="371"/>
                    </a:lnTo>
                    <a:lnTo>
                      <a:pt x="1118" y="373"/>
                    </a:lnTo>
                    <a:lnTo>
                      <a:pt x="1131" y="379"/>
                    </a:lnTo>
                    <a:lnTo>
                      <a:pt x="1142" y="389"/>
                    </a:lnTo>
                    <a:lnTo>
                      <a:pt x="1149" y="400"/>
                    </a:lnTo>
                    <a:lnTo>
                      <a:pt x="1154" y="413"/>
                    </a:lnTo>
                    <a:lnTo>
                      <a:pt x="1155" y="427"/>
                    </a:lnTo>
                    <a:lnTo>
                      <a:pt x="1154" y="441"/>
                    </a:lnTo>
                    <a:lnTo>
                      <a:pt x="1149" y="454"/>
                    </a:lnTo>
                    <a:lnTo>
                      <a:pt x="1142" y="466"/>
                    </a:lnTo>
                    <a:lnTo>
                      <a:pt x="1131" y="475"/>
                    </a:lnTo>
                    <a:lnTo>
                      <a:pt x="1118" y="481"/>
                    </a:lnTo>
                    <a:lnTo>
                      <a:pt x="1101" y="483"/>
                    </a:lnTo>
                    <a:lnTo>
                      <a:pt x="1066" y="482"/>
                    </a:lnTo>
                    <a:lnTo>
                      <a:pt x="1031" y="478"/>
                    </a:lnTo>
                    <a:lnTo>
                      <a:pt x="993" y="473"/>
                    </a:lnTo>
                    <a:lnTo>
                      <a:pt x="957" y="467"/>
                    </a:lnTo>
                    <a:lnTo>
                      <a:pt x="919" y="460"/>
                    </a:lnTo>
                    <a:lnTo>
                      <a:pt x="881" y="455"/>
                    </a:lnTo>
                    <a:lnTo>
                      <a:pt x="843" y="452"/>
                    </a:lnTo>
                    <a:lnTo>
                      <a:pt x="807" y="451"/>
                    </a:lnTo>
                    <a:lnTo>
                      <a:pt x="771" y="454"/>
                    </a:lnTo>
                    <a:lnTo>
                      <a:pt x="738" y="461"/>
                    </a:lnTo>
                    <a:lnTo>
                      <a:pt x="705" y="474"/>
                    </a:lnTo>
                    <a:lnTo>
                      <a:pt x="693" y="480"/>
                    </a:lnTo>
                    <a:lnTo>
                      <a:pt x="679" y="486"/>
                    </a:lnTo>
                    <a:lnTo>
                      <a:pt x="664" y="492"/>
                    </a:lnTo>
                    <a:lnTo>
                      <a:pt x="651" y="494"/>
                    </a:lnTo>
                    <a:lnTo>
                      <a:pt x="636" y="492"/>
                    </a:lnTo>
                    <a:lnTo>
                      <a:pt x="626" y="487"/>
                    </a:lnTo>
                    <a:lnTo>
                      <a:pt x="614" y="482"/>
                    </a:lnTo>
                    <a:lnTo>
                      <a:pt x="603" y="477"/>
                    </a:lnTo>
                    <a:lnTo>
                      <a:pt x="592" y="471"/>
                    </a:lnTo>
                    <a:lnTo>
                      <a:pt x="584" y="464"/>
                    </a:lnTo>
                    <a:lnTo>
                      <a:pt x="576" y="454"/>
                    </a:lnTo>
                    <a:lnTo>
                      <a:pt x="572" y="442"/>
                    </a:lnTo>
                    <a:lnTo>
                      <a:pt x="571" y="423"/>
                    </a:lnTo>
                    <a:lnTo>
                      <a:pt x="571" y="407"/>
                    </a:lnTo>
                    <a:lnTo>
                      <a:pt x="560" y="427"/>
                    </a:lnTo>
                    <a:lnTo>
                      <a:pt x="547" y="446"/>
                    </a:lnTo>
                    <a:lnTo>
                      <a:pt x="537" y="457"/>
                    </a:lnTo>
                    <a:lnTo>
                      <a:pt x="524" y="466"/>
                    </a:lnTo>
                    <a:lnTo>
                      <a:pt x="509" y="470"/>
                    </a:lnTo>
                    <a:lnTo>
                      <a:pt x="495" y="471"/>
                    </a:lnTo>
                    <a:lnTo>
                      <a:pt x="480" y="469"/>
                    </a:lnTo>
                    <a:lnTo>
                      <a:pt x="467" y="464"/>
                    </a:lnTo>
                    <a:lnTo>
                      <a:pt x="455" y="456"/>
                    </a:lnTo>
                    <a:lnTo>
                      <a:pt x="446" y="446"/>
                    </a:lnTo>
                    <a:lnTo>
                      <a:pt x="440" y="433"/>
                    </a:lnTo>
                    <a:lnTo>
                      <a:pt x="439" y="419"/>
                    </a:lnTo>
                    <a:lnTo>
                      <a:pt x="444" y="402"/>
                    </a:lnTo>
                    <a:lnTo>
                      <a:pt x="447" y="396"/>
                    </a:lnTo>
                    <a:lnTo>
                      <a:pt x="450" y="390"/>
                    </a:lnTo>
                    <a:lnTo>
                      <a:pt x="450" y="390"/>
                    </a:lnTo>
                    <a:lnTo>
                      <a:pt x="449" y="390"/>
                    </a:lnTo>
                    <a:lnTo>
                      <a:pt x="458" y="369"/>
                    </a:lnTo>
                    <a:lnTo>
                      <a:pt x="445" y="378"/>
                    </a:lnTo>
                    <a:lnTo>
                      <a:pt x="432" y="390"/>
                    </a:lnTo>
                    <a:lnTo>
                      <a:pt x="422" y="404"/>
                    </a:lnTo>
                    <a:lnTo>
                      <a:pt x="409" y="417"/>
                    </a:lnTo>
                    <a:lnTo>
                      <a:pt x="394" y="425"/>
                    </a:lnTo>
                    <a:lnTo>
                      <a:pt x="379" y="428"/>
                    </a:lnTo>
                    <a:lnTo>
                      <a:pt x="363" y="428"/>
                    </a:lnTo>
                    <a:lnTo>
                      <a:pt x="348" y="424"/>
                    </a:lnTo>
                    <a:lnTo>
                      <a:pt x="335" y="417"/>
                    </a:lnTo>
                    <a:lnTo>
                      <a:pt x="324" y="406"/>
                    </a:lnTo>
                    <a:lnTo>
                      <a:pt x="317" y="394"/>
                    </a:lnTo>
                    <a:lnTo>
                      <a:pt x="314" y="379"/>
                    </a:lnTo>
                    <a:lnTo>
                      <a:pt x="316" y="364"/>
                    </a:lnTo>
                    <a:lnTo>
                      <a:pt x="323" y="347"/>
                    </a:lnTo>
                    <a:lnTo>
                      <a:pt x="364" y="288"/>
                    </a:lnTo>
                    <a:lnTo>
                      <a:pt x="404" y="226"/>
                    </a:lnTo>
                    <a:lnTo>
                      <a:pt x="326" y="309"/>
                    </a:lnTo>
                    <a:lnTo>
                      <a:pt x="252" y="393"/>
                    </a:lnTo>
                    <a:lnTo>
                      <a:pt x="179" y="480"/>
                    </a:lnTo>
                    <a:lnTo>
                      <a:pt x="108" y="569"/>
                    </a:lnTo>
                    <a:lnTo>
                      <a:pt x="96" y="581"/>
                    </a:lnTo>
                    <a:lnTo>
                      <a:pt x="80" y="588"/>
                    </a:lnTo>
                    <a:lnTo>
                      <a:pt x="65" y="591"/>
                    </a:lnTo>
                    <a:lnTo>
                      <a:pt x="49" y="590"/>
                    </a:lnTo>
                    <a:lnTo>
                      <a:pt x="33" y="586"/>
                    </a:lnTo>
                    <a:lnTo>
                      <a:pt x="21" y="579"/>
                    </a:lnTo>
                    <a:lnTo>
                      <a:pt x="9" y="569"/>
                    </a:lnTo>
                    <a:lnTo>
                      <a:pt x="2" y="556"/>
                    </a:lnTo>
                    <a:lnTo>
                      <a:pt x="0" y="542"/>
                    </a:lnTo>
                    <a:lnTo>
                      <a:pt x="2" y="527"/>
                    </a:lnTo>
                    <a:lnTo>
                      <a:pt x="11" y="511"/>
                    </a:lnTo>
                    <a:lnTo>
                      <a:pt x="74" y="431"/>
                    </a:lnTo>
                    <a:lnTo>
                      <a:pt x="138" y="351"/>
                    </a:lnTo>
                    <a:lnTo>
                      <a:pt x="204" y="273"/>
                    </a:lnTo>
                    <a:lnTo>
                      <a:pt x="273" y="196"/>
                    </a:lnTo>
                    <a:lnTo>
                      <a:pt x="344" y="123"/>
                    </a:lnTo>
                    <a:lnTo>
                      <a:pt x="361" y="107"/>
                    </a:lnTo>
                    <a:lnTo>
                      <a:pt x="380" y="89"/>
                    </a:lnTo>
                    <a:lnTo>
                      <a:pt x="398" y="70"/>
                    </a:lnTo>
                    <a:lnTo>
                      <a:pt x="418" y="52"/>
                    </a:lnTo>
                    <a:lnTo>
                      <a:pt x="439" y="35"/>
                    </a:lnTo>
                    <a:lnTo>
                      <a:pt x="462" y="20"/>
                    </a:lnTo>
                    <a:lnTo>
                      <a:pt x="485" y="9"/>
                    </a:lnTo>
                    <a:lnTo>
                      <a:pt x="509" y="2"/>
                    </a:lnTo>
                    <a:lnTo>
                      <a:pt x="53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</p:grpSp>
      </p:grpSp>
      <p:pic>
        <p:nvPicPr>
          <p:cNvPr id="39" name="Рисунок 38" descr="IMG_827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52682" y="4244788"/>
            <a:ext cx="2975400" cy="1983600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07C19F3E-0886-4FA9-956D-8C475AA369BF}"/>
              </a:ext>
            </a:extLst>
          </p:cNvPr>
          <p:cNvGrpSpPr/>
          <p:nvPr/>
        </p:nvGrpSpPr>
        <p:grpSpPr>
          <a:xfrm>
            <a:off x="5696825" y="3703866"/>
            <a:ext cx="773848" cy="774363"/>
            <a:chOff x="860086" y="5065656"/>
            <a:chExt cx="773848" cy="774363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8AF0C89-EB86-451A-8B32-C8BADC566944}"/>
                </a:ext>
              </a:extLst>
            </p:cNvPr>
            <p:cNvGrpSpPr/>
            <p:nvPr/>
          </p:nvGrpSpPr>
          <p:grpSpPr>
            <a:xfrm>
              <a:off x="860086" y="5065656"/>
              <a:ext cx="773848" cy="774363"/>
              <a:chOff x="5817920" y="1697744"/>
              <a:chExt cx="554021" cy="554389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A91FBCD6-B948-4E2A-BA1A-99531917C4A2}"/>
                  </a:ext>
                </a:extLst>
              </p:cNvPr>
              <p:cNvSpPr/>
              <p:nvPr/>
            </p:nvSpPr>
            <p:spPr>
              <a:xfrm>
                <a:off x="5846531" y="1727200"/>
                <a:ext cx="496800" cy="495478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8A3A3BA3-FD08-41FF-A719-7B3298FACEE1}"/>
                  </a:ext>
                </a:extLst>
              </p:cNvPr>
              <p:cNvSpPr/>
              <p:nvPr/>
            </p:nvSpPr>
            <p:spPr>
              <a:xfrm>
                <a:off x="5817920" y="1697744"/>
                <a:ext cx="554021" cy="554389"/>
              </a:xfrm>
              <a:prstGeom prst="ellipse">
                <a:avLst/>
              </a:prstGeom>
              <a:noFill/>
              <a:ln w="3175">
                <a:solidFill>
                  <a:schemeClr val="bg1">
                    <a:lumMod val="85000"/>
                    <a:alpha val="6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</p:grpSp>
        <p:sp>
          <p:nvSpPr>
            <p:cNvPr id="26" name="Freeform 65">
              <a:extLst>
                <a:ext uri="{FF2B5EF4-FFF2-40B4-BE49-F238E27FC236}">
                  <a16:creationId xmlns:a16="http://schemas.microsoft.com/office/drawing/2014/main" id="{88720246-4EF3-489D-AFD0-44588B926B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3953" y="5313154"/>
              <a:ext cx="446115" cy="319196"/>
            </a:xfrm>
            <a:custGeom>
              <a:avLst/>
              <a:gdLst>
                <a:gd name="T0" fmla="*/ 763 w 3584"/>
                <a:gd name="T1" fmla="*/ 1686 h 2687"/>
                <a:gd name="T2" fmla="*/ 996 w 3584"/>
                <a:gd name="T3" fmla="*/ 1876 h 2687"/>
                <a:gd name="T4" fmla="*/ 1212 w 3584"/>
                <a:gd name="T5" fmla="*/ 2067 h 2687"/>
                <a:gd name="T6" fmla="*/ 1400 w 3584"/>
                <a:gd name="T7" fmla="*/ 2264 h 2687"/>
                <a:gd name="T8" fmla="*/ 1382 w 3584"/>
                <a:gd name="T9" fmla="*/ 2616 h 2687"/>
                <a:gd name="T10" fmla="*/ 1055 w 3584"/>
                <a:gd name="T11" fmla="*/ 2635 h 2687"/>
                <a:gd name="T12" fmla="*/ 1046 w 3584"/>
                <a:gd name="T13" fmla="*/ 2390 h 2687"/>
                <a:gd name="T14" fmla="*/ 793 w 3584"/>
                <a:gd name="T15" fmla="*/ 2341 h 2687"/>
                <a:gd name="T16" fmla="*/ 760 w 3584"/>
                <a:gd name="T17" fmla="*/ 2154 h 2687"/>
                <a:gd name="T18" fmla="*/ 545 w 3584"/>
                <a:gd name="T19" fmla="*/ 2046 h 2687"/>
                <a:gd name="T20" fmla="*/ 502 w 3584"/>
                <a:gd name="T21" fmla="*/ 1911 h 2687"/>
                <a:gd name="T22" fmla="*/ 310 w 3584"/>
                <a:gd name="T23" fmla="*/ 1726 h 2687"/>
                <a:gd name="T24" fmla="*/ 567 w 3584"/>
                <a:gd name="T25" fmla="*/ 1457 h 2687"/>
                <a:gd name="T26" fmla="*/ 1656 w 3584"/>
                <a:gd name="T27" fmla="*/ 132 h 2687"/>
                <a:gd name="T28" fmla="*/ 1503 w 3584"/>
                <a:gd name="T29" fmla="*/ 242 h 2687"/>
                <a:gd name="T30" fmla="*/ 1129 w 3584"/>
                <a:gd name="T31" fmla="*/ 490 h 2687"/>
                <a:gd name="T32" fmla="*/ 1133 w 3584"/>
                <a:gd name="T33" fmla="*/ 1009 h 2687"/>
                <a:gd name="T34" fmla="*/ 1524 w 3584"/>
                <a:gd name="T35" fmla="*/ 1080 h 2687"/>
                <a:gd name="T36" fmla="*/ 2026 w 3584"/>
                <a:gd name="T37" fmla="*/ 879 h 2687"/>
                <a:gd name="T38" fmla="*/ 2224 w 3584"/>
                <a:gd name="T39" fmla="*/ 1016 h 2687"/>
                <a:gd name="T40" fmla="*/ 2359 w 3584"/>
                <a:gd name="T41" fmla="*/ 1156 h 2687"/>
                <a:gd name="T42" fmla="*/ 2492 w 3584"/>
                <a:gd name="T43" fmla="*/ 1295 h 2687"/>
                <a:gd name="T44" fmla="*/ 2841 w 3584"/>
                <a:gd name="T45" fmla="*/ 1656 h 2687"/>
                <a:gd name="T46" fmla="*/ 2770 w 3584"/>
                <a:gd name="T47" fmla="*/ 1928 h 2687"/>
                <a:gd name="T48" fmla="*/ 2488 w 3584"/>
                <a:gd name="T49" fmla="*/ 1753 h 2687"/>
                <a:gd name="T50" fmla="*/ 2349 w 3584"/>
                <a:gd name="T51" fmla="*/ 1626 h 2687"/>
                <a:gd name="T52" fmla="*/ 2340 w 3584"/>
                <a:gd name="T53" fmla="*/ 1664 h 2687"/>
                <a:gd name="T54" fmla="*/ 2578 w 3584"/>
                <a:gd name="T55" fmla="*/ 1930 h 2687"/>
                <a:gd name="T56" fmla="*/ 2552 w 3584"/>
                <a:gd name="T57" fmla="*/ 2176 h 2687"/>
                <a:gd name="T58" fmla="*/ 2266 w 3584"/>
                <a:gd name="T59" fmla="*/ 2070 h 2687"/>
                <a:gd name="T60" fmla="*/ 2025 w 3584"/>
                <a:gd name="T61" fmla="*/ 1855 h 2687"/>
                <a:gd name="T62" fmla="*/ 2147 w 3584"/>
                <a:gd name="T63" fmla="*/ 2024 h 2687"/>
                <a:gd name="T64" fmla="*/ 2312 w 3584"/>
                <a:gd name="T65" fmla="*/ 2280 h 2687"/>
                <a:gd name="T66" fmla="*/ 2066 w 3584"/>
                <a:gd name="T67" fmla="*/ 2400 h 2687"/>
                <a:gd name="T68" fmla="*/ 1827 w 3584"/>
                <a:gd name="T69" fmla="*/ 2151 h 2687"/>
                <a:gd name="T70" fmla="*/ 1737 w 3584"/>
                <a:gd name="T71" fmla="*/ 2100 h 2687"/>
                <a:gd name="T72" fmla="*/ 1848 w 3584"/>
                <a:gd name="T73" fmla="*/ 2248 h 2687"/>
                <a:gd name="T74" fmla="*/ 1987 w 3584"/>
                <a:gd name="T75" fmla="*/ 2508 h 2687"/>
                <a:gd name="T76" fmla="*/ 1724 w 3584"/>
                <a:gd name="T77" fmla="*/ 2582 h 2687"/>
                <a:gd name="T78" fmla="*/ 1644 w 3584"/>
                <a:gd name="T79" fmla="*/ 2446 h 2687"/>
                <a:gd name="T80" fmla="*/ 1392 w 3584"/>
                <a:gd name="T81" fmla="*/ 2069 h 2687"/>
                <a:gd name="T82" fmla="*/ 1097 w 3584"/>
                <a:gd name="T83" fmla="*/ 1681 h 2687"/>
                <a:gd name="T84" fmla="*/ 734 w 3584"/>
                <a:gd name="T85" fmla="*/ 1321 h 2687"/>
                <a:gd name="T86" fmla="*/ 267 w 3584"/>
                <a:gd name="T87" fmla="*/ 1429 h 2687"/>
                <a:gd name="T88" fmla="*/ 11 w 3584"/>
                <a:gd name="T89" fmla="*/ 1498 h 2687"/>
                <a:gd name="T90" fmla="*/ 619 w 3584"/>
                <a:gd name="T91" fmla="*/ 351 h 2687"/>
                <a:gd name="T92" fmla="*/ 772 w 3584"/>
                <a:gd name="T93" fmla="*/ 263 h 2687"/>
                <a:gd name="T94" fmla="*/ 1188 w 3584"/>
                <a:gd name="T95" fmla="*/ 50 h 2687"/>
                <a:gd name="T96" fmla="*/ 2446 w 3584"/>
                <a:gd name="T97" fmla="*/ 56 h 2687"/>
                <a:gd name="T98" fmla="*/ 2825 w 3584"/>
                <a:gd name="T99" fmla="*/ 385 h 2687"/>
                <a:gd name="T100" fmla="*/ 2962 w 3584"/>
                <a:gd name="T101" fmla="*/ 458 h 2687"/>
                <a:gd name="T102" fmla="*/ 3316 w 3584"/>
                <a:gd name="T103" fmla="*/ 398 h 2687"/>
                <a:gd name="T104" fmla="*/ 3584 w 3584"/>
                <a:gd name="T105" fmla="*/ 1458 h 2687"/>
                <a:gd name="T106" fmla="*/ 3335 w 3584"/>
                <a:gd name="T107" fmla="*/ 1506 h 2687"/>
                <a:gd name="T108" fmla="*/ 3055 w 3584"/>
                <a:gd name="T109" fmla="*/ 1502 h 2687"/>
                <a:gd name="T110" fmla="*/ 2714 w 3584"/>
                <a:gd name="T111" fmla="*/ 1171 h 2687"/>
                <a:gd name="T112" fmla="*/ 2325 w 3584"/>
                <a:gd name="T113" fmla="*/ 772 h 2687"/>
                <a:gd name="T114" fmla="*/ 2197 w 3584"/>
                <a:gd name="T115" fmla="*/ 653 h 2687"/>
                <a:gd name="T116" fmla="*/ 1845 w 3584"/>
                <a:gd name="T117" fmla="*/ 733 h 2687"/>
                <a:gd name="T118" fmla="*/ 1414 w 3584"/>
                <a:gd name="T119" fmla="*/ 952 h 2687"/>
                <a:gd name="T120" fmla="*/ 1186 w 3584"/>
                <a:gd name="T121" fmla="*/ 674 h 2687"/>
                <a:gd name="T122" fmla="*/ 1604 w 3584"/>
                <a:gd name="T123" fmla="*/ 363 h 2687"/>
                <a:gd name="T124" fmla="*/ 2186 w 3584"/>
                <a:gd name="T125" fmla="*/ 28 h 2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584" h="2687">
                  <a:moveTo>
                    <a:pt x="567" y="1457"/>
                  </a:moveTo>
                  <a:lnTo>
                    <a:pt x="600" y="1458"/>
                  </a:lnTo>
                  <a:lnTo>
                    <a:pt x="632" y="1466"/>
                  </a:lnTo>
                  <a:lnTo>
                    <a:pt x="661" y="1478"/>
                  </a:lnTo>
                  <a:lnTo>
                    <a:pt x="689" y="1495"/>
                  </a:lnTo>
                  <a:lnTo>
                    <a:pt x="715" y="1517"/>
                  </a:lnTo>
                  <a:lnTo>
                    <a:pt x="733" y="1541"/>
                  </a:lnTo>
                  <a:lnTo>
                    <a:pt x="747" y="1567"/>
                  </a:lnTo>
                  <a:lnTo>
                    <a:pt x="757" y="1596"/>
                  </a:lnTo>
                  <a:lnTo>
                    <a:pt x="764" y="1625"/>
                  </a:lnTo>
                  <a:lnTo>
                    <a:pt x="765" y="1656"/>
                  </a:lnTo>
                  <a:lnTo>
                    <a:pt x="763" y="1686"/>
                  </a:lnTo>
                  <a:lnTo>
                    <a:pt x="756" y="1717"/>
                  </a:lnTo>
                  <a:lnTo>
                    <a:pt x="785" y="1712"/>
                  </a:lnTo>
                  <a:lnTo>
                    <a:pt x="815" y="1710"/>
                  </a:lnTo>
                  <a:lnTo>
                    <a:pt x="844" y="1714"/>
                  </a:lnTo>
                  <a:lnTo>
                    <a:pt x="873" y="1720"/>
                  </a:lnTo>
                  <a:lnTo>
                    <a:pt x="899" y="1731"/>
                  </a:lnTo>
                  <a:lnTo>
                    <a:pt x="924" y="1747"/>
                  </a:lnTo>
                  <a:lnTo>
                    <a:pt x="947" y="1767"/>
                  </a:lnTo>
                  <a:lnTo>
                    <a:pt x="965" y="1792"/>
                  </a:lnTo>
                  <a:lnTo>
                    <a:pt x="981" y="1818"/>
                  </a:lnTo>
                  <a:lnTo>
                    <a:pt x="991" y="1847"/>
                  </a:lnTo>
                  <a:lnTo>
                    <a:pt x="996" y="1876"/>
                  </a:lnTo>
                  <a:lnTo>
                    <a:pt x="997" y="1906"/>
                  </a:lnTo>
                  <a:lnTo>
                    <a:pt x="995" y="1937"/>
                  </a:lnTo>
                  <a:lnTo>
                    <a:pt x="988" y="1968"/>
                  </a:lnTo>
                  <a:lnTo>
                    <a:pt x="1018" y="1962"/>
                  </a:lnTo>
                  <a:lnTo>
                    <a:pt x="1047" y="1961"/>
                  </a:lnTo>
                  <a:lnTo>
                    <a:pt x="1077" y="1963"/>
                  </a:lnTo>
                  <a:lnTo>
                    <a:pt x="1105" y="1971"/>
                  </a:lnTo>
                  <a:lnTo>
                    <a:pt x="1132" y="1982"/>
                  </a:lnTo>
                  <a:lnTo>
                    <a:pt x="1156" y="1997"/>
                  </a:lnTo>
                  <a:lnTo>
                    <a:pt x="1179" y="2018"/>
                  </a:lnTo>
                  <a:lnTo>
                    <a:pt x="1198" y="2041"/>
                  </a:lnTo>
                  <a:lnTo>
                    <a:pt x="1212" y="2067"/>
                  </a:lnTo>
                  <a:lnTo>
                    <a:pt x="1223" y="2093"/>
                  </a:lnTo>
                  <a:lnTo>
                    <a:pt x="1229" y="2122"/>
                  </a:lnTo>
                  <a:lnTo>
                    <a:pt x="1232" y="2151"/>
                  </a:lnTo>
                  <a:lnTo>
                    <a:pt x="1229" y="2180"/>
                  </a:lnTo>
                  <a:lnTo>
                    <a:pt x="1225" y="2210"/>
                  </a:lnTo>
                  <a:lnTo>
                    <a:pt x="1215" y="2239"/>
                  </a:lnTo>
                  <a:lnTo>
                    <a:pt x="1248" y="2232"/>
                  </a:lnTo>
                  <a:lnTo>
                    <a:pt x="1280" y="2228"/>
                  </a:lnTo>
                  <a:lnTo>
                    <a:pt x="1311" y="2230"/>
                  </a:lnTo>
                  <a:lnTo>
                    <a:pt x="1343" y="2236"/>
                  </a:lnTo>
                  <a:lnTo>
                    <a:pt x="1372" y="2248"/>
                  </a:lnTo>
                  <a:lnTo>
                    <a:pt x="1400" y="2264"/>
                  </a:lnTo>
                  <a:lnTo>
                    <a:pt x="1424" y="2286"/>
                  </a:lnTo>
                  <a:lnTo>
                    <a:pt x="1444" y="2312"/>
                  </a:lnTo>
                  <a:lnTo>
                    <a:pt x="1461" y="2342"/>
                  </a:lnTo>
                  <a:lnTo>
                    <a:pt x="1471" y="2374"/>
                  </a:lnTo>
                  <a:lnTo>
                    <a:pt x="1476" y="2406"/>
                  </a:lnTo>
                  <a:lnTo>
                    <a:pt x="1477" y="2440"/>
                  </a:lnTo>
                  <a:lnTo>
                    <a:pt x="1472" y="2473"/>
                  </a:lnTo>
                  <a:lnTo>
                    <a:pt x="1463" y="2507"/>
                  </a:lnTo>
                  <a:lnTo>
                    <a:pt x="1448" y="2538"/>
                  </a:lnTo>
                  <a:lnTo>
                    <a:pt x="1429" y="2569"/>
                  </a:lnTo>
                  <a:lnTo>
                    <a:pt x="1404" y="2597"/>
                  </a:lnTo>
                  <a:lnTo>
                    <a:pt x="1382" y="2616"/>
                  </a:lnTo>
                  <a:lnTo>
                    <a:pt x="1357" y="2634"/>
                  </a:lnTo>
                  <a:lnTo>
                    <a:pt x="1330" y="2650"/>
                  </a:lnTo>
                  <a:lnTo>
                    <a:pt x="1301" y="2663"/>
                  </a:lnTo>
                  <a:lnTo>
                    <a:pt x="1272" y="2674"/>
                  </a:lnTo>
                  <a:lnTo>
                    <a:pt x="1241" y="2681"/>
                  </a:lnTo>
                  <a:lnTo>
                    <a:pt x="1211" y="2686"/>
                  </a:lnTo>
                  <a:lnTo>
                    <a:pt x="1180" y="2687"/>
                  </a:lnTo>
                  <a:lnTo>
                    <a:pt x="1151" y="2684"/>
                  </a:lnTo>
                  <a:lnTo>
                    <a:pt x="1124" y="2679"/>
                  </a:lnTo>
                  <a:lnTo>
                    <a:pt x="1097" y="2668"/>
                  </a:lnTo>
                  <a:lnTo>
                    <a:pt x="1075" y="2654"/>
                  </a:lnTo>
                  <a:lnTo>
                    <a:pt x="1055" y="2635"/>
                  </a:lnTo>
                  <a:lnTo>
                    <a:pt x="1036" y="2610"/>
                  </a:lnTo>
                  <a:lnTo>
                    <a:pt x="1024" y="2585"/>
                  </a:lnTo>
                  <a:lnTo>
                    <a:pt x="1018" y="2561"/>
                  </a:lnTo>
                  <a:lnTo>
                    <a:pt x="1016" y="2537"/>
                  </a:lnTo>
                  <a:lnTo>
                    <a:pt x="1018" y="2514"/>
                  </a:lnTo>
                  <a:lnTo>
                    <a:pt x="1023" y="2491"/>
                  </a:lnTo>
                  <a:lnTo>
                    <a:pt x="1030" y="2470"/>
                  </a:lnTo>
                  <a:lnTo>
                    <a:pt x="1039" y="2448"/>
                  </a:lnTo>
                  <a:lnTo>
                    <a:pt x="1048" y="2426"/>
                  </a:lnTo>
                  <a:lnTo>
                    <a:pt x="1057" y="2404"/>
                  </a:lnTo>
                  <a:lnTo>
                    <a:pt x="1066" y="2383"/>
                  </a:lnTo>
                  <a:lnTo>
                    <a:pt x="1046" y="2390"/>
                  </a:lnTo>
                  <a:lnTo>
                    <a:pt x="1025" y="2396"/>
                  </a:lnTo>
                  <a:lnTo>
                    <a:pt x="1005" y="2403"/>
                  </a:lnTo>
                  <a:lnTo>
                    <a:pt x="982" y="2408"/>
                  </a:lnTo>
                  <a:lnTo>
                    <a:pt x="959" y="2414"/>
                  </a:lnTo>
                  <a:lnTo>
                    <a:pt x="936" y="2416"/>
                  </a:lnTo>
                  <a:lnTo>
                    <a:pt x="913" y="2417"/>
                  </a:lnTo>
                  <a:lnTo>
                    <a:pt x="890" y="2415"/>
                  </a:lnTo>
                  <a:lnTo>
                    <a:pt x="868" y="2410"/>
                  </a:lnTo>
                  <a:lnTo>
                    <a:pt x="848" y="2400"/>
                  </a:lnTo>
                  <a:lnTo>
                    <a:pt x="828" y="2386"/>
                  </a:lnTo>
                  <a:lnTo>
                    <a:pt x="811" y="2367"/>
                  </a:lnTo>
                  <a:lnTo>
                    <a:pt x="793" y="2341"/>
                  </a:lnTo>
                  <a:lnTo>
                    <a:pt x="783" y="2317"/>
                  </a:lnTo>
                  <a:lnTo>
                    <a:pt x="778" y="2293"/>
                  </a:lnTo>
                  <a:lnTo>
                    <a:pt x="778" y="2269"/>
                  </a:lnTo>
                  <a:lnTo>
                    <a:pt x="781" y="2246"/>
                  </a:lnTo>
                  <a:lnTo>
                    <a:pt x="787" y="2224"/>
                  </a:lnTo>
                  <a:lnTo>
                    <a:pt x="794" y="2201"/>
                  </a:lnTo>
                  <a:lnTo>
                    <a:pt x="802" y="2179"/>
                  </a:lnTo>
                  <a:lnTo>
                    <a:pt x="809" y="2159"/>
                  </a:lnTo>
                  <a:lnTo>
                    <a:pt x="817" y="2137"/>
                  </a:lnTo>
                  <a:lnTo>
                    <a:pt x="799" y="2142"/>
                  </a:lnTo>
                  <a:lnTo>
                    <a:pt x="780" y="2148"/>
                  </a:lnTo>
                  <a:lnTo>
                    <a:pt x="760" y="2154"/>
                  </a:lnTo>
                  <a:lnTo>
                    <a:pt x="740" y="2160"/>
                  </a:lnTo>
                  <a:lnTo>
                    <a:pt x="719" y="2164"/>
                  </a:lnTo>
                  <a:lnTo>
                    <a:pt x="698" y="2168"/>
                  </a:lnTo>
                  <a:lnTo>
                    <a:pt x="677" y="2168"/>
                  </a:lnTo>
                  <a:lnTo>
                    <a:pt x="656" y="2167"/>
                  </a:lnTo>
                  <a:lnTo>
                    <a:pt x="636" y="2162"/>
                  </a:lnTo>
                  <a:lnTo>
                    <a:pt x="615" y="2152"/>
                  </a:lnTo>
                  <a:lnTo>
                    <a:pt x="597" y="2137"/>
                  </a:lnTo>
                  <a:lnTo>
                    <a:pt x="578" y="2117"/>
                  </a:lnTo>
                  <a:lnTo>
                    <a:pt x="562" y="2092"/>
                  </a:lnTo>
                  <a:lnTo>
                    <a:pt x="551" y="2068"/>
                  </a:lnTo>
                  <a:lnTo>
                    <a:pt x="545" y="2046"/>
                  </a:lnTo>
                  <a:lnTo>
                    <a:pt x="544" y="2024"/>
                  </a:lnTo>
                  <a:lnTo>
                    <a:pt x="545" y="2004"/>
                  </a:lnTo>
                  <a:lnTo>
                    <a:pt x="550" y="1983"/>
                  </a:lnTo>
                  <a:lnTo>
                    <a:pt x="556" y="1963"/>
                  </a:lnTo>
                  <a:lnTo>
                    <a:pt x="563" y="1945"/>
                  </a:lnTo>
                  <a:lnTo>
                    <a:pt x="571" y="1925"/>
                  </a:lnTo>
                  <a:lnTo>
                    <a:pt x="578" y="1906"/>
                  </a:lnTo>
                  <a:lnTo>
                    <a:pt x="585" y="1887"/>
                  </a:lnTo>
                  <a:lnTo>
                    <a:pt x="565" y="1892"/>
                  </a:lnTo>
                  <a:lnTo>
                    <a:pt x="544" y="1899"/>
                  </a:lnTo>
                  <a:lnTo>
                    <a:pt x="524" y="1906"/>
                  </a:lnTo>
                  <a:lnTo>
                    <a:pt x="502" y="1911"/>
                  </a:lnTo>
                  <a:lnTo>
                    <a:pt x="480" y="1916"/>
                  </a:lnTo>
                  <a:lnTo>
                    <a:pt x="457" y="1919"/>
                  </a:lnTo>
                  <a:lnTo>
                    <a:pt x="435" y="1918"/>
                  </a:lnTo>
                  <a:lnTo>
                    <a:pt x="412" y="1913"/>
                  </a:lnTo>
                  <a:lnTo>
                    <a:pt x="389" y="1903"/>
                  </a:lnTo>
                  <a:lnTo>
                    <a:pt x="368" y="1888"/>
                  </a:lnTo>
                  <a:lnTo>
                    <a:pt x="346" y="1866"/>
                  </a:lnTo>
                  <a:lnTo>
                    <a:pt x="328" y="1841"/>
                  </a:lnTo>
                  <a:lnTo>
                    <a:pt x="317" y="1815"/>
                  </a:lnTo>
                  <a:lnTo>
                    <a:pt x="311" y="1786"/>
                  </a:lnTo>
                  <a:lnTo>
                    <a:pt x="309" y="1756"/>
                  </a:lnTo>
                  <a:lnTo>
                    <a:pt x="310" y="1726"/>
                  </a:lnTo>
                  <a:lnTo>
                    <a:pt x="316" y="1694"/>
                  </a:lnTo>
                  <a:lnTo>
                    <a:pt x="325" y="1662"/>
                  </a:lnTo>
                  <a:lnTo>
                    <a:pt x="338" y="1632"/>
                  </a:lnTo>
                  <a:lnTo>
                    <a:pt x="353" y="1602"/>
                  </a:lnTo>
                  <a:lnTo>
                    <a:pt x="371" y="1575"/>
                  </a:lnTo>
                  <a:lnTo>
                    <a:pt x="391" y="1549"/>
                  </a:lnTo>
                  <a:lnTo>
                    <a:pt x="412" y="1526"/>
                  </a:lnTo>
                  <a:lnTo>
                    <a:pt x="440" y="1502"/>
                  </a:lnTo>
                  <a:lnTo>
                    <a:pt x="470" y="1483"/>
                  </a:lnTo>
                  <a:lnTo>
                    <a:pt x="502" y="1469"/>
                  </a:lnTo>
                  <a:lnTo>
                    <a:pt x="535" y="1460"/>
                  </a:lnTo>
                  <a:lnTo>
                    <a:pt x="567" y="1457"/>
                  </a:lnTo>
                  <a:close/>
                  <a:moveTo>
                    <a:pt x="1351" y="15"/>
                  </a:moveTo>
                  <a:lnTo>
                    <a:pt x="1395" y="17"/>
                  </a:lnTo>
                  <a:lnTo>
                    <a:pt x="1437" y="23"/>
                  </a:lnTo>
                  <a:lnTo>
                    <a:pt x="1475" y="31"/>
                  </a:lnTo>
                  <a:lnTo>
                    <a:pt x="1510" y="41"/>
                  </a:lnTo>
                  <a:lnTo>
                    <a:pt x="1540" y="54"/>
                  </a:lnTo>
                  <a:lnTo>
                    <a:pt x="1568" y="67"/>
                  </a:lnTo>
                  <a:lnTo>
                    <a:pt x="1592" y="82"/>
                  </a:lnTo>
                  <a:lnTo>
                    <a:pt x="1612" y="96"/>
                  </a:lnTo>
                  <a:lnTo>
                    <a:pt x="1631" y="109"/>
                  </a:lnTo>
                  <a:lnTo>
                    <a:pt x="1645" y="121"/>
                  </a:lnTo>
                  <a:lnTo>
                    <a:pt x="1656" y="132"/>
                  </a:lnTo>
                  <a:lnTo>
                    <a:pt x="1664" y="139"/>
                  </a:lnTo>
                  <a:lnTo>
                    <a:pt x="1668" y="145"/>
                  </a:lnTo>
                  <a:lnTo>
                    <a:pt x="1669" y="147"/>
                  </a:lnTo>
                  <a:lnTo>
                    <a:pt x="1667" y="149"/>
                  </a:lnTo>
                  <a:lnTo>
                    <a:pt x="1659" y="152"/>
                  </a:lnTo>
                  <a:lnTo>
                    <a:pt x="1647" y="160"/>
                  </a:lnTo>
                  <a:lnTo>
                    <a:pt x="1631" y="169"/>
                  </a:lnTo>
                  <a:lnTo>
                    <a:pt x="1610" y="180"/>
                  </a:lnTo>
                  <a:lnTo>
                    <a:pt x="1587" y="193"/>
                  </a:lnTo>
                  <a:lnTo>
                    <a:pt x="1561" y="208"/>
                  </a:lnTo>
                  <a:lnTo>
                    <a:pt x="1533" y="224"/>
                  </a:lnTo>
                  <a:lnTo>
                    <a:pt x="1503" y="242"/>
                  </a:lnTo>
                  <a:lnTo>
                    <a:pt x="1472" y="260"/>
                  </a:lnTo>
                  <a:lnTo>
                    <a:pt x="1439" y="279"/>
                  </a:lnTo>
                  <a:lnTo>
                    <a:pt x="1406" y="299"/>
                  </a:lnTo>
                  <a:lnTo>
                    <a:pt x="1372" y="318"/>
                  </a:lnTo>
                  <a:lnTo>
                    <a:pt x="1340" y="339"/>
                  </a:lnTo>
                  <a:lnTo>
                    <a:pt x="1308" y="359"/>
                  </a:lnTo>
                  <a:lnTo>
                    <a:pt x="1277" y="378"/>
                  </a:lnTo>
                  <a:lnTo>
                    <a:pt x="1249" y="397"/>
                  </a:lnTo>
                  <a:lnTo>
                    <a:pt x="1222" y="414"/>
                  </a:lnTo>
                  <a:lnTo>
                    <a:pt x="1198" y="432"/>
                  </a:lnTo>
                  <a:lnTo>
                    <a:pt x="1162" y="458"/>
                  </a:lnTo>
                  <a:lnTo>
                    <a:pt x="1129" y="490"/>
                  </a:lnTo>
                  <a:lnTo>
                    <a:pt x="1100" y="524"/>
                  </a:lnTo>
                  <a:lnTo>
                    <a:pt x="1075" y="564"/>
                  </a:lnTo>
                  <a:lnTo>
                    <a:pt x="1055" y="605"/>
                  </a:lnTo>
                  <a:lnTo>
                    <a:pt x="1041" y="650"/>
                  </a:lnTo>
                  <a:lnTo>
                    <a:pt x="1031" y="697"/>
                  </a:lnTo>
                  <a:lnTo>
                    <a:pt x="1029" y="746"/>
                  </a:lnTo>
                  <a:lnTo>
                    <a:pt x="1032" y="796"/>
                  </a:lnTo>
                  <a:lnTo>
                    <a:pt x="1041" y="845"/>
                  </a:lnTo>
                  <a:lnTo>
                    <a:pt x="1056" y="891"/>
                  </a:lnTo>
                  <a:lnTo>
                    <a:pt x="1077" y="934"/>
                  </a:lnTo>
                  <a:lnTo>
                    <a:pt x="1103" y="973"/>
                  </a:lnTo>
                  <a:lnTo>
                    <a:pt x="1133" y="1009"/>
                  </a:lnTo>
                  <a:lnTo>
                    <a:pt x="1167" y="1040"/>
                  </a:lnTo>
                  <a:lnTo>
                    <a:pt x="1205" y="1067"/>
                  </a:lnTo>
                  <a:lnTo>
                    <a:pt x="1247" y="1088"/>
                  </a:lnTo>
                  <a:lnTo>
                    <a:pt x="1292" y="1104"/>
                  </a:lnTo>
                  <a:lnTo>
                    <a:pt x="1339" y="1114"/>
                  </a:lnTo>
                  <a:lnTo>
                    <a:pt x="1387" y="1118"/>
                  </a:lnTo>
                  <a:lnTo>
                    <a:pt x="1397" y="1117"/>
                  </a:lnTo>
                  <a:lnTo>
                    <a:pt x="1413" y="1114"/>
                  </a:lnTo>
                  <a:lnTo>
                    <a:pt x="1435" y="1109"/>
                  </a:lnTo>
                  <a:lnTo>
                    <a:pt x="1461" y="1102"/>
                  </a:lnTo>
                  <a:lnTo>
                    <a:pt x="1490" y="1092"/>
                  </a:lnTo>
                  <a:lnTo>
                    <a:pt x="1524" y="1080"/>
                  </a:lnTo>
                  <a:lnTo>
                    <a:pt x="1560" y="1063"/>
                  </a:lnTo>
                  <a:lnTo>
                    <a:pt x="1597" y="1045"/>
                  </a:lnTo>
                  <a:lnTo>
                    <a:pt x="1646" y="1021"/>
                  </a:lnTo>
                  <a:lnTo>
                    <a:pt x="1699" y="996"/>
                  </a:lnTo>
                  <a:lnTo>
                    <a:pt x="1753" y="970"/>
                  </a:lnTo>
                  <a:lnTo>
                    <a:pt x="1808" y="944"/>
                  </a:lnTo>
                  <a:lnTo>
                    <a:pt x="1861" y="919"/>
                  </a:lnTo>
                  <a:lnTo>
                    <a:pt x="1911" y="896"/>
                  </a:lnTo>
                  <a:lnTo>
                    <a:pt x="1942" y="884"/>
                  </a:lnTo>
                  <a:lnTo>
                    <a:pt x="1971" y="878"/>
                  </a:lnTo>
                  <a:lnTo>
                    <a:pt x="2000" y="877"/>
                  </a:lnTo>
                  <a:lnTo>
                    <a:pt x="2026" y="879"/>
                  </a:lnTo>
                  <a:lnTo>
                    <a:pt x="2050" y="883"/>
                  </a:lnTo>
                  <a:lnTo>
                    <a:pt x="2073" y="891"/>
                  </a:lnTo>
                  <a:lnTo>
                    <a:pt x="2092" y="900"/>
                  </a:lnTo>
                  <a:lnTo>
                    <a:pt x="2110" y="910"/>
                  </a:lnTo>
                  <a:lnTo>
                    <a:pt x="2124" y="918"/>
                  </a:lnTo>
                  <a:lnTo>
                    <a:pt x="2136" y="927"/>
                  </a:lnTo>
                  <a:lnTo>
                    <a:pt x="2145" y="935"/>
                  </a:lnTo>
                  <a:lnTo>
                    <a:pt x="2150" y="939"/>
                  </a:lnTo>
                  <a:lnTo>
                    <a:pt x="2152" y="941"/>
                  </a:lnTo>
                  <a:lnTo>
                    <a:pt x="2179" y="968"/>
                  </a:lnTo>
                  <a:lnTo>
                    <a:pt x="2203" y="994"/>
                  </a:lnTo>
                  <a:lnTo>
                    <a:pt x="2224" y="1016"/>
                  </a:lnTo>
                  <a:lnTo>
                    <a:pt x="2243" y="1036"/>
                  </a:lnTo>
                  <a:lnTo>
                    <a:pt x="2260" y="1054"/>
                  </a:lnTo>
                  <a:lnTo>
                    <a:pt x="2276" y="1070"/>
                  </a:lnTo>
                  <a:lnTo>
                    <a:pt x="2289" y="1084"/>
                  </a:lnTo>
                  <a:lnTo>
                    <a:pt x="2301" y="1096"/>
                  </a:lnTo>
                  <a:lnTo>
                    <a:pt x="2312" y="1108"/>
                  </a:lnTo>
                  <a:lnTo>
                    <a:pt x="2321" y="1118"/>
                  </a:lnTo>
                  <a:lnTo>
                    <a:pt x="2330" y="1127"/>
                  </a:lnTo>
                  <a:lnTo>
                    <a:pt x="2338" y="1134"/>
                  </a:lnTo>
                  <a:lnTo>
                    <a:pt x="2345" y="1142"/>
                  </a:lnTo>
                  <a:lnTo>
                    <a:pt x="2352" y="1150"/>
                  </a:lnTo>
                  <a:lnTo>
                    <a:pt x="2359" y="1156"/>
                  </a:lnTo>
                  <a:lnTo>
                    <a:pt x="2365" y="1164"/>
                  </a:lnTo>
                  <a:lnTo>
                    <a:pt x="2373" y="1170"/>
                  </a:lnTo>
                  <a:lnTo>
                    <a:pt x="2379" y="1178"/>
                  </a:lnTo>
                  <a:lnTo>
                    <a:pt x="2387" y="1186"/>
                  </a:lnTo>
                  <a:lnTo>
                    <a:pt x="2396" y="1195"/>
                  </a:lnTo>
                  <a:lnTo>
                    <a:pt x="2405" y="1205"/>
                  </a:lnTo>
                  <a:lnTo>
                    <a:pt x="2415" y="1216"/>
                  </a:lnTo>
                  <a:lnTo>
                    <a:pt x="2427" y="1228"/>
                  </a:lnTo>
                  <a:lnTo>
                    <a:pt x="2440" y="1242"/>
                  </a:lnTo>
                  <a:lnTo>
                    <a:pt x="2456" y="1258"/>
                  </a:lnTo>
                  <a:lnTo>
                    <a:pt x="2473" y="1275"/>
                  </a:lnTo>
                  <a:lnTo>
                    <a:pt x="2492" y="1295"/>
                  </a:lnTo>
                  <a:lnTo>
                    <a:pt x="2512" y="1316"/>
                  </a:lnTo>
                  <a:lnTo>
                    <a:pt x="2536" y="1340"/>
                  </a:lnTo>
                  <a:lnTo>
                    <a:pt x="2563" y="1368"/>
                  </a:lnTo>
                  <a:lnTo>
                    <a:pt x="2592" y="1398"/>
                  </a:lnTo>
                  <a:lnTo>
                    <a:pt x="2624" y="1431"/>
                  </a:lnTo>
                  <a:lnTo>
                    <a:pt x="2659" y="1468"/>
                  </a:lnTo>
                  <a:lnTo>
                    <a:pt x="2698" y="1508"/>
                  </a:lnTo>
                  <a:lnTo>
                    <a:pt x="2739" y="1552"/>
                  </a:lnTo>
                  <a:lnTo>
                    <a:pt x="2785" y="1599"/>
                  </a:lnTo>
                  <a:lnTo>
                    <a:pt x="2835" y="1651"/>
                  </a:lnTo>
                  <a:lnTo>
                    <a:pt x="2839" y="1654"/>
                  </a:lnTo>
                  <a:lnTo>
                    <a:pt x="2841" y="1656"/>
                  </a:lnTo>
                  <a:lnTo>
                    <a:pt x="2859" y="1679"/>
                  </a:lnTo>
                  <a:lnTo>
                    <a:pt x="2872" y="1703"/>
                  </a:lnTo>
                  <a:lnTo>
                    <a:pt x="2882" y="1730"/>
                  </a:lnTo>
                  <a:lnTo>
                    <a:pt x="2887" y="1757"/>
                  </a:lnTo>
                  <a:lnTo>
                    <a:pt x="2887" y="1786"/>
                  </a:lnTo>
                  <a:lnTo>
                    <a:pt x="2881" y="1813"/>
                  </a:lnTo>
                  <a:lnTo>
                    <a:pt x="2872" y="1839"/>
                  </a:lnTo>
                  <a:lnTo>
                    <a:pt x="2859" y="1864"/>
                  </a:lnTo>
                  <a:lnTo>
                    <a:pt x="2841" y="1887"/>
                  </a:lnTo>
                  <a:lnTo>
                    <a:pt x="2819" y="1906"/>
                  </a:lnTo>
                  <a:lnTo>
                    <a:pt x="2795" y="1920"/>
                  </a:lnTo>
                  <a:lnTo>
                    <a:pt x="2770" y="1928"/>
                  </a:lnTo>
                  <a:lnTo>
                    <a:pt x="2743" y="1934"/>
                  </a:lnTo>
                  <a:lnTo>
                    <a:pt x="2716" y="1934"/>
                  </a:lnTo>
                  <a:lnTo>
                    <a:pt x="2689" y="1930"/>
                  </a:lnTo>
                  <a:lnTo>
                    <a:pt x="2664" y="1920"/>
                  </a:lnTo>
                  <a:lnTo>
                    <a:pt x="2640" y="1906"/>
                  </a:lnTo>
                  <a:lnTo>
                    <a:pt x="2618" y="1887"/>
                  </a:lnTo>
                  <a:lnTo>
                    <a:pt x="2617" y="1885"/>
                  </a:lnTo>
                  <a:lnTo>
                    <a:pt x="2615" y="1883"/>
                  </a:lnTo>
                  <a:lnTo>
                    <a:pt x="2579" y="1844"/>
                  </a:lnTo>
                  <a:lnTo>
                    <a:pt x="2545" y="1811"/>
                  </a:lnTo>
                  <a:lnTo>
                    <a:pt x="2516" y="1780"/>
                  </a:lnTo>
                  <a:lnTo>
                    <a:pt x="2488" y="1753"/>
                  </a:lnTo>
                  <a:lnTo>
                    <a:pt x="2465" y="1729"/>
                  </a:lnTo>
                  <a:lnTo>
                    <a:pt x="2445" y="1707"/>
                  </a:lnTo>
                  <a:lnTo>
                    <a:pt x="2426" y="1690"/>
                  </a:lnTo>
                  <a:lnTo>
                    <a:pt x="2411" y="1674"/>
                  </a:lnTo>
                  <a:lnTo>
                    <a:pt x="2398" y="1661"/>
                  </a:lnTo>
                  <a:lnTo>
                    <a:pt x="2386" y="1650"/>
                  </a:lnTo>
                  <a:lnTo>
                    <a:pt x="2377" y="1643"/>
                  </a:lnTo>
                  <a:lnTo>
                    <a:pt x="2368" y="1636"/>
                  </a:lnTo>
                  <a:lnTo>
                    <a:pt x="2362" y="1632"/>
                  </a:lnTo>
                  <a:lnTo>
                    <a:pt x="2357" y="1628"/>
                  </a:lnTo>
                  <a:lnTo>
                    <a:pt x="2353" y="1626"/>
                  </a:lnTo>
                  <a:lnTo>
                    <a:pt x="2349" y="1626"/>
                  </a:lnTo>
                  <a:lnTo>
                    <a:pt x="2347" y="1627"/>
                  </a:lnTo>
                  <a:lnTo>
                    <a:pt x="2344" y="1628"/>
                  </a:lnTo>
                  <a:lnTo>
                    <a:pt x="2341" y="1631"/>
                  </a:lnTo>
                  <a:lnTo>
                    <a:pt x="2339" y="1633"/>
                  </a:lnTo>
                  <a:lnTo>
                    <a:pt x="2337" y="1635"/>
                  </a:lnTo>
                  <a:lnTo>
                    <a:pt x="2335" y="1637"/>
                  </a:lnTo>
                  <a:lnTo>
                    <a:pt x="2333" y="1640"/>
                  </a:lnTo>
                  <a:lnTo>
                    <a:pt x="2332" y="1644"/>
                  </a:lnTo>
                  <a:lnTo>
                    <a:pt x="2332" y="1647"/>
                  </a:lnTo>
                  <a:lnTo>
                    <a:pt x="2333" y="1651"/>
                  </a:lnTo>
                  <a:lnTo>
                    <a:pt x="2336" y="1658"/>
                  </a:lnTo>
                  <a:lnTo>
                    <a:pt x="2340" y="1664"/>
                  </a:lnTo>
                  <a:lnTo>
                    <a:pt x="2345" y="1673"/>
                  </a:lnTo>
                  <a:lnTo>
                    <a:pt x="2353" y="1684"/>
                  </a:lnTo>
                  <a:lnTo>
                    <a:pt x="2362" y="1696"/>
                  </a:lnTo>
                  <a:lnTo>
                    <a:pt x="2374" y="1710"/>
                  </a:lnTo>
                  <a:lnTo>
                    <a:pt x="2389" y="1728"/>
                  </a:lnTo>
                  <a:lnTo>
                    <a:pt x="2405" y="1746"/>
                  </a:lnTo>
                  <a:lnTo>
                    <a:pt x="2426" y="1769"/>
                  </a:lnTo>
                  <a:lnTo>
                    <a:pt x="2449" y="1794"/>
                  </a:lnTo>
                  <a:lnTo>
                    <a:pt x="2475" y="1823"/>
                  </a:lnTo>
                  <a:lnTo>
                    <a:pt x="2506" y="1854"/>
                  </a:lnTo>
                  <a:lnTo>
                    <a:pt x="2540" y="1890"/>
                  </a:lnTo>
                  <a:lnTo>
                    <a:pt x="2578" y="1930"/>
                  </a:lnTo>
                  <a:lnTo>
                    <a:pt x="2580" y="1933"/>
                  </a:lnTo>
                  <a:lnTo>
                    <a:pt x="2582" y="1936"/>
                  </a:lnTo>
                  <a:lnTo>
                    <a:pt x="2583" y="1940"/>
                  </a:lnTo>
                  <a:lnTo>
                    <a:pt x="2600" y="1966"/>
                  </a:lnTo>
                  <a:lnTo>
                    <a:pt x="2611" y="1993"/>
                  </a:lnTo>
                  <a:lnTo>
                    <a:pt x="2617" y="2021"/>
                  </a:lnTo>
                  <a:lnTo>
                    <a:pt x="2618" y="2051"/>
                  </a:lnTo>
                  <a:lnTo>
                    <a:pt x="2614" y="2080"/>
                  </a:lnTo>
                  <a:lnTo>
                    <a:pt x="2605" y="2108"/>
                  </a:lnTo>
                  <a:lnTo>
                    <a:pt x="2592" y="2135"/>
                  </a:lnTo>
                  <a:lnTo>
                    <a:pt x="2572" y="2159"/>
                  </a:lnTo>
                  <a:lnTo>
                    <a:pt x="2552" y="2176"/>
                  </a:lnTo>
                  <a:lnTo>
                    <a:pt x="2529" y="2190"/>
                  </a:lnTo>
                  <a:lnTo>
                    <a:pt x="2504" y="2200"/>
                  </a:lnTo>
                  <a:lnTo>
                    <a:pt x="2479" y="2204"/>
                  </a:lnTo>
                  <a:lnTo>
                    <a:pt x="2452" y="2206"/>
                  </a:lnTo>
                  <a:lnTo>
                    <a:pt x="2426" y="2201"/>
                  </a:lnTo>
                  <a:lnTo>
                    <a:pt x="2401" y="2192"/>
                  </a:lnTo>
                  <a:lnTo>
                    <a:pt x="2377" y="2180"/>
                  </a:lnTo>
                  <a:lnTo>
                    <a:pt x="2356" y="2163"/>
                  </a:lnTo>
                  <a:lnTo>
                    <a:pt x="2355" y="2163"/>
                  </a:lnTo>
                  <a:lnTo>
                    <a:pt x="2354" y="2163"/>
                  </a:lnTo>
                  <a:lnTo>
                    <a:pt x="2308" y="2115"/>
                  </a:lnTo>
                  <a:lnTo>
                    <a:pt x="2266" y="2070"/>
                  </a:lnTo>
                  <a:lnTo>
                    <a:pt x="2227" y="2030"/>
                  </a:lnTo>
                  <a:lnTo>
                    <a:pt x="2192" y="1993"/>
                  </a:lnTo>
                  <a:lnTo>
                    <a:pt x="2160" y="1960"/>
                  </a:lnTo>
                  <a:lnTo>
                    <a:pt x="2132" y="1932"/>
                  </a:lnTo>
                  <a:lnTo>
                    <a:pt x="2108" y="1908"/>
                  </a:lnTo>
                  <a:lnTo>
                    <a:pt x="2086" y="1887"/>
                  </a:lnTo>
                  <a:lnTo>
                    <a:pt x="2068" y="1872"/>
                  </a:lnTo>
                  <a:lnTo>
                    <a:pt x="2053" y="1860"/>
                  </a:lnTo>
                  <a:lnTo>
                    <a:pt x="2042" y="1853"/>
                  </a:lnTo>
                  <a:lnTo>
                    <a:pt x="2033" y="1850"/>
                  </a:lnTo>
                  <a:lnTo>
                    <a:pt x="2028" y="1852"/>
                  </a:lnTo>
                  <a:lnTo>
                    <a:pt x="2025" y="1855"/>
                  </a:lnTo>
                  <a:lnTo>
                    <a:pt x="2024" y="1860"/>
                  </a:lnTo>
                  <a:lnTo>
                    <a:pt x="2024" y="1865"/>
                  </a:lnTo>
                  <a:lnTo>
                    <a:pt x="2026" y="1872"/>
                  </a:lnTo>
                  <a:lnTo>
                    <a:pt x="2029" y="1880"/>
                  </a:lnTo>
                  <a:lnTo>
                    <a:pt x="2035" y="1889"/>
                  </a:lnTo>
                  <a:lnTo>
                    <a:pt x="2042" y="1901"/>
                  </a:lnTo>
                  <a:lnTo>
                    <a:pt x="2052" y="1915"/>
                  </a:lnTo>
                  <a:lnTo>
                    <a:pt x="2065" y="1932"/>
                  </a:lnTo>
                  <a:lnTo>
                    <a:pt x="2080" y="1950"/>
                  </a:lnTo>
                  <a:lnTo>
                    <a:pt x="2099" y="1972"/>
                  </a:lnTo>
                  <a:lnTo>
                    <a:pt x="2121" y="1996"/>
                  </a:lnTo>
                  <a:lnTo>
                    <a:pt x="2147" y="2024"/>
                  </a:lnTo>
                  <a:lnTo>
                    <a:pt x="2176" y="2056"/>
                  </a:lnTo>
                  <a:lnTo>
                    <a:pt x="2209" y="2091"/>
                  </a:lnTo>
                  <a:lnTo>
                    <a:pt x="2246" y="2129"/>
                  </a:lnTo>
                  <a:lnTo>
                    <a:pt x="2252" y="2136"/>
                  </a:lnTo>
                  <a:lnTo>
                    <a:pt x="2256" y="2141"/>
                  </a:lnTo>
                  <a:lnTo>
                    <a:pt x="2261" y="2146"/>
                  </a:lnTo>
                  <a:lnTo>
                    <a:pt x="2267" y="2150"/>
                  </a:lnTo>
                  <a:lnTo>
                    <a:pt x="2284" y="2173"/>
                  </a:lnTo>
                  <a:lnTo>
                    <a:pt x="2299" y="2197"/>
                  </a:lnTo>
                  <a:lnTo>
                    <a:pt x="2307" y="2224"/>
                  </a:lnTo>
                  <a:lnTo>
                    <a:pt x="2312" y="2251"/>
                  </a:lnTo>
                  <a:lnTo>
                    <a:pt x="2312" y="2280"/>
                  </a:lnTo>
                  <a:lnTo>
                    <a:pt x="2307" y="2307"/>
                  </a:lnTo>
                  <a:lnTo>
                    <a:pt x="2299" y="2333"/>
                  </a:lnTo>
                  <a:lnTo>
                    <a:pt x="2284" y="2358"/>
                  </a:lnTo>
                  <a:lnTo>
                    <a:pt x="2267" y="2381"/>
                  </a:lnTo>
                  <a:lnTo>
                    <a:pt x="2245" y="2400"/>
                  </a:lnTo>
                  <a:lnTo>
                    <a:pt x="2221" y="2414"/>
                  </a:lnTo>
                  <a:lnTo>
                    <a:pt x="2195" y="2424"/>
                  </a:lnTo>
                  <a:lnTo>
                    <a:pt x="2169" y="2428"/>
                  </a:lnTo>
                  <a:lnTo>
                    <a:pt x="2141" y="2428"/>
                  </a:lnTo>
                  <a:lnTo>
                    <a:pt x="2115" y="2424"/>
                  </a:lnTo>
                  <a:lnTo>
                    <a:pt x="2090" y="2414"/>
                  </a:lnTo>
                  <a:lnTo>
                    <a:pt x="2066" y="2400"/>
                  </a:lnTo>
                  <a:lnTo>
                    <a:pt x="2044" y="2381"/>
                  </a:lnTo>
                  <a:lnTo>
                    <a:pt x="2036" y="2371"/>
                  </a:lnTo>
                  <a:lnTo>
                    <a:pt x="2029" y="2362"/>
                  </a:lnTo>
                  <a:lnTo>
                    <a:pt x="2027" y="2360"/>
                  </a:lnTo>
                  <a:lnTo>
                    <a:pt x="2025" y="2358"/>
                  </a:lnTo>
                  <a:lnTo>
                    <a:pt x="1985" y="2318"/>
                  </a:lnTo>
                  <a:lnTo>
                    <a:pt x="1951" y="2282"/>
                  </a:lnTo>
                  <a:lnTo>
                    <a:pt x="1920" y="2249"/>
                  </a:lnTo>
                  <a:lnTo>
                    <a:pt x="1893" y="2220"/>
                  </a:lnTo>
                  <a:lnTo>
                    <a:pt x="1868" y="2194"/>
                  </a:lnTo>
                  <a:lnTo>
                    <a:pt x="1847" y="2171"/>
                  </a:lnTo>
                  <a:lnTo>
                    <a:pt x="1827" y="2151"/>
                  </a:lnTo>
                  <a:lnTo>
                    <a:pt x="1812" y="2135"/>
                  </a:lnTo>
                  <a:lnTo>
                    <a:pt x="1798" y="2120"/>
                  </a:lnTo>
                  <a:lnTo>
                    <a:pt x="1786" y="2110"/>
                  </a:lnTo>
                  <a:lnTo>
                    <a:pt x="1776" y="2101"/>
                  </a:lnTo>
                  <a:lnTo>
                    <a:pt x="1768" y="2094"/>
                  </a:lnTo>
                  <a:lnTo>
                    <a:pt x="1761" y="2091"/>
                  </a:lnTo>
                  <a:lnTo>
                    <a:pt x="1755" y="2089"/>
                  </a:lnTo>
                  <a:lnTo>
                    <a:pt x="1751" y="2088"/>
                  </a:lnTo>
                  <a:lnTo>
                    <a:pt x="1747" y="2090"/>
                  </a:lnTo>
                  <a:lnTo>
                    <a:pt x="1742" y="2093"/>
                  </a:lnTo>
                  <a:lnTo>
                    <a:pt x="1739" y="2096"/>
                  </a:lnTo>
                  <a:lnTo>
                    <a:pt x="1737" y="2100"/>
                  </a:lnTo>
                  <a:lnTo>
                    <a:pt x="1736" y="2104"/>
                  </a:lnTo>
                  <a:lnTo>
                    <a:pt x="1736" y="2110"/>
                  </a:lnTo>
                  <a:lnTo>
                    <a:pt x="1737" y="2115"/>
                  </a:lnTo>
                  <a:lnTo>
                    <a:pt x="1740" y="2122"/>
                  </a:lnTo>
                  <a:lnTo>
                    <a:pt x="1744" y="2130"/>
                  </a:lnTo>
                  <a:lnTo>
                    <a:pt x="1752" y="2140"/>
                  </a:lnTo>
                  <a:lnTo>
                    <a:pt x="1761" y="2152"/>
                  </a:lnTo>
                  <a:lnTo>
                    <a:pt x="1773" y="2166"/>
                  </a:lnTo>
                  <a:lnTo>
                    <a:pt x="1787" y="2183"/>
                  </a:lnTo>
                  <a:lnTo>
                    <a:pt x="1804" y="2201"/>
                  </a:lnTo>
                  <a:lnTo>
                    <a:pt x="1824" y="2223"/>
                  </a:lnTo>
                  <a:lnTo>
                    <a:pt x="1848" y="2248"/>
                  </a:lnTo>
                  <a:lnTo>
                    <a:pt x="1874" y="2276"/>
                  </a:lnTo>
                  <a:lnTo>
                    <a:pt x="1905" y="2308"/>
                  </a:lnTo>
                  <a:lnTo>
                    <a:pt x="1940" y="2344"/>
                  </a:lnTo>
                  <a:lnTo>
                    <a:pt x="1940" y="2345"/>
                  </a:lnTo>
                  <a:lnTo>
                    <a:pt x="1943" y="2348"/>
                  </a:lnTo>
                  <a:lnTo>
                    <a:pt x="1946" y="2351"/>
                  </a:lnTo>
                  <a:lnTo>
                    <a:pt x="1964" y="2374"/>
                  </a:lnTo>
                  <a:lnTo>
                    <a:pt x="1978" y="2399"/>
                  </a:lnTo>
                  <a:lnTo>
                    <a:pt x="1987" y="2425"/>
                  </a:lnTo>
                  <a:lnTo>
                    <a:pt x="1991" y="2452"/>
                  </a:lnTo>
                  <a:lnTo>
                    <a:pt x="1991" y="2480"/>
                  </a:lnTo>
                  <a:lnTo>
                    <a:pt x="1987" y="2508"/>
                  </a:lnTo>
                  <a:lnTo>
                    <a:pt x="1978" y="2534"/>
                  </a:lnTo>
                  <a:lnTo>
                    <a:pt x="1964" y="2559"/>
                  </a:lnTo>
                  <a:lnTo>
                    <a:pt x="1946" y="2582"/>
                  </a:lnTo>
                  <a:lnTo>
                    <a:pt x="1924" y="2600"/>
                  </a:lnTo>
                  <a:lnTo>
                    <a:pt x="1900" y="2615"/>
                  </a:lnTo>
                  <a:lnTo>
                    <a:pt x="1874" y="2624"/>
                  </a:lnTo>
                  <a:lnTo>
                    <a:pt x="1848" y="2629"/>
                  </a:lnTo>
                  <a:lnTo>
                    <a:pt x="1821" y="2629"/>
                  </a:lnTo>
                  <a:lnTo>
                    <a:pt x="1795" y="2624"/>
                  </a:lnTo>
                  <a:lnTo>
                    <a:pt x="1768" y="2615"/>
                  </a:lnTo>
                  <a:lnTo>
                    <a:pt x="1744" y="2600"/>
                  </a:lnTo>
                  <a:lnTo>
                    <a:pt x="1724" y="2582"/>
                  </a:lnTo>
                  <a:lnTo>
                    <a:pt x="1713" y="2570"/>
                  </a:lnTo>
                  <a:lnTo>
                    <a:pt x="1701" y="2558"/>
                  </a:lnTo>
                  <a:lnTo>
                    <a:pt x="1689" y="2545"/>
                  </a:lnTo>
                  <a:lnTo>
                    <a:pt x="1677" y="2532"/>
                  </a:lnTo>
                  <a:lnTo>
                    <a:pt x="1666" y="2519"/>
                  </a:lnTo>
                  <a:lnTo>
                    <a:pt x="1656" y="2508"/>
                  </a:lnTo>
                  <a:lnTo>
                    <a:pt x="1648" y="2499"/>
                  </a:lnTo>
                  <a:lnTo>
                    <a:pt x="1643" y="2492"/>
                  </a:lnTo>
                  <a:lnTo>
                    <a:pt x="1641" y="2489"/>
                  </a:lnTo>
                  <a:lnTo>
                    <a:pt x="1640" y="2489"/>
                  </a:lnTo>
                  <a:lnTo>
                    <a:pt x="1640" y="2489"/>
                  </a:lnTo>
                  <a:lnTo>
                    <a:pt x="1644" y="2446"/>
                  </a:lnTo>
                  <a:lnTo>
                    <a:pt x="1644" y="2402"/>
                  </a:lnTo>
                  <a:lnTo>
                    <a:pt x="1640" y="2358"/>
                  </a:lnTo>
                  <a:lnTo>
                    <a:pt x="1631" y="2316"/>
                  </a:lnTo>
                  <a:lnTo>
                    <a:pt x="1617" y="2275"/>
                  </a:lnTo>
                  <a:lnTo>
                    <a:pt x="1597" y="2236"/>
                  </a:lnTo>
                  <a:lnTo>
                    <a:pt x="1574" y="2199"/>
                  </a:lnTo>
                  <a:lnTo>
                    <a:pt x="1546" y="2164"/>
                  </a:lnTo>
                  <a:lnTo>
                    <a:pt x="1519" y="2139"/>
                  </a:lnTo>
                  <a:lnTo>
                    <a:pt x="1490" y="2116"/>
                  </a:lnTo>
                  <a:lnTo>
                    <a:pt x="1459" y="2098"/>
                  </a:lnTo>
                  <a:lnTo>
                    <a:pt x="1426" y="2081"/>
                  </a:lnTo>
                  <a:lnTo>
                    <a:pt x="1392" y="2069"/>
                  </a:lnTo>
                  <a:lnTo>
                    <a:pt x="1381" y="2031"/>
                  </a:lnTo>
                  <a:lnTo>
                    <a:pt x="1367" y="1994"/>
                  </a:lnTo>
                  <a:lnTo>
                    <a:pt x="1348" y="1959"/>
                  </a:lnTo>
                  <a:lnTo>
                    <a:pt x="1327" y="1926"/>
                  </a:lnTo>
                  <a:lnTo>
                    <a:pt x="1301" y="1896"/>
                  </a:lnTo>
                  <a:lnTo>
                    <a:pt x="1269" y="1866"/>
                  </a:lnTo>
                  <a:lnTo>
                    <a:pt x="1234" y="1840"/>
                  </a:lnTo>
                  <a:lnTo>
                    <a:pt x="1196" y="1819"/>
                  </a:lnTo>
                  <a:lnTo>
                    <a:pt x="1154" y="1803"/>
                  </a:lnTo>
                  <a:lnTo>
                    <a:pt x="1140" y="1760"/>
                  </a:lnTo>
                  <a:lnTo>
                    <a:pt x="1121" y="1719"/>
                  </a:lnTo>
                  <a:lnTo>
                    <a:pt x="1097" y="1681"/>
                  </a:lnTo>
                  <a:lnTo>
                    <a:pt x="1069" y="1646"/>
                  </a:lnTo>
                  <a:lnTo>
                    <a:pt x="1036" y="1615"/>
                  </a:lnTo>
                  <a:lnTo>
                    <a:pt x="1001" y="1590"/>
                  </a:lnTo>
                  <a:lnTo>
                    <a:pt x="962" y="1568"/>
                  </a:lnTo>
                  <a:lnTo>
                    <a:pt x="922" y="1553"/>
                  </a:lnTo>
                  <a:lnTo>
                    <a:pt x="908" y="1510"/>
                  </a:lnTo>
                  <a:lnTo>
                    <a:pt x="889" y="1469"/>
                  </a:lnTo>
                  <a:lnTo>
                    <a:pt x="865" y="1431"/>
                  </a:lnTo>
                  <a:lnTo>
                    <a:pt x="837" y="1395"/>
                  </a:lnTo>
                  <a:lnTo>
                    <a:pt x="805" y="1367"/>
                  </a:lnTo>
                  <a:lnTo>
                    <a:pt x="770" y="1342"/>
                  </a:lnTo>
                  <a:lnTo>
                    <a:pt x="734" y="1321"/>
                  </a:lnTo>
                  <a:lnTo>
                    <a:pt x="695" y="1306"/>
                  </a:lnTo>
                  <a:lnTo>
                    <a:pt x="655" y="1295"/>
                  </a:lnTo>
                  <a:lnTo>
                    <a:pt x="613" y="1288"/>
                  </a:lnTo>
                  <a:lnTo>
                    <a:pt x="571" y="1286"/>
                  </a:lnTo>
                  <a:lnTo>
                    <a:pt x="528" y="1288"/>
                  </a:lnTo>
                  <a:lnTo>
                    <a:pt x="485" y="1296"/>
                  </a:lnTo>
                  <a:lnTo>
                    <a:pt x="444" y="1308"/>
                  </a:lnTo>
                  <a:lnTo>
                    <a:pt x="404" y="1323"/>
                  </a:lnTo>
                  <a:lnTo>
                    <a:pt x="364" y="1345"/>
                  </a:lnTo>
                  <a:lnTo>
                    <a:pt x="328" y="1370"/>
                  </a:lnTo>
                  <a:lnTo>
                    <a:pt x="295" y="1399"/>
                  </a:lnTo>
                  <a:lnTo>
                    <a:pt x="267" y="1429"/>
                  </a:lnTo>
                  <a:lnTo>
                    <a:pt x="244" y="1460"/>
                  </a:lnTo>
                  <a:lnTo>
                    <a:pt x="225" y="1493"/>
                  </a:lnTo>
                  <a:lnTo>
                    <a:pt x="207" y="1528"/>
                  </a:lnTo>
                  <a:lnTo>
                    <a:pt x="193" y="1564"/>
                  </a:lnTo>
                  <a:lnTo>
                    <a:pt x="166" y="1553"/>
                  </a:lnTo>
                  <a:lnTo>
                    <a:pt x="139" y="1542"/>
                  </a:lnTo>
                  <a:lnTo>
                    <a:pt x="111" y="1532"/>
                  </a:lnTo>
                  <a:lnTo>
                    <a:pt x="86" y="1523"/>
                  </a:lnTo>
                  <a:lnTo>
                    <a:pt x="62" y="1515"/>
                  </a:lnTo>
                  <a:lnTo>
                    <a:pt x="41" y="1507"/>
                  </a:lnTo>
                  <a:lnTo>
                    <a:pt x="24" y="1502"/>
                  </a:lnTo>
                  <a:lnTo>
                    <a:pt x="11" y="1498"/>
                  </a:lnTo>
                  <a:lnTo>
                    <a:pt x="3" y="1495"/>
                  </a:lnTo>
                  <a:lnTo>
                    <a:pt x="0" y="1494"/>
                  </a:lnTo>
                  <a:lnTo>
                    <a:pt x="0" y="207"/>
                  </a:lnTo>
                  <a:lnTo>
                    <a:pt x="357" y="336"/>
                  </a:lnTo>
                  <a:lnTo>
                    <a:pt x="399" y="351"/>
                  </a:lnTo>
                  <a:lnTo>
                    <a:pt x="439" y="361"/>
                  </a:lnTo>
                  <a:lnTo>
                    <a:pt x="476" y="366"/>
                  </a:lnTo>
                  <a:lnTo>
                    <a:pt x="511" y="368"/>
                  </a:lnTo>
                  <a:lnTo>
                    <a:pt x="542" y="367"/>
                  </a:lnTo>
                  <a:lnTo>
                    <a:pt x="571" y="363"/>
                  </a:lnTo>
                  <a:lnTo>
                    <a:pt x="597" y="358"/>
                  </a:lnTo>
                  <a:lnTo>
                    <a:pt x="619" y="351"/>
                  </a:lnTo>
                  <a:lnTo>
                    <a:pt x="638" y="344"/>
                  </a:lnTo>
                  <a:lnTo>
                    <a:pt x="652" y="338"/>
                  </a:lnTo>
                  <a:lnTo>
                    <a:pt x="663" y="332"/>
                  </a:lnTo>
                  <a:lnTo>
                    <a:pt x="670" y="328"/>
                  </a:lnTo>
                  <a:lnTo>
                    <a:pt x="672" y="327"/>
                  </a:lnTo>
                  <a:lnTo>
                    <a:pt x="675" y="326"/>
                  </a:lnTo>
                  <a:lnTo>
                    <a:pt x="682" y="322"/>
                  </a:lnTo>
                  <a:lnTo>
                    <a:pt x="693" y="314"/>
                  </a:lnTo>
                  <a:lnTo>
                    <a:pt x="707" y="304"/>
                  </a:lnTo>
                  <a:lnTo>
                    <a:pt x="725" y="292"/>
                  </a:lnTo>
                  <a:lnTo>
                    <a:pt x="747" y="279"/>
                  </a:lnTo>
                  <a:lnTo>
                    <a:pt x="772" y="263"/>
                  </a:lnTo>
                  <a:lnTo>
                    <a:pt x="800" y="246"/>
                  </a:lnTo>
                  <a:lnTo>
                    <a:pt x="829" y="229"/>
                  </a:lnTo>
                  <a:lnTo>
                    <a:pt x="861" y="210"/>
                  </a:lnTo>
                  <a:lnTo>
                    <a:pt x="895" y="191"/>
                  </a:lnTo>
                  <a:lnTo>
                    <a:pt x="929" y="171"/>
                  </a:lnTo>
                  <a:lnTo>
                    <a:pt x="965" y="151"/>
                  </a:lnTo>
                  <a:lnTo>
                    <a:pt x="1001" y="133"/>
                  </a:lnTo>
                  <a:lnTo>
                    <a:pt x="1040" y="114"/>
                  </a:lnTo>
                  <a:lnTo>
                    <a:pt x="1077" y="97"/>
                  </a:lnTo>
                  <a:lnTo>
                    <a:pt x="1115" y="79"/>
                  </a:lnTo>
                  <a:lnTo>
                    <a:pt x="1152" y="64"/>
                  </a:lnTo>
                  <a:lnTo>
                    <a:pt x="1188" y="50"/>
                  </a:lnTo>
                  <a:lnTo>
                    <a:pt x="1224" y="39"/>
                  </a:lnTo>
                  <a:lnTo>
                    <a:pt x="1258" y="29"/>
                  </a:lnTo>
                  <a:lnTo>
                    <a:pt x="1291" y="22"/>
                  </a:lnTo>
                  <a:lnTo>
                    <a:pt x="1321" y="17"/>
                  </a:lnTo>
                  <a:lnTo>
                    <a:pt x="1351" y="15"/>
                  </a:lnTo>
                  <a:close/>
                  <a:moveTo>
                    <a:pt x="2283" y="0"/>
                  </a:moveTo>
                  <a:lnTo>
                    <a:pt x="2308" y="0"/>
                  </a:lnTo>
                  <a:lnTo>
                    <a:pt x="2333" y="3"/>
                  </a:lnTo>
                  <a:lnTo>
                    <a:pt x="2360" y="11"/>
                  </a:lnTo>
                  <a:lnTo>
                    <a:pt x="2386" y="22"/>
                  </a:lnTo>
                  <a:lnTo>
                    <a:pt x="2415" y="37"/>
                  </a:lnTo>
                  <a:lnTo>
                    <a:pt x="2446" y="56"/>
                  </a:lnTo>
                  <a:lnTo>
                    <a:pt x="2477" y="80"/>
                  </a:lnTo>
                  <a:lnTo>
                    <a:pt x="2512" y="110"/>
                  </a:lnTo>
                  <a:lnTo>
                    <a:pt x="2551" y="144"/>
                  </a:lnTo>
                  <a:lnTo>
                    <a:pt x="2589" y="176"/>
                  </a:lnTo>
                  <a:lnTo>
                    <a:pt x="2625" y="208"/>
                  </a:lnTo>
                  <a:lnTo>
                    <a:pt x="2660" y="239"/>
                  </a:lnTo>
                  <a:lnTo>
                    <a:pt x="2692" y="268"/>
                  </a:lnTo>
                  <a:lnTo>
                    <a:pt x="2724" y="295"/>
                  </a:lnTo>
                  <a:lnTo>
                    <a:pt x="2753" y="322"/>
                  </a:lnTo>
                  <a:lnTo>
                    <a:pt x="2780" y="346"/>
                  </a:lnTo>
                  <a:lnTo>
                    <a:pt x="2804" y="366"/>
                  </a:lnTo>
                  <a:lnTo>
                    <a:pt x="2825" y="385"/>
                  </a:lnTo>
                  <a:lnTo>
                    <a:pt x="2843" y="401"/>
                  </a:lnTo>
                  <a:lnTo>
                    <a:pt x="2857" y="414"/>
                  </a:lnTo>
                  <a:lnTo>
                    <a:pt x="2868" y="423"/>
                  </a:lnTo>
                  <a:lnTo>
                    <a:pt x="2875" y="430"/>
                  </a:lnTo>
                  <a:lnTo>
                    <a:pt x="2877" y="432"/>
                  </a:lnTo>
                  <a:lnTo>
                    <a:pt x="2879" y="433"/>
                  </a:lnTo>
                  <a:lnTo>
                    <a:pt x="2885" y="435"/>
                  </a:lnTo>
                  <a:lnTo>
                    <a:pt x="2895" y="439"/>
                  </a:lnTo>
                  <a:lnTo>
                    <a:pt x="2909" y="444"/>
                  </a:lnTo>
                  <a:lnTo>
                    <a:pt x="2925" y="449"/>
                  </a:lnTo>
                  <a:lnTo>
                    <a:pt x="2942" y="455"/>
                  </a:lnTo>
                  <a:lnTo>
                    <a:pt x="2962" y="458"/>
                  </a:lnTo>
                  <a:lnTo>
                    <a:pt x="2981" y="461"/>
                  </a:lnTo>
                  <a:lnTo>
                    <a:pt x="3002" y="461"/>
                  </a:lnTo>
                  <a:lnTo>
                    <a:pt x="3022" y="460"/>
                  </a:lnTo>
                  <a:lnTo>
                    <a:pt x="3044" y="457"/>
                  </a:lnTo>
                  <a:lnTo>
                    <a:pt x="3070" y="451"/>
                  </a:lnTo>
                  <a:lnTo>
                    <a:pt x="3099" y="446"/>
                  </a:lnTo>
                  <a:lnTo>
                    <a:pt x="3132" y="439"/>
                  </a:lnTo>
                  <a:lnTo>
                    <a:pt x="3167" y="432"/>
                  </a:lnTo>
                  <a:lnTo>
                    <a:pt x="3203" y="424"/>
                  </a:lnTo>
                  <a:lnTo>
                    <a:pt x="3240" y="415"/>
                  </a:lnTo>
                  <a:lnTo>
                    <a:pt x="3278" y="407"/>
                  </a:lnTo>
                  <a:lnTo>
                    <a:pt x="3316" y="398"/>
                  </a:lnTo>
                  <a:lnTo>
                    <a:pt x="3353" y="389"/>
                  </a:lnTo>
                  <a:lnTo>
                    <a:pt x="3391" y="380"/>
                  </a:lnTo>
                  <a:lnTo>
                    <a:pt x="3425" y="372"/>
                  </a:lnTo>
                  <a:lnTo>
                    <a:pt x="3458" y="363"/>
                  </a:lnTo>
                  <a:lnTo>
                    <a:pt x="3488" y="356"/>
                  </a:lnTo>
                  <a:lnTo>
                    <a:pt x="3515" y="350"/>
                  </a:lnTo>
                  <a:lnTo>
                    <a:pt x="3539" y="343"/>
                  </a:lnTo>
                  <a:lnTo>
                    <a:pt x="3557" y="339"/>
                  </a:lnTo>
                  <a:lnTo>
                    <a:pt x="3572" y="336"/>
                  </a:lnTo>
                  <a:lnTo>
                    <a:pt x="3581" y="332"/>
                  </a:lnTo>
                  <a:lnTo>
                    <a:pt x="3584" y="332"/>
                  </a:lnTo>
                  <a:lnTo>
                    <a:pt x="3584" y="1458"/>
                  </a:lnTo>
                  <a:lnTo>
                    <a:pt x="3580" y="1458"/>
                  </a:lnTo>
                  <a:lnTo>
                    <a:pt x="3571" y="1460"/>
                  </a:lnTo>
                  <a:lnTo>
                    <a:pt x="3556" y="1464"/>
                  </a:lnTo>
                  <a:lnTo>
                    <a:pt x="3537" y="1467"/>
                  </a:lnTo>
                  <a:lnTo>
                    <a:pt x="3514" y="1472"/>
                  </a:lnTo>
                  <a:lnTo>
                    <a:pt x="3489" y="1477"/>
                  </a:lnTo>
                  <a:lnTo>
                    <a:pt x="3461" y="1482"/>
                  </a:lnTo>
                  <a:lnTo>
                    <a:pt x="3434" y="1488"/>
                  </a:lnTo>
                  <a:lnTo>
                    <a:pt x="3407" y="1493"/>
                  </a:lnTo>
                  <a:lnTo>
                    <a:pt x="3381" y="1499"/>
                  </a:lnTo>
                  <a:lnTo>
                    <a:pt x="3356" y="1503"/>
                  </a:lnTo>
                  <a:lnTo>
                    <a:pt x="3335" y="1506"/>
                  </a:lnTo>
                  <a:lnTo>
                    <a:pt x="3317" y="1510"/>
                  </a:lnTo>
                  <a:lnTo>
                    <a:pt x="3304" y="1512"/>
                  </a:lnTo>
                  <a:lnTo>
                    <a:pt x="3290" y="1514"/>
                  </a:lnTo>
                  <a:lnTo>
                    <a:pt x="3273" y="1517"/>
                  </a:lnTo>
                  <a:lnTo>
                    <a:pt x="3251" y="1522"/>
                  </a:lnTo>
                  <a:lnTo>
                    <a:pt x="3228" y="1525"/>
                  </a:lnTo>
                  <a:lnTo>
                    <a:pt x="3202" y="1528"/>
                  </a:lnTo>
                  <a:lnTo>
                    <a:pt x="3173" y="1528"/>
                  </a:lnTo>
                  <a:lnTo>
                    <a:pt x="3145" y="1527"/>
                  </a:lnTo>
                  <a:lnTo>
                    <a:pt x="3115" y="1523"/>
                  </a:lnTo>
                  <a:lnTo>
                    <a:pt x="3085" y="1514"/>
                  </a:lnTo>
                  <a:lnTo>
                    <a:pt x="3055" y="1502"/>
                  </a:lnTo>
                  <a:lnTo>
                    <a:pt x="3026" y="1483"/>
                  </a:lnTo>
                  <a:lnTo>
                    <a:pt x="2998" y="1459"/>
                  </a:lnTo>
                  <a:lnTo>
                    <a:pt x="2979" y="1441"/>
                  </a:lnTo>
                  <a:lnTo>
                    <a:pt x="2957" y="1419"/>
                  </a:lnTo>
                  <a:lnTo>
                    <a:pt x="2933" y="1395"/>
                  </a:lnTo>
                  <a:lnTo>
                    <a:pt x="2907" y="1368"/>
                  </a:lnTo>
                  <a:lnTo>
                    <a:pt x="2878" y="1339"/>
                  </a:lnTo>
                  <a:lnTo>
                    <a:pt x="2848" y="1308"/>
                  </a:lnTo>
                  <a:lnTo>
                    <a:pt x="2816" y="1276"/>
                  </a:lnTo>
                  <a:lnTo>
                    <a:pt x="2783" y="1242"/>
                  </a:lnTo>
                  <a:lnTo>
                    <a:pt x="2749" y="1207"/>
                  </a:lnTo>
                  <a:lnTo>
                    <a:pt x="2714" y="1171"/>
                  </a:lnTo>
                  <a:lnTo>
                    <a:pt x="2678" y="1135"/>
                  </a:lnTo>
                  <a:lnTo>
                    <a:pt x="2642" y="1098"/>
                  </a:lnTo>
                  <a:lnTo>
                    <a:pt x="2607" y="1061"/>
                  </a:lnTo>
                  <a:lnTo>
                    <a:pt x="2571" y="1025"/>
                  </a:lnTo>
                  <a:lnTo>
                    <a:pt x="2536" y="989"/>
                  </a:lnTo>
                  <a:lnTo>
                    <a:pt x="2501" y="953"/>
                  </a:lnTo>
                  <a:lnTo>
                    <a:pt x="2469" y="919"/>
                  </a:lnTo>
                  <a:lnTo>
                    <a:pt x="2436" y="887"/>
                  </a:lnTo>
                  <a:lnTo>
                    <a:pt x="2405" y="855"/>
                  </a:lnTo>
                  <a:lnTo>
                    <a:pt x="2376" y="824"/>
                  </a:lnTo>
                  <a:lnTo>
                    <a:pt x="2350" y="797"/>
                  </a:lnTo>
                  <a:lnTo>
                    <a:pt x="2325" y="772"/>
                  </a:lnTo>
                  <a:lnTo>
                    <a:pt x="2303" y="749"/>
                  </a:lnTo>
                  <a:lnTo>
                    <a:pt x="2283" y="728"/>
                  </a:lnTo>
                  <a:lnTo>
                    <a:pt x="2266" y="711"/>
                  </a:lnTo>
                  <a:lnTo>
                    <a:pt x="2253" y="698"/>
                  </a:lnTo>
                  <a:lnTo>
                    <a:pt x="2243" y="688"/>
                  </a:lnTo>
                  <a:lnTo>
                    <a:pt x="2237" y="682"/>
                  </a:lnTo>
                  <a:lnTo>
                    <a:pt x="2235" y="679"/>
                  </a:lnTo>
                  <a:lnTo>
                    <a:pt x="2233" y="677"/>
                  </a:lnTo>
                  <a:lnTo>
                    <a:pt x="2229" y="674"/>
                  </a:lnTo>
                  <a:lnTo>
                    <a:pt x="2221" y="667"/>
                  </a:lnTo>
                  <a:lnTo>
                    <a:pt x="2211" y="661"/>
                  </a:lnTo>
                  <a:lnTo>
                    <a:pt x="2197" y="653"/>
                  </a:lnTo>
                  <a:lnTo>
                    <a:pt x="2182" y="646"/>
                  </a:lnTo>
                  <a:lnTo>
                    <a:pt x="2163" y="638"/>
                  </a:lnTo>
                  <a:lnTo>
                    <a:pt x="2143" y="632"/>
                  </a:lnTo>
                  <a:lnTo>
                    <a:pt x="2119" y="629"/>
                  </a:lnTo>
                  <a:lnTo>
                    <a:pt x="2092" y="628"/>
                  </a:lnTo>
                  <a:lnTo>
                    <a:pt x="2065" y="631"/>
                  </a:lnTo>
                  <a:lnTo>
                    <a:pt x="2035" y="638"/>
                  </a:lnTo>
                  <a:lnTo>
                    <a:pt x="2002" y="649"/>
                  </a:lnTo>
                  <a:lnTo>
                    <a:pt x="1968" y="665"/>
                  </a:lnTo>
                  <a:lnTo>
                    <a:pt x="1929" y="687"/>
                  </a:lnTo>
                  <a:lnTo>
                    <a:pt x="1887" y="709"/>
                  </a:lnTo>
                  <a:lnTo>
                    <a:pt x="1845" y="733"/>
                  </a:lnTo>
                  <a:lnTo>
                    <a:pt x="1800" y="756"/>
                  </a:lnTo>
                  <a:lnTo>
                    <a:pt x="1756" y="780"/>
                  </a:lnTo>
                  <a:lnTo>
                    <a:pt x="1713" y="804"/>
                  </a:lnTo>
                  <a:lnTo>
                    <a:pt x="1670" y="827"/>
                  </a:lnTo>
                  <a:lnTo>
                    <a:pt x="1630" y="848"/>
                  </a:lnTo>
                  <a:lnTo>
                    <a:pt x="1592" y="868"/>
                  </a:lnTo>
                  <a:lnTo>
                    <a:pt x="1557" y="887"/>
                  </a:lnTo>
                  <a:lnTo>
                    <a:pt x="1526" y="902"/>
                  </a:lnTo>
                  <a:lnTo>
                    <a:pt x="1500" y="916"/>
                  </a:lnTo>
                  <a:lnTo>
                    <a:pt x="1473" y="932"/>
                  </a:lnTo>
                  <a:lnTo>
                    <a:pt x="1444" y="944"/>
                  </a:lnTo>
                  <a:lnTo>
                    <a:pt x="1414" y="952"/>
                  </a:lnTo>
                  <a:lnTo>
                    <a:pt x="1381" y="954"/>
                  </a:lnTo>
                  <a:lnTo>
                    <a:pt x="1344" y="951"/>
                  </a:lnTo>
                  <a:lnTo>
                    <a:pt x="1309" y="941"/>
                  </a:lnTo>
                  <a:lnTo>
                    <a:pt x="1277" y="925"/>
                  </a:lnTo>
                  <a:lnTo>
                    <a:pt x="1249" y="904"/>
                  </a:lnTo>
                  <a:lnTo>
                    <a:pt x="1224" y="878"/>
                  </a:lnTo>
                  <a:lnTo>
                    <a:pt x="1203" y="848"/>
                  </a:lnTo>
                  <a:lnTo>
                    <a:pt x="1188" y="816"/>
                  </a:lnTo>
                  <a:lnTo>
                    <a:pt x="1179" y="779"/>
                  </a:lnTo>
                  <a:lnTo>
                    <a:pt x="1176" y="740"/>
                  </a:lnTo>
                  <a:lnTo>
                    <a:pt x="1178" y="707"/>
                  </a:lnTo>
                  <a:lnTo>
                    <a:pt x="1186" y="674"/>
                  </a:lnTo>
                  <a:lnTo>
                    <a:pt x="1198" y="644"/>
                  </a:lnTo>
                  <a:lnTo>
                    <a:pt x="1214" y="617"/>
                  </a:lnTo>
                  <a:lnTo>
                    <a:pt x="1234" y="592"/>
                  </a:lnTo>
                  <a:lnTo>
                    <a:pt x="1257" y="570"/>
                  </a:lnTo>
                  <a:lnTo>
                    <a:pt x="1283" y="553"/>
                  </a:lnTo>
                  <a:lnTo>
                    <a:pt x="1311" y="540"/>
                  </a:lnTo>
                  <a:lnTo>
                    <a:pt x="1352" y="515"/>
                  </a:lnTo>
                  <a:lnTo>
                    <a:pt x="1396" y="487"/>
                  </a:lnTo>
                  <a:lnTo>
                    <a:pt x="1444" y="458"/>
                  </a:lnTo>
                  <a:lnTo>
                    <a:pt x="1496" y="427"/>
                  </a:lnTo>
                  <a:lnTo>
                    <a:pt x="1549" y="396"/>
                  </a:lnTo>
                  <a:lnTo>
                    <a:pt x="1604" y="363"/>
                  </a:lnTo>
                  <a:lnTo>
                    <a:pt x="1660" y="329"/>
                  </a:lnTo>
                  <a:lnTo>
                    <a:pt x="1718" y="295"/>
                  </a:lnTo>
                  <a:lnTo>
                    <a:pt x="1775" y="262"/>
                  </a:lnTo>
                  <a:lnTo>
                    <a:pt x="1832" y="229"/>
                  </a:lnTo>
                  <a:lnTo>
                    <a:pt x="1887" y="197"/>
                  </a:lnTo>
                  <a:lnTo>
                    <a:pt x="1941" y="167"/>
                  </a:lnTo>
                  <a:lnTo>
                    <a:pt x="1992" y="137"/>
                  </a:lnTo>
                  <a:lnTo>
                    <a:pt x="2040" y="109"/>
                  </a:lnTo>
                  <a:lnTo>
                    <a:pt x="2085" y="84"/>
                  </a:lnTo>
                  <a:lnTo>
                    <a:pt x="2125" y="62"/>
                  </a:lnTo>
                  <a:lnTo>
                    <a:pt x="2160" y="41"/>
                  </a:lnTo>
                  <a:lnTo>
                    <a:pt x="2186" y="28"/>
                  </a:lnTo>
                  <a:lnTo>
                    <a:pt x="2211" y="17"/>
                  </a:lnTo>
                  <a:lnTo>
                    <a:pt x="2235" y="8"/>
                  </a:lnTo>
                  <a:lnTo>
                    <a:pt x="2259" y="3"/>
                  </a:lnTo>
                  <a:lnTo>
                    <a:pt x="2283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pic>
        <p:nvPicPr>
          <p:cNvPr id="40" name="Рисунок 39" descr="IMG_838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02706" y="4280647"/>
            <a:ext cx="2975400" cy="1983600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3855E74B-280B-46A4-BC2B-BF839CC2E870}"/>
              </a:ext>
            </a:extLst>
          </p:cNvPr>
          <p:cNvGrpSpPr/>
          <p:nvPr/>
        </p:nvGrpSpPr>
        <p:grpSpPr>
          <a:xfrm>
            <a:off x="9280620" y="3703866"/>
            <a:ext cx="772575" cy="773088"/>
            <a:chOff x="860724" y="6084912"/>
            <a:chExt cx="772575" cy="773088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5F20F20-708D-4AFC-8B26-C55DFDDCE09E}"/>
                </a:ext>
              </a:extLst>
            </p:cNvPr>
            <p:cNvGrpSpPr/>
            <p:nvPr/>
          </p:nvGrpSpPr>
          <p:grpSpPr>
            <a:xfrm>
              <a:off x="860724" y="6084912"/>
              <a:ext cx="772575" cy="773088"/>
              <a:chOff x="5645538" y="4251743"/>
              <a:chExt cx="900924" cy="901522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160115B0-3C08-4BF9-9E0C-6248F323F31E}"/>
                  </a:ext>
                </a:extLst>
              </p:cNvPr>
              <p:cNvSpPr/>
              <p:nvPr/>
            </p:nvSpPr>
            <p:spPr>
              <a:xfrm>
                <a:off x="5692063" y="4299643"/>
                <a:ext cx="807874" cy="805724"/>
              </a:xfrm>
              <a:prstGeom prst="ellipse">
                <a:avLst/>
              </a:prstGeom>
              <a:solidFill>
                <a:schemeClr val="accent4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576532D3-7230-40B9-A535-5778202127A7}"/>
                  </a:ext>
                </a:extLst>
              </p:cNvPr>
              <p:cNvSpPr/>
              <p:nvPr/>
            </p:nvSpPr>
            <p:spPr>
              <a:xfrm>
                <a:off x="5645538" y="4251743"/>
                <a:ext cx="900924" cy="901522"/>
              </a:xfrm>
              <a:prstGeom prst="ellipse">
                <a:avLst/>
              </a:prstGeom>
              <a:noFill/>
              <a:ln w="3175">
                <a:solidFill>
                  <a:schemeClr val="bg1">
                    <a:lumMod val="85000"/>
                    <a:alpha val="6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</p:grpSp>
        <p:sp>
          <p:nvSpPr>
            <p:cNvPr id="27" name="Freeform 34">
              <a:extLst>
                <a:ext uri="{FF2B5EF4-FFF2-40B4-BE49-F238E27FC236}">
                  <a16:creationId xmlns:a16="http://schemas.microsoft.com/office/drawing/2014/main" id="{726F0543-A992-4F26-BEC6-B61E5E1C3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8244" y="6305787"/>
              <a:ext cx="415524" cy="389104"/>
            </a:xfrm>
            <a:custGeom>
              <a:avLst/>
              <a:gdLst>
                <a:gd name="T0" fmla="*/ 31 w 178"/>
                <a:gd name="T1" fmla="*/ 95 h 166"/>
                <a:gd name="T2" fmla="*/ 18 w 178"/>
                <a:gd name="T3" fmla="*/ 95 h 166"/>
                <a:gd name="T4" fmla="*/ 0 w 178"/>
                <a:gd name="T5" fmla="*/ 80 h 166"/>
                <a:gd name="T6" fmla="*/ 12 w 178"/>
                <a:gd name="T7" fmla="*/ 47 h 166"/>
                <a:gd name="T8" fmla="*/ 36 w 178"/>
                <a:gd name="T9" fmla="*/ 55 h 166"/>
                <a:gd name="T10" fmla="*/ 48 w 178"/>
                <a:gd name="T11" fmla="*/ 53 h 166"/>
                <a:gd name="T12" fmla="*/ 48 w 178"/>
                <a:gd name="T13" fmla="*/ 59 h 166"/>
                <a:gd name="T14" fmla="*/ 55 w 178"/>
                <a:gd name="T15" fmla="*/ 83 h 166"/>
                <a:gd name="T16" fmla="*/ 31 w 178"/>
                <a:gd name="T17" fmla="*/ 95 h 166"/>
                <a:gd name="T18" fmla="*/ 36 w 178"/>
                <a:gd name="T19" fmla="*/ 47 h 166"/>
                <a:gd name="T20" fmla="*/ 12 w 178"/>
                <a:gd name="T21" fmla="*/ 24 h 166"/>
                <a:gd name="T22" fmla="*/ 36 w 178"/>
                <a:gd name="T23" fmla="*/ 0 h 166"/>
                <a:gd name="T24" fmla="*/ 59 w 178"/>
                <a:gd name="T25" fmla="*/ 24 h 166"/>
                <a:gd name="T26" fmla="*/ 36 w 178"/>
                <a:gd name="T27" fmla="*/ 47 h 166"/>
                <a:gd name="T28" fmla="*/ 129 w 178"/>
                <a:gd name="T29" fmla="*/ 166 h 166"/>
                <a:gd name="T30" fmla="*/ 49 w 178"/>
                <a:gd name="T31" fmla="*/ 166 h 166"/>
                <a:gd name="T32" fmla="*/ 24 w 178"/>
                <a:gd name="T33" fmla="*/ 142 h 166"/>
                <a:gd name="T34" fmla="*/ 56 w 178"/>
                <a:gd name="T35" fmla="*/ 89 h 166"/>
                <a:gd name="T36" fmla="*/ 89 w 178"/>
                <a:gd name="T37" fmla="*/ 102 h 166"/>
                <a:gd name="T38" fmla="*/ 122 w 178"/>
                <a:gd name="T39" fmla="*/ 89 h 166"/>
                <a:gd name="T40" fmla="*/ 154 w 178"/>
                <a:gd name="T41" fmla="*/ 142 h 166"/>
                <a:gd name="T42" fmla="*/ 129 w 178"/>
                <a:gd name="T43" fmla="*/ 166 h 166"/>
                <a:gd name="T44" fmla="*/ 89 w 178"/>
                <a:gd name="T45" fmla="*/ 95 h 166"/>
                <a:gd name="T46" fmla="*/ 54 w 178"/>
                <a:gd name="T47" fmla="*/ 59 h 166"/>
                <a:gd name="T48" fmla="*/ 89 w 178"/>
                <a:gd name="T49" fmla="*/ 24 h 166"/>
                <a:gd name="T50" fmla="*/ 124 w 178"/>
                <a:gd name="T51" fmla="*/ 59 h 166"/>
                <a:gd name="T52" fmla="*/ 89 w 178"/>
                <a:gd name="T53" fmla="*/ 95 h 166"/>
                <a:gd name="T54" fmla="*/ 142 w 178"/>
                <a:gd name="T55" fmla="*/ 47 h 166"/>
                <a:gd name="T56" fmla="*/ 119 w 178"/>
                <a:gd name="T57" fmla="*/ 24 h 166"/>
                <a:gd name="T58" fmla="*/ 142 w 178"/>
                <a:gd name="T59" fmla="*/ 0 h 166"/>
                <a:gd name="T60" fmla="*/ 166 w 178"/>
                <a:gd name="T61" fmla="*/ 24 h 166"/>
                <a:gd name="T62" fmla="*/ 142 w 178"/>
                <a:gd name="T63" fmla="*/ 47 h 166"/>
                <a:gd name="T64" fmla="*/ 160 w 178"/>
                <a:gd name="T65" fmla="*/ 95 h 166"/>
                <a:gd name="T66" fmla="*/ 147 w 178"/>
                <a:gd name="T67" fmla="*/ 95 h 166"/>
                <a:gd name="T68" fmla="*/ 123 w 178"/>
                <a:gd name="T69" fmla="*/ 83 h 166"/>
                <a:gd name="T70" fmla="*/ 130 w 178"/>
                <a:gd name="T71" fmla="*/ 59 h 166"/>
                <a:gd name="T72" fmla="*/ 130 w 178"/>
                <a:gd name="T73" fmla="*/ 53 h 166"/>
                <a:gd name="T74" fmla="*/ 142 w 178"/>
                <a:gd name="T75" fmla="*/ 55 h 166"/>
                <a:gd name="T76" fmla="*/ 166 w 178"/>
                <a:gd name="T77" fmla="*/ 47 h 166"/>
                <a:gd name="T78" fmla="*/ 178 w 178"/>
                <a:gd name="T79" fmla="*/ 80 h 166"/>
                <a:gd name="T80" fmla="*/ 160 w 178"/>
                <a:gd name="T81" fmla="*/ 95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8" h="166">
                  <a:moveTo>
                    <a:pt x="31" y="95"/>
                  </a:moveTo>
                  <a:cubicBezTo>
                    <a:pt x="18" y="95"/>
                    <a:pt x="18" y="95"/>
                    <a:pt x="18" y="95"/>
                  </a:cubicBezTo>
                  <a:cubicBezTo>
                    <a:pt x="9" y="95"/>
                    <a:pt x="0" y="90"/>
                    <a:pt x="0" y="80"/>
                  </a:cubicBezTo>
                  <a:cubicBezTo>
                    <a:pt x="0" y="73"/>
                    <a:pt x="0" y="47"/>
                    <a:pt x="12" y="47"/>
                  </a:cubicBezTo>
                  <a:cubicBezTo>
                    <a:pt x="14" y="47"/>
                    <a:pt x="23" y="55"/>
                    <a:pt x="36" y="55"/>
                  </a:cubicBezTo>
                  <a:cubicBezTo>
                    <a:pt x="40" y="55"/>
                    <a:pt x="44" y="54"/>
                    <a:pt x="48" y="53"/>
                  </a:cubicBezTo>
                  <a:cubicBezTo>
                    <a:pt x="48" y="55"/>
                    <a:pt x="48" y="57"/>
                    <a:pt x="48" y="59"/>
                  </a:cubicBezTo>
                  <a:cubicBezTo>
                    <a:pt x="48" y="68"/>
                    <a:pt x="50" y="76"/>
                    <a:pt x="55" y="83"/>
                  </a:cubicBezTo>
                  <a:cubicBezTo>
                    <a:pt x="45" y="83"/>
                    <a:pt x="37" y="87"/>
                    <a:pt x="31" y="95"/>
                  </a:cubicBezTo>
                  <a:close/>
                  <a:moveTo>
                    <a:pt x="36" y="47"/>
                  </a:moveTo>
                  <a:cubicBezTo>
                    <a:pt x="23" y="47"/>
                    <a:pt x="12" y="37"/>
                    <a:pt x="12" y="24"/>
                  </a:cubicBezTo>
                  <a:cubicBezTo>
                    <a:pt x="12" y="11"/>
                    <a:pt x="23" y="0"/>
                    <a:pt x="36" y="0"/>
                  </a:cubicBezTo>
                  <a:cubicBezTo>
                    <a:pt x="49" y="0"/>
                    <a:pt x="59" y="11"/>
                    <a:pt x="59" y="24"/>
                  </a:cubicBezTo>
                  <a:cubicBezTo>
                    <a:pt x="59" y="37"/>
                    <a:pt x="49" y="47"/>
                    <a:pt x="36" y="47"/>
                  </a:cubicBezTo>
                  <a:close/>
                  <a:moveTo>
                    <a:pt x="129" y="166"/>
                  </a:moveTo>
                  <a:cubicBezTo>
                    <a:pt x="49" y="166"/>
                    <a:pt x="49" y="166"/>
                    <a:pt x="49" y="166"/>
                  </a:cubicBezTo>
                  <a:cubicBezTo>
                    <a:pt x="34" y="166"/>
                    <a:pt x="24" y="157"/>
                    <a:pt x="24" y="142"/>
                  </a:cubicBezTo>
                  <a:cubicBezTo>
                    <a:pt x="24" y="121"/>
                    <a:pt x="29" y="89"/>
                    <a:pt x="56" y="89"/>
                  </a:cubicBezTo>
                  <a:cubicBezTo>
                    <a:pt x="59" y="89"/>
                    <a:pt x="71" y="102"/>
                    <a:pt x="89" y="102"/>
                  </a:cubicBezTo>
                  <a:cubicBezTo>
                    <a:pt x="107" y="102"/>
                    <a:pt x="119" y="89"/>
                    <a:pt x="122" y="89"/>
                  </a:cubicBezTo>
                  <a:cubicBezTo>
                    <a:pt x="149" y="89"/>
                    <a:pt x="154" y="121"/>
                    <a:pt x="154" y="142"/>
                  </a:cubicBezTo>
                  <a:cubicBezTo>
                    <a:pt x="154" y="157"/>
                    <a:pt x="144" y="166"/>
                    <a:pt x="129" y="166"/>
                  </a:cubicBezTo>
                  <a:close/>
                  <a:moveTo>
                    <a:pt x="89" y="95"/>
                  </a:moveTo>
                  <a:cubicBezTo>
                    <a:pt x="69" y="95"/>
                    <a:pt x="54" y="79"/>
                    <a:pt x="54" y="59"/>
                  </a:cubicBezTo>
                  <a:cubicBezTo>
                    <a:pt x="54" y="40"/>
                    <a:pt x="69" y="24"/>
                    <a:pt x="89" y="24"/>
                  </a:cubicBezTo>
                  <a:cubicBezTo>
                    <a:pt x="109" y="24"/>
                    <a:pt x="124" y="40"/>
                    <a:pt x="124" y="59"/>
                  </a:cubicBezTo>
                  <a:cubicBezTo>
                    <a:pt x="124" y="79"/>
                    <a:pt x="109" y="95"/>
                    <a:pt x="89" y="95"/>
                  </a:cubicBezTo>
                  <a:close/>
                  <a:moveTo>
                    <a:pt x="142" y="47"/>
                  </a:moveTo>
                  <a:cubicBezTo>
                    <a:pt x="129" y="47"/>
                    <a:pt x="119" y="37"/>
                    <a:pt x="119" y="24"/>
                  </a:cubicBezTo>
                  <a:cubicBezTo>
                    <a:pt x="119" y="11"/>
                    <a:pt x="129" y="0"/>
                    <a:pt x="142" y="0"/>
                  </a:cubicBezTo>
                  <a:cubicBezTo>
                    <a:pt x="155" y="0"/>
                    <a:pt x="166" y="11"/>
                    <a:pt x="166" y="24"/>
                  </a:cubicBezTo>
                  <a:cubicBezTo>
                    <a:pt x="166" y="37"/>
                    <a:pt x="155" y="47"/>
                    <a:pt x="142" y="47"/>
                  </a:cubicBezTo>
                  <a:close/>
                  <a:moveTo>
                    <a:pt x="160" y="95"/>
                  </a:moveTo>
                  <a:cubicBezTo>
                    <a:pt x="147" y="95"/>
                    <a:pt x="147" y="95"/>
                    <a:pt x="147" y="95"/>
                  </a:cubicBezTo>
                  <a:cubicBezTo>
                    <a:pt x="141" y="87"/>
                    <a:pt x="133" y="83"/>
                    <a:pt x="123" y="83"/>
                  </a:cubicBezTo>
                  <a:cubicBezTo>
                    <a:pt x="128" y="76"/>
                    <a:pt x="130" y="68"/>
                    <a:pt x="130" y="59"/>
                  </a:cubicBezTo>
                  <a:cubicBezTo>
                    <a:pt x="130" y="57"/>
                    <a:pt x="130" y="55"/>
                    <a:pt x="130" y="53"/>
                  </a:cubicBezTo>
                  <a:cubicBezTo>
                    <a:pt x="134" y="54"/>
                    <a:pt x="138" y="55"/>
                    <a:pt x="142" y="55"/>
                  </a:cubicBezTo>
                  <a:cubicBezTo>
                    <a:pt x="155" y="55"/>
                    <a:pt x="164" y="47"/>
                    <a:pt x="166" y="47"/>
                  </a:cubicBezTo>
                  <a:cubicBezTo>
                    <a:pt x="178" y="47"/>
                    <a:pt x="178" y="73"/>
                    <a:pt x="178" y="80"/>
                  </a:cubicBezTo>
                  <a:cubicBezTo>
                    <a:pt x="178" y="90"/>
                    <a:pt x="169" y="95"/>
                    <a:pt x="160" y="9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sp>
        <p:nvSpPr>
          <p:cNvPr id="44" name="Rectangle 5">
            <a:extLst>
              <a:ext uri="{FF2B5EF4-FFF2-40B4-BE49-F238E27FC236}">
                <a16:creationId xmlns:a16="http://schemas.microsoft.com/office/drawing/2014/main" id="{BA98A580-AAD8-4874-9769-95A91D520892}"/>
              </a:ext>
            </a:extLst>
          </p:cNvPr>
          <p:cNvSpPr/>
          <p:nvPr/>
        </p:nvSpPr>
        <p:spPr>
          <a:xfrm>
            <a:off x="528918" y="6418730"/>
            <a:ext cx="1290917" cy="24204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sz="3200" dirty="0">
              <a:solidFill>
                <a:schemeClr val="bg1"/>
              </a:solidFill>
              <a:latin typeface="FontAwesome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37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7">
      <a:dk1>
        <a:srgbClr val="000000"/>
      </a:dk1>
      <a:lt1>
        <a:srgbClr val="FFFFFF"/>
      </a:lt1>
      <a:dk2>
        <a:srgbClr val="2D3847"/>
      </a:dk2>
      <a:lt2>
        <a:srgbClr val="000000"/>
      </a:lt2>
      <a:accent1>
        <a:srgbClr val="20BEA0"/>
      </a:accent1>
      <a:accent2>
        <a:srgbClr val="33ADD3"/>
      </a:accent2>
      <a:accent3>
        <a:srgbClr val="1E4EB8"/>
      </a:accent3>
      <a:accent4>
        <a:srgbClr val="A516DE"/>
      </a:accent4>
      <a:accent5>
        <a:srgbClr val="EE1457"/>
      </a:accent5>
      <a:accent6>
        <a:srgbClr val="EB9B0B"/>
      </a:accent6>
      <a:hlink>
        <a:srgbClr val="44546A"/>
      </a:hlink>
      <a:folHlink>
        <a:srgbClr val="EE1457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907</TotalTime>
  <Words>718</Words>
  <Application>Microsoft Office PowerPoint</Application>
  <PresentationFormat>Широкоэкранный</PresentationFormat>
  <Paragraphs>118</Paragraphs>
  <Slides>10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0" baseType="lpstr">
      <vt:lpstr>Adobe Myungjo Std M</vt:lpstr>
      <vt:lpstr>Arial</vt:lpstr>
      <vt:lpstr>Calibri</vt:lpstr>
      <vt:lpstr>Calibri Light</vt:lpstr>
      <vt:lpstr>FontAwesome</vt:lpstr>
      <vt:lpstr>Lato Light</vt:lpstr>
      <vt:lpstr>Raleway</vt:lpstr>
      <vt:lpstr>Roboto Medium</vt:lpstr>
      <vt:lpstr>Times New Roman</vt:lpstr>
      <vt:lpstr>Office Theme</vt:lpstr>
      <vt:lpstr>Презентация PowerPoint</vt:lpstr>
      <vt:lpstr>Презентация PowerPoint</vt:lpstr>
      <vt:lpstr>2023 год </vt:lpstr>
      <vt:lpstr>2024 год </vt:lpstr>
      <vt:lpstr>2025 год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Казакова</dc:creator>
  <cp:lastModifiedBy>Наталья Валерьевна Хасанова</cp:lastModifiedBy>
  <cp:revision>61</cp:revision>
  <dcterms:created xsi:type="dcterms:W3CDTF">2018-04-26T02:03:50Z</dcterms:created>
  <dcterms:modified xsi:type="dcterms:W3CDTF">2025-12-17T07:46:24Z</dcterms:modified>
</cp:coreProperties>
</file>