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8" r:id="rId3"/>
    <p:sldId id="300" r:id="rId4"/>
    <p:sldId id="273" r:id="rId5"/>
    <p:sldId id="274" r:id="rId6"/>
    <p:sldId id="276" r:id="rId7"/>
    <p:sldId id="278" r:id="rId8"/>
    <p:sldId id="290" r:id="rId9"/>
    <p:sldId id="482" r:id="rId10"/>
    <p:sldId id="292" r:id="rId11"/>
    <p:sldId id="294" r:id="rId12"/>
    <p:sldId id="472" r:id="rId13"/>
    <p:sldId id="473" r:id="rId14"/>
    <p:sldId id="474" r:id="rId15"/>
    <p:sldId id="296" r:id="rId16"/>
    <p:sldId id="478" r:id="rId17"/>
    <p:sldId id="480" r:id="rId18"/>
    <p:sldId id="310" r:id="rId19"/>
    <p:sldId id="48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1471B7"/>
    <a:srgbClr val="06A187"/>
    <a:srgbClr val="067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Kutepova" userId="31925d607063c2be" providerId="LiveId" clId="{077946B7-FBCA-400E-8F73-12D946048B8B}"/>
    <pc:docChg chg="undo custSel addSld delSld modSld">
      <pc:chgData name="Elena Kutepova" userId="31925d607063c2be" providerId="LiveId" clId="{077946B7-FBCA-400E-8F73-12D946048B8B}" dt="2025-07-01T13:13:57.796" v="60" actId="113"/>
      <pc:docMkLst>
        <pc:docMk/>
      </pc:docMkLst>
      <pc:sldChg chg="modSp">
        <pc:chgData name="Elena Kutepova" userId="31925d607063c2be" providerId="LiveId" clId="{077946B7-FBCA-400E-8F73-12D946048B8B}" dt="2025-07-01T12:21:09.695" v="19" actId="20577"/>
        <pc:sldMkLst>
          <pc:docMk/>
          <pc:sldMk cId="3854179656" sldId="260"/>
        </pc:sldMkLst>
        <pc:spChg chg="mod">
          <ac:chgData name="Elena Kutepova" userId="31925d607063c2be" providerId="LiveId" clId="{077946B7-FBCA-400E-8F73-12D946048B8B}" dt="2025-07-01T12:21:09.695" v="19" actId="20577"/>
          <ac:spMkLst>
            <pc:docMk/>
            <pc:sldMk cId="3854179656" sldId="260"/>
            <ac:spMk id="13" creationId="{00000000-0000-0000-0000-000000000000}"/>
          </ac:spMkLst>
        </pc:spChg>
      </pc:sldChg>
      <pc:sldChg chg="del">
        <pc:chgData name="Elena Kutepova" userId="31925d607063c2be" providerId="LiveId" clId="{077946B7-FBCA-400E-8F73-12D946048B8B}" dt="2025-07-01T12:21:48.286" v="21" actId="47"/>
        <pc:sldMkLst>
          <pc:docMk/>
          <pc:sldMk cId="340352276" sldId="267"/>
        </pc:sldMkLst>
      </pc:sldChg>
      <pc:sldChg chg="add del">
        <pc:chgData name="Elena Kutepova" userId="31925d607063c2be" providerId="LiveId" clId="{077946B7-FBCA-400E-8F73-12D946048B8B}" dt="2025-07-01T12:22:05.265" v="24" actId="47"/>
        <pc:sldMkLst>
          <pc:docMk/>
          <pc:sldMk cId="2280914688" sldId="269"/>
        </pc:sldMkLst>
      </pc:sldChg>
      <pc:sldChg chg="del">
        <pc:chgData name="Elena Kutepova" userId="31925d607063c2be" providerId="LiveId" clId="{077946B7-FBCA-400E-8F73-12D946048B8B}" dt="2025-07-01T12:22:09.709" v="25" actId="47"/>
        <pc:sldMkLst>
          <pc:docMk/>
          <pc:sldMk cId="1665353472" sldId="270"/>
        </pc:sldMkLst>
      </pc:sldChg>
      <pc:sldChg chg="del">
        <pc:chgData name="Elena Kutepova" userId="31925d607063c2be" providerId="LiveId" clId="{077946B7-FBCA-400E-8F73-12D946048B8B}" dt="2025-07-01T12:22:13.557" v="26" actId="47"/>
        <pc:sldMkLst>
          <pc:docMk/>
          <pc:sldMk cId="1505297459" sldId="271"/>
        </pc:sldMkLst>
      </pc:sldChg>
      <pc:sldChg chg="del">
        <pc:chgData name="Elena Kutepova" userId="31925d607063c2be" providerId="LiveId" clId="{077946B7-FBCA-400E-8F73-12D946048B8B}" dt="2025-07-01T12:22:19.156" v="27" actId="47"/>
        <pc:sldMkLst>
          <pc:docMk/>
          <pc:sldMk cId="154104603" sldId="272"/>
        </pc:sldMkLst>
      </pc:sldChg>
      <pc:sldChg chg="add del">
        <pc:chgData name="Elena Kutepova" userId="31925d607063c2be" providerId="LiveId" clId="{077946B7-FBCA-400E-8F73-12D946048B8B}" dt="2025-07-01T12:22:38.328" v="29" actId="47"/>
        <pc:sldMkLst>
          <pc:docMk/>
          <pc:sldMk cId="136661227" sldId="274"/>
        </pc:sldMkLst>
      </pc:sldChg>
      <pc:sldChg chg="del">
        <pc:chgData name="Elena Kutepova" userId="31925d607063c2be" providerId="LiveId" clId="{077946B7-FBCA-400E-8F73-12D946048B8B}" dt="2025-07-01T12:22:44.107" v="30" actId="47"/>
        <pc:sldMkLst>
          <pc:docMk/>
          <pc:sldMk cId="3191565650" sldId="275"/>
        </pc:sldMkLst>
      </pc:sldChg>
      <pc:sldChg chg="modSp mod">
        <pc:chgData name="Elena Kutepova" userId="31925d607063c2be" providerId="LiveId" clId="{077946B7-FBCA-400E-8F73-12D946048B8B}" dt="2025-07-01T13:12:26.312" v="53"/>
        <pc:sldMkLst>
          <pc:docMk/>
          <pc:sldMk cId="677373243" sldId="276"/>
        </pc:sldMkLst>
        <pc:spChg chg="mod">
          <ac:chgData name="Elena Kutepova" userId="31925d607063c2be" providerId="LiveId" clId="{077946B7-FBCA-400E-8F73-12D946048B8B}" dt="2025-07-01T13:12:26.312" v="53"/>
          <ac:spMkLst>
            <pc:docMk/>
            <pc:sldMk cId="677373243" sldId="276"/>
            <ac:spMk id="5121" creationId="{00000000-0000-0000-0000-000000000000}"/>
          </ac:spMkLst>
        </pc:spChg>
      </pc:sldChg>
      <pc:sldChg chg="modSp mod">
        <pc:chgData name="Elena Kutepova" userId="31925d607063c2be" providerId="LiveId" clId="{077946B7-FBCA-400E-8F73-12D946048B8B}" dt="2025-07-01T12:23:22.022" v="33" actId="207"/>
        <pc:sldMkLst>
          <pc:docMk/>
          <pc:sldMk cId="1556131056" sldId="278"/>
        </pc:sldMkLst>
        <pc:spChg chg="mod">
          <ac:chgData name="Elena Kutepova" userId="31925d607063c2be" providerId="LiveId" clId="{077946B7-FBCA-400E-8F73-12D946048B8B}" dt="2025-07-01T12:23:22.022" v="33" actId="207"/>
          <ac:spMkLst>
            <pc:docMk/>
            <pc:sldMk cId="1556131056" sldId="278"/>
            <ac:spMk id="5121" creationId="{00000000-0000-0000-0000-000000000000}"/>
          </ac:spMkLst>
        </pc:spChg>
      </pc:sldChg>
      <pc:sldChg chg="del">
        <pc:chgData name="Elena Kutepova" userId="31925d607063c2be" providerId="LiveId" clId="{077946B7-FBCA-400E-8F73-12D946048B8B}" dt="2025-07-01T12:23:32.496" v="34" actId="47"/>
        <pc:sldMkLst>
          <pc:docMk/>
          <pc:sldMk cId="1868830565" sldId="280"/>
        </pc:sldMkLst>
      </pc:sldChg>
      <pc:sldChg chg="del">
        <pc:chgData name="Elena Kutepova" userId="31925d607063c2be" providerId="LiveId" clId="{077946B7-FBCA-400E-8F73-12D946048B8B}" dt="2025-07-01T12:23:38.641" v="35" actId="47"/>
        <pc:sldMkLst>
          <pc:docMk/>
          <pc:sldMk cId="3918294765" sldId="282"/>
        </pc:sldMkLst>
      </pc:sldChg>
      <pc:sldChg chg="del">
        <pc:chgData name="Elena Kutepova" userId="31925d607063c2be" providerId="LiveId" clId="{077946B7-FBCA-400E-8F73-12D946048B8B}" dt="2025-07-01T12:23:41.111" v="36" actId="47"/>
        <pc:sldMkLst>
          <pc:docMk/>
          <pc:sldMk cId="2195891315" sldId="283"/>
        </pc:sldMkLst>
      </pc:sldChg>
      <pc:sldChg chg="del">
        <pc:chgData name="Elena Kutepova" userId="31925d607063c2be" providerId="LiveId" clId="{077946B7-FBCA-400E-8F73-12D946048B8B}" dt="2025-07-01T12:23:45.323" v="37" actId="47"/>
        <pc:sldMkLst>
          <pc:docMk/>
          <pc:sldMk cId="2187843236" sldId="284"/>
        </pc:sldMkLst>
      </pc:sldChg>
      <pc:sldChg chg="del">
        <pc:chgData name="Elena Kutepova" userId="31925d607063c2be" providerId="LiveId" clId="{077946B7-FBCA-400E-8F73-12D946048B8B}" dt="2025-07-01T12:24:11.157" v="38" actId="47"/>
        <pc:sldMkLst>
          <pc:docMk/>
          <pc:sldMk cId="1888287175" sldId="285"/>
        </pc:sldMkLst>
      </pc:sldChg>
      <pc:sldChg chg="del">
        <pc:chgData name="Elena Kutepova" userId="31925d607063c2be" providerId="LiveId" clId="{077946B7-FBCA-400E-8F73-12D946048B8B}" dt="2025-07-01T12:24:18.590" v="39" actId="47"/>
        <pc:sldMkLst>
          <pc:docMk/>
          <pc:sldMk cId="1206414530" sldId="286"/>
        </pc:sldMkLst>
      </pc:sldChg>
      <pc:sldChg chg="del">
        <pc:chgData name="Elena Kutepova" userId="31925d607063c2be" providerId="LiveId" clId="{077946B7-FBCA-400E-8F73-12D946048B8B}" dt="2025-07-01T12:24:20.743" v="40" actId="47"/>
        <pc:sldMkLst>
          <pc:docMk/>
          <pc:sldMk cId="773339380" sldId="287"/>
        </pc:sldMkLst>
      </pc:sldChg>
      <pc:sldChg chg="del">
        <pc:chgData name="Elena Kutepova" userId="31925d607063c2be" providerId="LiveId" clId="{077946B7-FBCA-400E-8F73-12D946048B8B}" dt="2025-07-01T12:24:22.681" v="41" actId="47"/>
        <pc:sldMkLst>
          <pc:docMk/>
          <pc:sldMk cId="1617849110" sldId="288"/>
        </pc:sldMkLst>
      </pc:sldChg>
      <pc:sldChg chg="del">
        <pc:chgData name="Elena Kutepova" userId="31925d607063c2be" providerId="LiveId" clId="{077946B7-FBCA-400E-8F73-12D946048B8B}" dt="2025-07-01T12:24:36.907" v="42" actId="47"/>
        <pc:sldMkLst>
          <pc:docMk/>
          <pc:sldMk cId="2273369992" sldId="289"/>
        </pc:sldMkLst>
      </pc:sldChg>
      <pc:sldChg chg="modSp mod">
        <pc:chgData name="Elena Kutepova" userId="31925d607063c2be" providerId="LiveId" clId="{077946B7-FBCA-400E-8F73-12D946048B8B}" dt="2025-07-01T13:13:57.796" v="60" actId="113"/>
        <pc:sldMkLst>
          <pc:docMk/>
          <pc:sldMk cId="4056020736" sldId="290"/>
        </pc:sldMkLst>
        <pc:spChg chg="mod">
          <ac:chgData name="Elena Kutepova" userId="31925d607063c2be" providerId="LiveId" clId="{077946B7-FBCA-400E-8F73-12D946048B8B}" dt="2025-07-01T13:13:57.796" v="60" actId="113"/>
          <ac:spMkLst>
            <pc:docMk/>
            <pc:sldMk cId="4056020736" sldId="290"/>
            <ac:spMk id="5121" creationId="{00000000-0000-0000-0000-000000000000}"/>
          </ac:spMkLst>
        </pc:spChg>
      </pc:sldChg>
      <pc:sldChg chg="del">
        <pc:chgData name="Elena Kutepova" userId="31925d607063c2be" providerId="LiveId" clId="{077946B7-FBCA-400E-8F73-12D946048B8B}" dt="2025-07-01T12:21:31.695" v="20" actId="47"/>
        <pc:sldMkLst>
          <pc:docMk/>
          <pc:sldMk cId="3839079533" sldId="298"/>
        </pc:sldMkLst>
      </pc:sldChg>
      <pc:sldChg chg="del">
        <pc:chgData name="Elena Kutepova" userId="31925d607063c2be" providerId="LiveId" clId="{077946B7-FBCA-400E-8F73-12D946048B8B}" dt="2025-07-01T12:26:54.818" v="47" actId="47"/>
        <pc:sldMkLst>
          <pc:docMk/>
          <pc:sldMk cId="2324052104" sldId="303"/>
        </pc:sldMkLst>
      </pc:sldChg>
      <pc:sldChg chg="del">
        <pc:chgData name="Elena Kutepova" userId="31925d607063c2be" providerId="LiveId" clId="{077946B7-FBCA-400E-8F73-12D946048B8B}" dt="2025-07-01T12:27:20.923" v="48" actId="47"/>
        <pc:sldMkLst>
          <pc:docMk/>
          <pc:sldMk cId="1822737544" sldId="305"/>
        </pc:sldMkLst>
      </pc:sldChg>
      <pc:sldChg chg="del">
        <pc:chgData name="Elena Kutepova" userId="31925d607063c2be" providerId="LiveId" clId="{077946B7-FBCA-400E-8F73-12D946048B8B}" dt="2025-07-01T12:27:53.167" v="49" actId="47"/>
        <pc:sldMkLst>
          <pc:docMk/>
          <pc:sldMk cId="2939245707" sldId="471"/>
        </pc:sldMkLst>
      </pc:sldChg>
      <pc:sldChg chg="del">
        <pc:chgData name="Elena Kutepova" userId="31925d607063c2be" providerId="LiveId" clId="{077946B7-FBCA-400E-8F73-12D946048B8B}" dt="2025-07-01T12:25:57.051" v="43" actId="47"/>
        <pc:sldMkLst>
          <pc:docMk/>
          <pc:sldMk cId="3275802513" sldId="475"/>
        </pc:sldMkLst>
      </pc:sldChg>
      <pc:sldChg chg="del">
        <pc:chgData name="Elena Kutepova" userId="31925d607063c2be" providerId="LiveId" clId="{077946B7-FBCA-400E-8F73-12D946048B8B}" dt="2025-07-01T12:26:03.798" v="44" actId="47"/>
        <pc:sldMkLst>
          <pc:docMk/>
          <pc:sldMk cId="3235384274" sldId="476"/>
        </pc:sldMkLst>
      </pc:sldChg>
      <pc:sldChg chg="del">
        <pc:chgData name="Elena Kutepova" userId="31925d607063c2be" providerId="LiveId" clId="{077946B7-FBCA-400E-8F73-12D946048B8B}" dt="2025-07-01T12:26:24.736" v="45" actId="47"/>
        <pc:sldMkLst>
          <pc:docMk/>
          <pc:sldMk cId="3370481066" sldId="477"/>
        </pc:sldMkLst>
      </pc:sldChg>
      <pc:sldChg chg="del">
        <pc:chgData name="Elena Kutepova" userId="31925d607063c2be" providerId="LiveId" clId="{077946B7-FBCA-400E-8F73-12D946048B8B}" dt="2025-07-01T12:26:41.839" v="46" actId="47"/>
        <pc:sldMkLst>
          <pc:docMk/>
          <pc:sldMk cId="3241546961" sldId="479"/>
        </pc:sldMkLst>
      </pc:sldChg>
      <pc:sldChg chg="modSp mod">
        <pc:chgData name="Elena Kutepova" userId="31925d607063c2be" providerId="LiveId" clId="{077946B7-FBCA-400E-8F73-12D946048B8B}" dt="2025-07-01T12:27:57.631" v="50" actId="6549"/>
        <pc:sldMkLst>
          <pc:docMk/>
          <pc:sldMk cId="2922455561" sldId="481"/>
        </pc:sldMkLst>
        <pc:spChg chg="mod">
          <ac:chgData name="Elena Kutepova" userId="31925d607063c2be" providerId="LiveId" clId="{077946B7-FBCA-400E-8F73-12D946048B8B}" dt="2025-07-01T12:27:57.631" v="50" actId="6549"/>
          <ac:spMkLst>
            <pc:docMk/>
            <pc:sldMk cId="2922455561" sldId="481"/>
            <ac:spMk id="8" creationId="{50A83C5B-F768-C9F6-A42A-2B09C70A41DC}"/>
          </ac:spMkLst>
        </pc:spChg>
      </pc:sldChg>
      <pc:sldChg chg="add">
        <pc:chgData name="Elena Kutepova" userId="31925d607063c2be" providerId="LiveId" clId="{077946B7-FBCA-400E-8F73-12D946048B8B}" dt="2025-07-01T13:13:05.388" v="54" actId="2890"/>
        <pc:sldMkLst>
          <pc:docMk/>
          <pc:sldMk cId="428373090" sldId="4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2E0F-147F-42E9-889E-1E4A6738D06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CF7D-AA05-4AAD-AD2B-44B83B6FB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64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2E0F-147F-42E9-889E-1E4A6738D06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CF7D-AA05-4AAD-AD2B-44B83B6FB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90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2E0F-147F-42E9-889E-1E4A6738D06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CF7D-AA05-4AAD-AD2B-44B83B6FB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33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2E0F-147F-42E9-889E-1E4A6738D06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CF7D-AA05-4AAD-AD2B-44B83B6FB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34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2E0F-147F-42E9-889E-1E4A6738D06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CF7D-AA05-4AAD-AD2B-44B83B6FB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37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2E0F-147F-42E9-889E-1E4A6738D06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CF7D-AA05-4AAD-AD2B-44B83B6FB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19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2E0F-147F-42E9-889E-1E4A6738D06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CF7D-AA05-4AAD-AD2B-44B83B6FB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91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2E0F-147F-42E9-889E-1E4A6738D06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CF7D-AA05-4AAD-AD2B-44B83B6FB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529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2E0F-147F-42E9-889E-1E4A6738D06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CF7D-AA05-4AAD-AD2B-44B83B6FB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63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2E0F-147F-42E9-889E-1E4A6738D06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CF7D-AA05-4AAD-AD2B-44B83B6FB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9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2E0F-147F-42E9-889E-1E4A6738D06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CF7D-AA05-4AAD-AD2B-44B83B6FB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971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62E0F-147F-42E9-889E-1E4A6738D06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3CF7D-AA05-4AAD-AD2B-44B83B6FB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47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enkutepova@mail.r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7" y="2678769"/>
            <a:ext cx="12199881" cy="41792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4179230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33"/>
          <a:stretch/>
        </p:blipFill>
        <p:spPr>
          <a:xfrm rot="5400000">
            <a:off x="1762139" y="-1734681"/>
            <a:ext cx="1870746" cy="53401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30" y="3504931"/>
            <a:ext cx="395877" cy="435466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575238" y="3585721"/>
            <a:ext cx="2055264" cy="45450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  Июля 2025</a:t>
            </a:r>
            <a:endParaRPr lang="ru-RU" sz="1800" b="1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ctrTitle"/>
          </p:nvPr>
        </p:nvSpPr>
        <p:spPr>
          <a:xfrm>
            <a:off x="4387442" y="4734457"/>
            <a:ext cx="6867746" cy="1984539"/>
          </a:xfrm>
          <a:noFill/>
        </p:spPr>
        <p:txBody>
          <a:bodyPr anchor="ctr" anchorCtr="0">
            <a:noAutofit/>
          </a:bodyPr>
          <a:lstStyle/>
          <a:p>
            <a:pPr algn="l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Кутепова Елена Николаевна</a:t>
            </a:r>
            <a:b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Заместитель директора Института проблем инклюзивного образования МГППУ, кандидат педагогических наук, доцент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4890EE-1317-C64C-3C17-04158EE7A2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7" y="4179230"/>
            <a:ext cx="4267706" cy="261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7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708776" cy="618186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1715" y="0"/>
            <a:ext cx="290285" cy="61818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54559" y="672351"/>
            <a:ext cx="1157682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endParaRPr lang="ru-RU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 Педагогическая диагностика достижения планируемых образовательных результатов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диагностика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 оценку индивидуального развития детей дошкольного возраста, на основе которой определяется эффективность педагогических действий и осуществляется их дальнейшее планирование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педагогической диагностики (мониторинга) могут использоваться исключительно для решения следующих образовательных задач: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индивидуализации образования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том числе поддержки ребенка, построения его образовательной траектории или профессиональной коррекции особенностей его развития);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оптимизации работы с группой детей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Помним, что освоение Программы не сопровождается проведением промежуточных аттестаций и итоговой аттестации воспитанников.</a:t>
            </a:r>
          </a:p>
          <a:p>
            <a:pPr algn="just"/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75841"/>
          <a:stretch/>
        </p:blipFill>
        <p:spPr>
          <a:xfrm rot="5400000">
            <a:off x="2388228" y="-2360770"/>
            <a:ext cx="618568" cy="53401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D5405F-AEBC-F50B-6139-BAD082E9CA1C}"/>
              </a:ext>
            </a:extLst>
          </p:cNvPr>
          <p:cNvSpPr txBox="1"/>
          <p:nvPr/>
        </p:nvSpPr>
        <p:spPr>
          <a:xfrm>
            <a:off x="227901" y="618186"/>
            <a:ext cx="11736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федеральной образовательной программы дошкольного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003174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708776" cy="618186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федеральной образовательной программы дошкольного образования</a:t>
            </a:r>
            <a:endParaRPr lang="ru-RU" alt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1715" y="0"/>
            <a:ext cx="290285" cy="61818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17446" y="1374137"/>
            <a:ext cx="1161393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п.27. Программа коррекционно-развивающей работы (КРР)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27.1 КРР и (или инклюзивное образование) направлено на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коррекций развития у различных категорий детей (целевые группы) включая детей с ООП, в т.ч. с ОВЗ и инвалидностью.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27.2 КРР объединяет комплекс мер по ППС и проведения коррекционно-развивающих занятий.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27.3 ДОО имеет право и возможность разработать программу КРР: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-план диагностических и коррекционно-развивающих мероприятий,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-рабочие программы КРР для различных целевых групп, имеющих различные ООП</a:t>
            </a:r>
          </a:p>
          <a:p>
            <a:pPr algn="just"/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824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708776" cy="618186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федеральной образовательной программы дошкольного образования</a:t>
            </a:r>
            <a:endParaRPr lang="ru-RU" alt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1715" y="0"/>
            <a:ext cx="290285" cy="61818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7782" y="618186"/>
            <a:ext cx="11613933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27.4 Задачи КРР на уровне ДО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своевременное выявление детей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трудностями адаптации, в том числе с освоением федеральной программы и социализации в ДОО.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осуществление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 ориентированной психолого-педагогической помощи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воспитанникам 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особенностей психического и (или) физического развития, индивидуальных возможностей и потребностей в соответствии с рекомендациями психолого-педагогического консилиума образовательной организации (</a:t>
            </a:r>
            <a:r>
              <a:rPr lang="ru-RU" alt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оказание родителям (законным представителям) обучающихся консультативной </a:t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психолого-педагогической помощи по вопросам развития и воспитания детей дошкольного возраста;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содействие поиску и отбору одаренных обучающихся, их творческому  развитию;</a:t>
            </a:r>
          </a:p>
          <a:p>
            <a:pPr marL="342900" indent="-342900" algn="just">
              <a:buFontTx/>
              <a:buChar char="-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детей с проблемами развития эмоциональной и интеллектуальной сферы;</a:t>
            </a:r>
          </a:p>
          <a:p>
            <a:pPr marL="342900" indent="-342900" algn="just">
              <a:buFontTx/>
              <a:buChar char="-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комплекса индивидуально-ориентированных мер по ослаблению, снижению или устранению отклонений в развитии и проблем поведения;</a:t>
            </a:r>
          </a:p>
          <a:p>
            <a:pPr marL="342900" indent="-342900" algn="just">
              <a:buFontTx/>
              <a:buChar char="-"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44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223" y="125835"/>
            <a:ext cx="9708776" cy="618186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федеральной образовательной программы дошкольного образования</a:t>
            </a:r>
            <a:endParaRPr lang="ru-RU" alt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1715" y="0"/>
            <a:ext cx="290285" cy="61818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01336" y="1440825"/>
            <a:ext cx="1159385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27.5. КРР организуется: по обоснованному запросу педагогов и родителей (законных представителей); на основании результатов психологической диагностики; на основании рекомендаций ППК.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27.6. КРР в ДОО реализуется в форме групповых и (или) индивидуальных коррекционно-развивающих занятий. Выбор конкретной программы коррекционно-развивающих мероприятий, их количестве, форме организации, методов и технологий реализации определяется ДОО самостоятельно, исходя из возрастных особенностей и ООП обучающихся.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27.7. Содержание КРР для каждого обучающегося определяется с учётом его ООП на основе рекомендаций ППК ДОО.</a:t>
            </a:r>
          </a:p>
          <a:p>
            <a:pPr algn="just"/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097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223" y="125835"/>
            <a:ext cx="9708776" cy="618186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федеральной образовательной программы дошкольного образования</a:t>
            </a:r>
            <a:endParaRPr lang="ru-RU" alt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1715" y="0"/>
            <a:ext cx="290285" cy="61818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34223" y="744021"/>
            <a:ext cx="11577073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27.8.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образовательной практике определяются нижеследующие категории целевых групп обучающихся для оказания им адресной психологической помощи и включения их в программы психолого-педагогического сопровождения: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нормотипичные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с нормативным кризисом развития;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обучающиеся с ООП: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 ОВЗ и (или) инвалидностью, получившие статус в порядке, установленном законодательством Российской Федерации;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по индивидуальному учебному плану (учебному расписанию) на основании медицинского заключения (дети, находящиеся под диспансерным наблюдением, в том числе часто болеющие дети); часто болеющие дети характеризуются повышенной заболеваемостью острыми респираторными инфекциями, которые не связаны с врожденными и наследственными состояниями, приводящими к большому количеству пропусков ребёнком в посещении ДОО;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-обучающиеся, испытывающие трудности в освоении образовательных программ, развитии, социальной адаптации;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одаренные обучающиеся;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421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708776" cy="618186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1715" y="0"/>
            <a:ext cx="290285" cy="61818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27901" y="1502516"/>
            <a:ext cx="1173619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28.5. Реализация КРР с обучающимися с ОВЗ и детьми-инвалидами согласно нозологическим группам осуществляется в соответствии с Федеральной адаптированной образовательной программой дошкольного образования.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КРР с обучающимися с ОВЗ и детьми-инвалидами должна предусматривать предупреждение вторичных биологических и социальных отклонений в развитии, затрудняющих образование и социализацию обучающихся, коррекцию нарушений психического и физического развития средствами коррекционной педагогики, специальной психологии и медицины; формирование у обучающихся механизмов компенсации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дефицитарных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функций, не поддающихся коррекции, в том числе с использованием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ассистивных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технологий.</a:t>
            </a:r>
            <a:endParaRPr lang="ru-RU" alt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75841"/>
          <a:stretch/>
        </p:blipFill>
        <p:spPr>
          <a:xfrm rot="5400000">
            <a:off x="2515329" y="-2384738"/>
            <a:ext cx="618568" cy="53401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D5405F-AEBC-F50B-6139-BAD082E9CA1C}"/>
              </a:ext>
            </a:extLst>
          </p:cNvPr>
          <p:cNvSpPr txBox="1"/>
          <p:nvPr/>
        </p:nvSpPr>
        <p:spPr>
          <a:xfrm>
            <a:off x="227901" y="664939"/>
            <a:ext cx="11736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федеральной образовательной программы дошкольного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911442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708776" cy="618186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1715" y="0"/>
            <a:ext cx="290285" cy="61818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54559" y="849605"/>
            <a:ext cx="1173619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28.6.1. Направленность КРР с детьми, находящимися под диспансерным наблюдением, в том числе часто болеющими детьми на дошкольном уровне образования: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(развитие) коммуникативной, личностной, эмоционально-волевой сфер, познавательных процессов;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тревожности;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разрешении поведенческих проблем;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успешной социализации, оптимизация межличностного взаимодействия со взрослыми и сверстниками.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28.6.2. Включение часто болеющих детей в программу КРР, определение индивидуального маршрута психолого-педагогического сопровождения осуществляется на основании медицинского заключения и рекомендаций ППК по результатам психологической и педагогической диагностики.</a:t>
            </a:r>
            <a:endParaRPr lang="ru-RU" alt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75841"/>
          <a:stretch/>
        </p:blipFill>
        <p:spPr>
          <a:xfrm rot="5400000">
            <a:off x="2515329" y="-2384738"/>
            <a:ext cx="618568" cy="53401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D5405F-AEBC-F50B-6139-BAD082E9CA1C}"/>
              </a:ext>
            </a:extLst>
          </p:cNvPr>
          <p:cNvSpPr txBox="1"/>
          <p:nvPr/>
        </p:nvSpPr>
        <p:spPr>
          <a:xfrm>
            <a:off x="227901" y="664939"/>
            <a:ext cx="11736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федеральной образовательной программы дошкольного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32190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708776" cy="618186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1715" y="0"/>
            <a:ext cx="290285" cy="61818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65517" y="1041022"/>
            <a:ext cx="1173619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28.9. К целевой группе обучающихся "группы риска"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отнесены дети, имеющие проблемы с психологическим здоровьем; эмоциональные проблемы (повышенная возбудимость, апатия, раздражительность, тревога, появление фобий); поведенческие проблемы (грубость, агрессия, обман); проблемы неврологического характера (потеря аппетита); проблемы общения (стеснительность, замкнутость, излишняя чувствительность, выраженная нереализованная потребность в лидерстве); проблемы регуляторного характера (расстройство сна, быстрая утомляемость, навязчивые движения, двигательная расторможенность, снижение произвольности внимания).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28.9.1. Направленность КРР с обучающимися, имеющими девиации развития и поведения на дошкольном уровне образования: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(развитие) социально-коммуникативной, личностной, эмоционально-волевой сферы;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решении поведенческих проблем;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адекватных, социально-приемлемых способов поведения;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рефлексивных способностей;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способов саморегуляции.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28.9.2. Включение ребёнка из "группы риска" в программу КРР, определение индивидуального маршрута психолого-педагогического сопровождения осуществляется на основе заключения ППК по результатам психологической диагностики или по обоснованному запросу педагога и (или) родителей (законных представителей).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75841"/>
          <a:stretch/>
        </p:blipFill>
        <p:spPr>
          <a:xfrm rot="5400000">
            <a:off x="2515329" y="-2384738"/>
            <a:ext cx="618568" cy="534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26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708776" cy="618186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1715" y="0"/>
            <a:ext cx="290285" cy="61818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2840" y="826822"/>
            <a:ext cx="11628539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Федеральной программы обеспечивается квалифицированными педагогическими работниками, наименование должностей которых должно соответствовать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Номенклатура должностей педагогических работников организаций, осуществляющих образовательную деятельность, должностей руководителей образовательных организаций», утвержденной Постановлением Правительства Российской Федерации от 21 февраля 2022 г.  № 225: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воспитатель, инструктор по труду, инструктор-методист, инструктор по физической культуре, методист, музыкальный руководитель, тьютор, учитель-дефектолог, учитель-логопед, старший воспитатель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75841"/>
          <a:stretch/>
        </p:blipFill>
        <p:spPr>
          <a:xfrm rot="5400000">
            <a:off x="2434248" y="-2319965"/>
            <a:ext cx="618568" cy="535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92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708776" cy="618186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1715" y="0"/>
            <a:ext cx="290285" cy="61818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75841"/>
          <a:stretch/>
        </p:blipFill>
        <p:spPr>
          <a:xfrm rot="5400000">
            <a:off x="2515329" y="-2384738"/>
            <a:ext cx="618568" cy="53401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D5405F-AEBC-F50B-6139-BAD082E9CA1C}"/>
              </a:ext>
            </a:extLst>
          </p:cNvPr>
          <p:cNvSpPr txBox="1"/>
          <p:nvPr/>
        </p:nvSpPr>
        <p:spPr>
          <a:xfrm>
            <a:off x="227901" y="664939"/>
            <a:ext cx="11736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A83C5B-F768-C9F6-A42A-2B09C70A41DC}"/>
              </a:ext>
            </a:extLst>
          </p:cNvPr>
          <p:cNvSpPr txBox="1"/>
          <p:nvPr/>
        </p:nvSpPr>
        <p:spPr>
          <a:xfrm>
            <a:off x="154559" y="1987352"/>
            <a:ext cx="1190880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altLang="ru-RU" sz="6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enkutepova@mail.ru</a:t>
            </a:r>
            <a:endParaRPr lang="en-US" alt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endParaRPr lang="ru-RU" alt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455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708776" cy="618186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1715" y="0"/>
            <a:ext cx="290285" cy="61818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60059" y="1699471"/>
            <a:ext cx="1157682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2. Основные понятия: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10.1)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основная общеобразовательная программа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учебно-методическая документация (федеральный учебный план, федеральный календарный учебный график, федеральные рабочие программы учебных предметов, курсов, дисциплин (модулей), иных компонентов, федеральная рабочая программа воспитания, федеральный календарный план воспитательной работы), определяющая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программы;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(п. 10.1 введен Федеральным законом от 24.09.2022 N 371-ФЗ)</a:t>
            </a:r>
          </a:p>
          <a:p>
            <a:pPr algn="ctr"/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75841"/>
          <a:stretch/>
        </p:blipFill>
        <p:spPr>
          <a:xfrm rot="5400000">
            <a:off x="2388228" y="-2360770"/>
            <a:ext cx="618568" cy="53401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D5405F-AEBC-F50B-6139-BAD082E9CA1C}"/>
              </a:ext>
            </a:extLst>
          </p:cNvPr>
          <p:cNvSpPr txBox="1"/>
          <p:nvPr/>
        </p:nvSpPr>
        <p:spPr>
          <a:xfrm>
            <a:off x="260059" y="774327"/>
            <a:ext cx="117361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№ 273-ФЗ</a:t>
            </a:r>
            <a:b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«Об образовании в Российской Федерации» </a:t>
            </a:r>
          </a:p>
        </p:txBody>
      </p:sp>
    </p:spTree>
    <p:extLst>
      <p:ext uri="{BB962C8B-B14F-4D97-AF65-F5344CB8AC3E}">
        <p14:creationId xmlns:p14="http://schemas.microsoft.com/office/powerpoint/2010/main" val="2771471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708776" cy="618186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1715" y="0"/>
            <a:ext cx="290285" cy="61818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60059" y="1884138"/>
            <a:ext cx="1157682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2. Основные понятия: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27) инклюзивное образование - 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возможностей;</a:t>
            </a:r>
          </a:p>
          <a:p>
            <a:pPr algn="just" eaLnBrk="1" hangingPunct="1">
              <a:spcBef>
                <a:spcPct val="0"/>
              </a:spcBef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28) адаптированная образовательная программа - образовательная программа, адаптированная для обучения лиц с ограниченными возможностями здоровья с учетом особенностей их психофизического развития, индивидуальных возможностей и при необходимости обеспечивающая коррекцию нарушений развития и социальную адаптацию указанных лиц;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75841"/>
          <a:stretch/>
        </p:blipFill>
        <p:spPr>
          <a:xfrm rot="5400000">
            <a:off x="2388228" y="-2360770"/>
            <a:ext cx="618568" cy="53401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D5405F-AEBC-F50B-6139-BAD082E9CA1C}"/>
              </a:ext>
            </a:extLst>
          </p:cNvPr>
          <p:cNvSpPr txBox="1"/>
          <p:nvPr/>
        </p:nvSpPr>
        <p:spPr>
          <a:xfrm>
            <a:off x="260059" y="774327"/>
            <a:ext cx="117361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№ 273-ФЗ</a:t>
            </a:r>
            <a:b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«Об образовании в Российской Федерации» </a:t>
            </a:r>
          </a:p>
        </p:txBody>
      </p:sp>
    </p:spTree>
    <p:extLst>
      <p:ext uri="{BB962C8B-B14F-4D97-AF65-F5344CB8AC3E}">
        <p14:creationId xmlns:p14="http://schemas.microsoft.com/office/powerpoint/2010/main" val="3631226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708776" cy="618186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1715" y="0"/>
            <a:ext cx="290285" cy="61818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8114" y="1299578"/>
            <a:ext cx="1157682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44. Права, обязанности и ответственность в сфере образования родителей (законных представителей) несовершеннолетних обучающихся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Родители (законные представители) несовершеннолетних обучающихся имеют право: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…..8) присутствовать при обследовании детей психолого-медико-педагогической комиссией, обсуждении результатов обследования и рекомендаций, полученных по результатам обследования, высказывать свое мнение относительно предлагаемых условий для организации обучения и воспитания детей.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Родители (законные представители) несовершеннолетних обучающихся обязаны: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обеспечить получение детьми общего образования;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75841"/>
          <a:stretch/>
        </p:blipFill>
        <p:spPr>
          <a:xfrm rot="5400000">
            <a:off x="2388228" y="-2360770"/>
            <a:ext cx="618568" cy="53401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D5405F-AEBC-F50B-6139-BAD082E9CA1C}"/>
              </a:ext>
            </a:extLst>
          </p:cNvPr>
          <p:cNvSpPr txBox="1"/>
          <p:nvPr/>
        </p:nvSpPr>
        <p:spPr>
          <a:xfrm>
            <a:off x="260059" y="618186"/>
            <a:ext cx="117361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№ 273-ФЗ</a:t>
            </a:r>
            <a:b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«Об образовании в Российской Федерации» </a:t>
            </a:r>
          </a:p>
        </p:txBody>
      </p:sp>
    </p:spTree>
    <p:extLst>
      <p:ext uri="{BB962C8B-B14F-4D97-AF65-F5344CB8AC3E}">
        <p14:creationId xmlns:p14="http://schemas.microsoft.com/office/powerpoint/2010/main" val="4267014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708776" cy="618186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1715" y="0"/>
            <a:ext cx="290285" cy="61818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8114" y="1299578"/>
            <a:ext cx="1157682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44. Права, обязанности и ответственность в сфере образования родителей (законных представителей) несовершеннолетних обучающихся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Органы государственной власти и органы местного самоуправления, образовательные организации, российское движение детей и молодежи оказывают помощь родителям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(законным представителям) несовершеннолетних обучающихся в воспитании детей, охране и укреплении их физического и психического здоровья, развитии индивидуальных способностей и необходимой коррекции нарушений их развития.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ред. Федерального закона от 14.07.2022 N 262-ФЗ).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75841"/>
          <a:stretch/>
        </p:blipFill>
        <p:spPr>
          <a:xfrm rot="5400000">
            <a:off x="2388228" y="-2360770"/>
            <a:ext cx="618568" cy="53401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D5405F-AEBC-F50B-6139-BAD082E9CA1C}"/>
              </a:ext>
            </a:extLst>
          </p:cNvPr>
          <p:cNvSpPr txBox="1"/>
          <p:nvPr/>
        </p:nvSpPr>
        <p:spPr>
          <a:xfrm>
            <a:off x="260059" y="618186"/>
            <a:ext cx="117361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№ 273-ФЗ</a:t>
            </a:r>
            <a:b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«Об образовании в Российской Федерации» </a:t>
            </a:r>
          </a:p>
        </p:txBody>
      </p:sp>
    </p:spTree>
    <p:extLst>
      <p:ext uri="{BB962C8B-B14F-4D97-AF65-F5344CB8AC3E}">
        <p14:creationId xmlns:p14="http://schemas.microsoft.com/office/powerpoint/2010/main" val="136661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708776" cy="618186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1715" y="0"/>
            <a:ext cx="290285" cy="61818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8114" y="1515023"/>
            <a:ext cx="1157682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63. Общее образование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 дошкольного, начального общего, основного общего и среднего общего образования являются преемственными.</a:t>
            </a:r>
          </a:p>
          <a:p>
            <a:pPr algn="just"/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Общее образование может быть получено в организациях, осуществляющих образовательную деятельность, а также вне организаций, осуществляющих образовательную деятельность, в форме семейного образования. Среднее общее образование может быть получено в форме самообразования.</a:t>
            </a:r>
          </a:p>
          <a:p>
            <a:pPr algn="just"/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75841"/>
          <a:stretch/>
        </p:blipFill>
        <p:spPr>
          <a:xfrm rot="5400000">
            <a:off x="2388228" y="-2360770"/>
            <a:ext cx="618568" cy="53401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D5405F-AEBC-F50B-6139-BAD082E9CA1C}"/>
              </a:ext>
            </a:extLst>
          </p:cNvPr>
          <p:cNvSpPr txBox="1"/>
          <p:nvPr/>
        </p:nvSpPr>
        <p:spPr>
          <a:xfrm>
            <a:off x="260059" y="618186"/>
            <a:ext cx="117361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№ 273-ФЗ</a:t>
            </a:r>
            <a:b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«Об образовании в Российской Федерации» </a:t>
            </a:r>
          </a:p>
        </p:txBody>
      </p:sp>
    </p:spTree>
    <p:extLst>
      <p:ext uri="{BB962C8B-B14F-4D97-AF65-F5344CB8AC3E}">
        <p14:creationId xmlns:p14="http://schemas.microsoft.com/office/powerpoint/2010/main" val="677373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708776" cy="618186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1715" y="0"/>
            <a:ext cx="290285" cy="61818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2521" y="1182638"/>
            <a:ext cx="1157682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79. Организация получения образования обучающимися с ограниченными возможностями здоровья: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образования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условия организации обучения и воспитания обучающихся с ограниченными возможностями здоровья 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определяются адаптированной образовательной программой, а для инвалидов также в соответствии с индивидуальной программой реабилитации инвалида.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 специальными условиями для получения образования обучающимися с ограниченными возможностями здоровья в настоящем Федеральном законе понимаются условия обучения, воспитания и развития таких обучающихся, включающие в себя использование специальных образовательных программ и методов обучения и воспитания, специальных учебников, учебных пособий и дидактических материалов, специальных технических средств обучения коллективного и индивидуального пользования, </a:t>
            </a:r>
            <a:r>
              <a:rPr lang="ru-RU" alt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услуг ассистента (помощника), оказывающего обучающимся необходимую техническую помощь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проведение групповых и индивидуальных коррекционных занятий, обеспечение доступа в здания организаций, осуществляющих образовательную деятельность, и другие условия, без которых невозможно или затруднено освоение образовательных программ обучающимися с ограниченными возможностями здоровья.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75841"/>
          <a:stretch/>
        </p:blipFill>
        <p:spPr>
          <a:xfrm rot="5400000">
            <a:off x="2388228" y="-2360770"/>
            <a:ext cx="618568" cy="53401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D5405F-AEBC-F50B-6139-BAD082E9CA1C}"/>
              </a:ext>
            </a:extLst>
          </p:cNvPr>
          <p:cNvSpPr txBox="1"/>
          <p:nvPr/>
        </p:nvSpPr>
        <p:spPr>
          <a:xfrm>
            <a:off x="227901" y="618186"/>
            <a:ext cx="117361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№ 273-ФЗ</a:t>
            </a:r>
            <a:b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«Об образовании в Российской Федерации» </a:t>
            </a:r>
          </a:p>
        </p:txBody>
      </p:sp>
    </p:spTree>
    <p:extLst>
      <p:ext uri="{BB962C8B-B14F-4D97-AF65-F5344CB8AC3E}">
        <p14:creationId xmlns:p14="http://schemas.microsoft.com/office/powerpoint/2010/main" val="1556131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708776" cy="618186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1715" y="0"/>
            <a:ext cx="290285" cy="61818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54559" y="795463"/>
            <a:ext cx="1157682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endParaRPr lang="ru-RU" altLang="ru-RU" sz="2400" b="1" dirty="0">
              <a:latin typeface="Aptos Narrow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Aptos Narrow" panose="020B0004020202020204" pitchFamily="34" charset="0"/>
              </a:rPr>
              <a:t>II. Организация и осуществление образовательной деятельности</a:t>
            </a:r>
          </a:p>
          <a:p>
            <a:pPr algn="just"/>
            <a:r>
              <a:rPr lang="ru-RU" sz="2400" dirty="0">
                <a:latin typeface="Aptos Narrow" panose="020B0004020202020204" pitchFamily="34" charset="0"/>
              </a:rPr>
              <a:t>3. Дошкольное образование может быть получено в организациях, осуществляющих образовательную деятельность, а также вне организаций - в форме семейного образования.</a:t>
            </a:r>
          </a:p>
          <a:p>
            <a:pPr algn="just"/>
            <a:r>
              <a:rPr lang="ru-RU" sz="2400" dirty="0">
                <a:latin typeface="Aptos Narrow" panose="020B0004020202020204" pitchFamily="34" charset="0"/>
              </a:rPr>
              <a:t>4. Форма получения дошкольного образования определяется родителями (законными представителями) несовершеннолетнего обучающегося. При выборе родителями (законными представителями) несовершеннолетнего обучающегося формы получения дошкольного образования учитывается мнение ребенка</a:t>
            </a:r>
            <a:r>
              <a:rPr lang="ru-RU" sz="2400" baseline="30000" dirty="0">
                <a:latin typeface="Aptos Narrow" panose="020B0004020202020204" pitchFamily="34" charset="0"/>
              </a:rPr>
              <a:t>1</a:t>
            </a:r>
            <a:r>
              <a:rPr lang="ru-RU" sz="2400" dirty="0">
                <a:latin typeface="Aptos Narrow" panose="020B0004020202020204" pitchFamily="34" charset="0"/>
              </a:rPr>
              <a:t>.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Aptos Narrow" panose="020B0004020202020204" pitchFamily="34" charset="0"/>
              </a:rPr>
              <a:t>При выборе родителями (законными представителями) детей формы получения дошкольного образования в форме семейного образования родители (законные представители) информируют об этом выборе орган местного самоуправления муниципального района или городского округа, на территории которых они проживают</a:t>
            </a:r>
            <a:r>
              <a:rPr lang="ru-RU" sz="2400" b="1" baseline="30000" dirty="0">
                <a:solidFill>
                  <a:srgbClr val="FF0000"/>
                </a:solidFill>
                <a:latin typeface="Aptos Narrow" panose="020B0004020202020204" pitchFamily="34" charset="0"/>
              </a:rPr>
              <a:t>2</a:t>
            </a:r>
            <a:r>
              <a:rPr lang="ru-RU" sz="2400" b="1" dirty="0">
                <a:solidFill>
                  <a:srgbClr val="FF0000"/>
                </a:solidFill>
                <a:latin typeface="Aptos Narrow" panose="020B0004020202020204" pitchFamily="34" charset="0"/>
              </a:rPr>
              <a:t>.</a:t>
            </a:r>
          </a:p>
          <a:p>
            <a:pPr algn="just"/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75841"/>
          <a:stretch/>
        </p:blipFill>
        <p:spPr>
          <a:xfrm rot="5400000">
            <a:off x="2388228" y="-2360770"/>
            <a:ext cx="618568" cy="53401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D5405F-AEBC-F50B-6139-BAD082E9CA1C}"/>
              </a:ext>
            </a:extLst>
          </p:cNvPr>
          <p:cNvSpPr txBox="1"/>
          <p:nvPr/>
        </p:nvSpPr>
        <p:spPr>
          <a:xfrm>
            <a:off x="227901" y="618186"/>
            <a:ext cx="11736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федеральной образовательной программы дошкольного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056020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F4EB1-83AC-118A-B567-89FAA6E1C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AC6DEE-3724-AE85-F6E5-0BB29F5AAC59}"/>
              </a:ext>
            </a:extLst>
          </p:cNvPr>
          <p:cNvSpPr/>
          <p:nvPr/>
        </p:nvSpPr>
        <p:spPr>
          <a:xfrm>
            <a:off x="0" y="0"/>
            <a:ext cx="9708776" cy="618186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E0DF9E1-0964-46E7-8B25-2C1C7683DE8F}"/>
              </a:ext>
            </a:extLst>
          </p:cNvPr>
          <p:cNvSpPr/>
          <p:nvPr/>
        </p:nvSpPr>
        <p:spPr>
          <a:xfrm>
            <a:off x="11901715" y="0"/>
            <a:ext cx="290285" cy="61818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>
            <a:extLst>
              <a:ext uri="{FF2B5EF4-FFF2-40B4-BE49-F238E27FC236}">
                <a16:creationId xmlns:a16="http://schemas.microsoft.com/office/drawing/2014/main" id="{0976771B-CA30-1338-0A13-67259D59A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559" y="980128"/>
            <a:ext cx="1157682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endParaRPr lang="ru-RU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 Педагогическая диагностика достижения планируемых образовательных результатов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диагностика в дошкольной образовательной организации – это особый вид профессиональной деятельности, позволяющий 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выявлять динамику и особенности развития ребенка, составлять на основе полученных данных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образовательные маршруты 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образовательной программы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своевременно вносить изменения в планирование, содержание и организацию образовательной деятельности.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функция заключается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обеспечении эффективной обратной связи, позволяющей осуществлять управление образовательным процессом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2E5BF4-F2EB-2403-7B81-90CF5A987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75841"/>
          <a:stretch/>
        </p:blipFill>
        <p:spPr>
          <a:xfrm rot="5400000">
            <a:off x="2388228" y="-2360770"/>
            <a:ext cx="618568" cy="53401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C33852-C0AA-EB6A-A5BE-97962C090236}"/>
              </a:ext>
            </a:extLst>
          </p:cNvPr>
          <p:cNvSpPr txBox="1"/>
          <p:nvPr/>
        </p:nvSpPr>
        <p:spPr>
          <a:xfrm>
            <a:off x="227901" y="618186"/>
            <a:ext cx="11736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федеральной образовательной программы дошкольного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283730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1821</Words>
  <Application>Microsoft Office PowerPoint</Application>
  <PresentationFormat>Широкоэкранный</PresentationFormat>
  <Paragraphs>99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Aptos Narrow</vt:lpstr>
      <vt:lpstr>Arial</vt:lpstr>
      <vt:lpstr>Calibri</vt:lpstr>
      <vt:lpstr>Calibri Light</vt:lpstr>
      <vt:lpstr>Tahoma</vt:lpstr>
      <vt:lpstr>Times New Roman</vt:lpstr>
      <vt:lpstr>Тема Office</vt:lpstr>
      <vt:lpstr>Кутепова Елена Николаевна Заместитель директора Института проблем инклюзивного образования МГППУ, кандидат педагогических наук, доцент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Александрова Елена Викторовна Кандидат педагогических наук, заведующая кафедрой профессиональных образовательных технологий УВО «Университет управления «ТИСБИ», исполнительный директор Центра ЮНЕСКО-ЮНЕВОК,  преподаватель Академии GOOGLE</dc:title>
  <dc:creator>Account</dc:creator>
  <cp:lastModifiedBy>Elena Kutepova</cp:lastModifiedBy>
  <cp:revision>81</cp:revision>
  <dcterms:created xsi:type="dcterms:W3CDTF">2021-04-13T12:56:31Z</dcterms:created>
  <dcterms:modified xsi:type="dcterms:W3CDTF">2025-07-01T13:32:56Z</dcterms:modified>
</cp:coreProperties>
</file>