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448" r:id="rId3"/>
    <p:sldId id="450" r:id="rId4"/>
    <p:sldId id="439" r:id="rId5"/>
    <p:sldId id="433" r:id="rId6"/>
    <p:sldId id="447" r:id="rId7"/>
    <p:sldId id="446" r:id="rId8"/>
    <p:sldId id="429" r:id="rId9"/>
    <p:sldId id="449" r:id="rId10"/>
    <p:sldId id="440" r:id="rId11"/>
    <p:sldId id="451" r:id="rId12"/>
    <p:sldId id="26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4674"/>
  </p:normalViewPr>
  <p:slideViewPr>
    <p:cSldViewPr snapToGrid="0" snapToObjects="1">
      <p:cViewPr varScale="1">
        <p:scale>
          <a:sx n="85" d="100"/>
          <a:sy n="85" d="100"/>
        </p:scale>
        <p:origin x="4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BAFF1-C3B1-D640-B7A1-E5080B730DB5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24F7D-148A-B74A-8781-771463D96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888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2954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4768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264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570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051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8266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0765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1039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5759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4434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5E7F-10EF-734A-9E3F-BA2C7CA32CD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58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742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93DCD-9F99-194B-8F74-D9E6B6698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53B7DC-5A27-4F46-A3C3-0534784FD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398A7E-FA62-0143-9641-8B5B13141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2DF0-249B-FD42-832E-80DBF1C330E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5767F6-20CC-5D49-A8A6-90E8D329A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379D6C-B1D0-FC48-9830-F0B4B913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D3FC-B2C3-F74F-820C-AE4D8BC2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193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99E52-A081-804D-BE71-982BAA215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28544E-5535-A44E-B1CF-BC0CF9E64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111BA2-D69B-144F-9FB4-2DB94AF3E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2DF0-249B-FD42-832E-80DBF1C330E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F43D5E-DA91-9A46-8C15-D60C28100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0C7388-2242-934D-A261-B2CFCB00F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D3FC-B2C3-F74F-820C-AE4D8BC2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8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04FE032-CAD8-904F-95DC-49224B019B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E054F6-2F76-B74F-9E50-5E6F678BC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11C448-A19C-9D45-B4C3-97A5C58FF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2DF0-249B-FD42-832E-80DBF1C330E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72004C-CD21-4A4C-AE67-31D533A34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D963F6-ACCB-D644-BF7E-777144C58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D3FC-B2C3-F74F-820C-AE4D8BC2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298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9433" y="599072"/>
            <a:ext cx="10206904" cy="957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058" y="1501172"/>
            <a:ext cx="7733178" cy="424611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cap="none" baseline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355388"/>
            <a:ext cx="12192000" cy="0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699" y="4844088"/>
            <a:ext cx="2578100" cy="1511300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913288" y="1985050"/>
            <a:ext cx="7731949" cy="2507671"/>
          </a:xfrm>
        </p:spPr>
        <p:txBody>
          <a:bodyPr>
            <a:normAutofit/>
          </a:bodyPr>
          <a:lstStyle>
            <a:lvl1pPr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defRPr sz="1800"/>
            </a:lvl1pPr>
            <a:lvl2pPr marL="413787" indent="-285764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Char char="•"/>
              <a:defRPr sz="1600"/>
            </a:lvl2pPr>
            <a:lvl3pPr marL="596676" indent="-285764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Char char="•"/>
              <a:defRPr sz="1600"/>
            </a:lvl3pPr>
            <a:lvl4pPr marL="742987" indent="-285764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Char char="•"/>
              <a:defRPr sz="1600"/>
            </a:lvl4pPr>
            <a:lvl5pPr marL="925876" indent="-285764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Font typeface="Arial" charset="0"/>
              <a:buChar char="•"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20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0BC92-5166-4241-BF97-5DAB5106C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9FEBB-B2CE-674E-A911-56B5B871A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9059D3-5A42-7C45-9D45-F60D75D23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2DF0-249B-FD42-832E-80DBF1C330E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526902-CA3D-2047-8A57-CA1D1D67C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D37A27-A10E-DB48-B60E-E62F79BBC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D3FC-B2C3-F74F-820C-AE4D8BC2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01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79F56-EAD1-9C46-9FE9-DA8B2F414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9DADAB-161A-3F49-9B6A-E453E769C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1E6E7F-9F04-0445-9CB3-419398978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2DF0-249B-FD42-832E-80DBF1C330E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EDED71-5ED0-8F49-9B17-70B470286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976B78-5ACF-FD42-92FF-CBAB03A7C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D3FC-B2C3-F74F-820C-AE4D8BC2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8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B7BE8-336B-D941-BD09-707ECA0DF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B7C997-7780-A345-9C76-048FC798D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789EAE-0A22-9A4B-9AF1-DC45E32FC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207D8-2191-2545-B93F-60731091A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2DF0-249B-FD42-832E-80DBF1C330E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96AF3B-55DC-D143-92B8-E98FA39AF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69E7DD-B87D-4041-9CEF-3FC4B3A74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D3FC-B2C3-F74F-820C-AE4D8BC2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70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D7806F-8A5E-E248-9A74-6C6EED6EC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6AC0F7-6F3B-B849-87A1-96AD2A6CC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054F00-1AAC-E34D-B57B-DE3DD69D7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A06A41-8D2A-3B4F-9456-55EA0F015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8F9814-A5C9-5A40-A2F7-9D249AB538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56664C-49D7-2D49-9DE3-86AF013EA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2DF0-249B-FD42-832E-80DBF1C330E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D27FAC9-EA70-A04E-BEC2-D261009C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DBED822-9FDF-1247-8387-DF93ADF5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D3FC-B2C3-F74F-820C-AE4D8BC2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571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36CE5-7117-2449-AF74-C0046DC72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3CA122-4867-9E4B-B528-FC7ED0919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2DF0-249B-FD42-832E-80DBF1C330E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A2C307-B914-E348-A288-6166F6A25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688299-672F-2E41-9A7F-A59CEFC5D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D3FC-B2C3-F74F-820C-AE4D8BC2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93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53BEC4-1CA7-DB41-B31E-3FF494A39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2DF0-249B-FD42-832E-80DBF1C330E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2EEC0-6596-8644-829D-3FCDBF0C2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DC5727-78BC-1743-B7B0-DFB71EB1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D3FC-B2C3-F74F-820C-AE4D8BC2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309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CECF9-1F13-074A-B890-D64EB7DB5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DE7C4D-1920-E645-8CF3-A6EA60580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0B555C-89E8-F840-B2BD-9A0EDEDC4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0E0F7C-C103-3C43-A819-71E7DC76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2DF0-249B-FD42-832E-80DBF1C330E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9E1B69-B2DE-3E4F-8C0C-8133EFE1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01DD3E-FB80-554E-8B94-B2C3E89D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D3FC-B2C3-F74F-820C-AE4D8BC2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5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E4D4D-DDF1-0F4C-ADC2-6C93AB332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3FE05D9-DC57-DC49-BD58-FED975E945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24704C-BDBF-EC44-B1B6-5812112E9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F646E0-958E-0147-84AF-8AC671CC2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2DF0-249B-FD42-832E-80DBF1C330E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B147CC-9001-2F4B-A209-4E10C544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CEB408-19A6-7646-A080-A095DC88A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D3FC-B2C3-F74F-820C-AE4D8BC2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605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51CC4-E453-F545-8C5F-50EABCE4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3F1495-F407-464A-B507-DB5D19546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9C1E34-BD2A-7A49-A279-1754213BD5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C2DF0-249B-FD42-832E-80DBF1C330EC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DE0139-DB84-A24F-8D2C-499AD891D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62EA20-22F3-BA45-9957-F2B4FC47A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7D3FC-B2C3-F74F-820C-AE4D8BC27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41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mailto:ccpmain@ccp.org.ru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hyperlink" Target="http://www.osoboedetstvo.ru/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hyperlink" Target="http://www.ccp.org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/>
        </p:nvSpPr>
        <p:spPr>
          <a:xfrm>
            <a:off x="464639" y="953073"/>
            <a:ext cx="9175750" cy="196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3600" b="1" dirty="0" smtClean="0">
                <a:solidFill>
                  <a:srgbClr val="1B86AA"/>
                </a:solidFill>
                <a:latin typeface="Montserrat SemiBold" panose="020B0604020202020204" charset="-52"/>
                <a:ea typeface="Montserrat SemiBold"/>
                <a:cs typeface="Montserrat SemiBold"/>
                <a:sym typeface="Montserrat SemiBold"/>
              </a:rPr>
              <a:t>Запрос получателей ранней помощи: направления для развития специалистов</a:t>
            </a:r>
            <a:endParaRPr lang="ru-RU" sz="700" b="1" dirty="0">
              <a:solidFill>
                <a:srgbClr val="1B86AA"/>
              </a:solidFill>
              <a:latin typeface="Montserrat SemiBold" panose="020B0604020202020204" charset="-52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348304" y="3082355"/>
            <a:ext cx="5521233" cy="239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39916"/>
              </a:lnSpc>
            </a:pPr>
            <a:r>
              <a:rPr lang="ru-RU" sz="2000" b="1" dirty="0" err="1" smtClean="0">
                <a:solidFill>
                  <a:srgbClr val="1B86AA"/>
                </a:solidFill>
                <a:latin typeface="Montserrat" panose="020B0604020202020204" charset="-52"/>
                <a:ea typeface="Montserrat"/>
                <a:cs typeface="Montserrat"/>
                <a:sym typeface="Montserrat"/>
              </a:rPr>
              <a:t>Битова</a:t>
            </a:r>
            <a:r>
              <a:rPr lang="ru-RU" sz="2000" b="1" dirty="0" smtClean="0">
                <a:solidFill>
                  <a:srgbClr val="1B86AA"/>
                </a:solidFill>
                <a:latin typeface="Montserrat" panose="020B0604020202020204" charset="-52"/>
                <a:ea typeface="Montserrat"/>
                <a:cs typeface="Montserrat"/>
                <a:sym typeface="Montserrat"/>
              </a:rPr>
              <a:t> </a:t>
            </a:r>
            <a:r>
              <a:rPr lang="ru-RU" sz="2000" b="1" dirty="0">
                <a:solidFill>
                  <a:srgbClr val="1B86AA"/>
                </a:solidFill>
                <a:latin typeface="Montserrat" panose="020B0604020202020204" charset="-52"/>
                <a:ea typeface="Montserrat"/>
                <a:cs typeface="Montserrat"/>
                <a:sym typeface="Montserrat"/>
              </a:rPr>
              <a:t>Анна Львовна</a:t>
            </a:r>
          </a:p>
          <a:p>
            <a:pPr>
              <a:lnSpc>
                <a:spcPct val="139916"/>
              </a:lnSpc>
            </a:pPr>
            <a:r>
              <a:rPr lang="ru-RU" sz="1600" dirty="0">
                <a:latin typeface="Montserrat" panose="020B0604020202020204" charset="-52"/>
                <a:ea typeface="Montserrat"/>
                <a:cs typeface="Montserrat"/>
                <a:sym typeface="Montserrat"/>
              </a:rPr>
              <a:t>Председатель Правления РБОО «Центр лечебной педагогики» и Альянса «Ценность каждого», член Совета при Правительстве РФ  по вопросам попечительства в социальной </a:t>
            </a:r>
            <a:r>
              <a:rPr lang="ru-RU" sz="1600" dirty="0" smtClean="0">
                <a:latin typeface="Montserrat" panose="020B0604020202020204" charset="-52"/>
                <a:ea typeface="Montserrat"/>
                <a:cs typeface="Montserrat"/>
                <a:sym typeface="Montserrat"/>
              </a:rPr>
              <a:t>сфере</a:t>
            </a:r>
          </a:p>
          <a:p>
            <a:pPr>
              <a:lnSpc>
                <a:spcPct val="139916"/>
              </a:lnSpc>
            </a:pPr>
            <a:r>
              <a:rPr lang="ru-RU" sz="2000" b="1" dirty="0" smtClean="0">
                <a:solidFill>
                  <a:srgbClr val="1B86AA"/>
                </a:solidFill>
                <a:latin typeface="Montserrat" panose="020B0604020202020204" charset="-52"/>
                <a:ea typeface="Montserrat"/>
                <a:cs typeface="Montserrat"/>
                <a:sym typeface="Montserrat"/>
              </a:rPr>
              <a:t>Киш Ильмира Рафаиловна,</a:t>
            </a:r>
          </a:p>
          <a:p>
            <a:pPr>
              <a:lnSpc>
                <a:spcPct val="139916"/>
              </a:lnSpc>
            </a:pPr>
            <a:r>
              <a:rPr lang="ru-RU" sz="1600" dirty="0" smtClean="0">
                <a:latin typeface="Montserrat" panose="020B0604020202020204" charset="-52"/>
                <a:ea typeface="Montserrat"/>
                <a:cs typeface="Montserrat"/>
                <a:sym typeface="Montserrat"/>
              </a:rPr>
              <a:t>Юрист РБОО «Центр лечебной педагогики»</a:t>
            </a:r>
          </a:p>
          <a:p>
            <a:pPr>
              <a:lnSpc>
                <a:spcPct val="139916"/>
              </a:lnSpc>
            </a:pPr>
            <a:endParaRPr lang="ru-RU" sz="2000" b="1" dirty="0">
              <a:solidFill>
                <a:srgbClr val="1B86AA"/>
              </a:solidFill>
              <a:latin typeface="Montserrat" panose="020B0604020202020204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609600" y="5306930"/>
            <a:ext cx="1971261" cy="321310"/>
          </a:xfrm>
          <a:custGeom>
            <a:avLst/>
            <a:gdLst/>
            <a:ahLst/>
            <a:cxnLst/>
            <a:rect l="l" t="t" r="r" b="b"/>
            <a:pathLst>
              <a:path w="3942521" h="642620" extrusionOk="0">
                <a:moveTo>
                  <a:pt x="0" y="0"/>
                </a:moveTo>
                <a:lnTo>
                  <a:pt x="3942521" y="0"/>
                </a:lnTo>
                <a:lnTo>
                  <a:pt x="3942521" y="642620"/>
                </a:lnTo>
                <a:lnTo>
                  <a:pt x="0" y="64262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1200">
              <a:solidFill>
                <a:srgbClr val="019B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3"/>
          <p:cNvSpPr txBox="1"/>
          <p:nvPr/>
        </p:nvSpPr>
        <p:spPr>
          <a:xfrm>
            <a:off x="464638" y="5845980"/>
            <a:ext cx="4621167" cy="32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39916"/>
              </a:lnSpc>
            </a:pPr>
            <a:r>
              <a:rPr lang="ru-RU" sz="1600" dirty="0" smtClean="0">
                <a:latin typeface="Montserrat" panose="020B0604020202020204" charset="-52"/>
                <a:ea typeface="Montserrat"/>
                <a:cs typeface="Montserrat"/>
                <a:sym typeface="Montserrat"/>
              </a:rPr>
              <a:t>«11» августа </a:t>
            </a:r>
            <a:r>
              <a:rPr lang="ru-RU" sz="1600" dirty="0">
                <a:latin typeface="Montserrat" panose="020B0604020202020204" charset="-52"/>
                <a:ea typeface="Montserrat"/>
                <a:cs typeface="Montserrat"/>
                <a:sym typeface="Montserrat"/>
              </a:rPr>
              <a:t>2025 г., г. </a:t>
            </a:r>
            <a:r>
              <a:rPr lang="ru-RU" sz="1600" dirty="0" smtClean="0">
                <a:latin typeface="Montserrat" panose="020B0604020202020204" charset="-52"/>
                <a:ea typeface="Montserrat"/>
                <a:cs typeface="Montserrat"/>
                <a:sym typeface="Montserrat"/>
              </a:rPr>
              <a:t>Санкт-Петербург</a:t>
            </a:r>
            <a:endParaRPr sz="1200" dirty="0">
              <a:latin typeface="Montserrat" panose="020B0604020202020204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97" name="Google Shape;97;p13" descr="Изображение выглядит как цветок, искусство&#10;&#10;Контент, сгенерированный ИИ, может содержать ошибки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3852" y="2922853"/>
            <a:ext cx="6958149" cy="4978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266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6" descr="Изображение выглядит как искусство, Пурпурный цвет, Графика, сердце&#10;&#10;Контент, сгенерированный ИИ, может содержать ошибки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23295" y="1619114"/>
            <a:ext cx="2657690" cy="265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 descr="Изображение выглядит как Графика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/>
          </a:blip>
          <a:srcRect l="21754" t="16924" r="26913" b="40278"/>
          <a:stretch/>
        </p:blipFill>
        <p:spPr>
          <a:xfrm>
            <a:off x="9631881" y="5245264"/>
            <a:ext cx="1477393" cy="12317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32943" y="1096433"/>
            <a:ext cx="90702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Кратный количественный разрыв </a:t>
            </a:r>
            <a:r>
              <a:rPr lang="ru-RU" sz="2400" dirty="0"/>
              <a:t>между социальным запросом на услуги и числом людей, которым удается их своевременно получить:</a:t>
            </a:r>
          </a:p>
          <a:p>
            <a:endParaRPr lang="ru-RU" sz="2400" dirty="0"/>
          </a:p>
          <a:p>
            <a:r>
              <a:rPr lang="ru-RU" sz="2400" dirty="0"/>
              <a:t> 21,3% опрошенных (1512 анкет) уверенно сообщили, что семья получает все необходимые социальные </a:t>
            </a:r>
            <a:r>
              <a:rPr lang="ru-RU" sz="2400" dirty="0" smtClean="0"/>
              <a:t>услуги</a:t>
            </a:r>
            <a:endParaRPr lang="ru-RU" sz="2400" dirty="0"/>
          </a:p>
          <a:p>
            <a:r>
              <a:rPr lang="ru-RU" sz="2400" dirty="0"/>
              <a:t>43,3% затрудняются при артикуляции собственных потребностей</a:t>
            </a:r>
          </a:p>
          <a:p>
            <a:r>
              <a:rPr lang="ru-RU" sz="2400" dirty="0"/>
              <a:t> 35,3% сообщают о неудовлетворенной потребности в одной или нескольких социальных услугах </a:t>
            </a:r>
          </a:p>
        </p:txBody>
      </p:sp>
    </p:spTree>
    <p:extLst>
      <p:ext uri="{BB962C8B-B14F-4D97-AF65-F5344CB8AC3E}">
        <p14:creationId xmlns:p14="http://schemas.microsoft.com/office/powerpoint/2010/main" val="1517050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6"/>
          <p:cNvSpPr txBox="1"/>
          <p:nvPr/>
        </p:nvSpPr>
        <p:spPr>
          <a:xfrm>
            <a:off x="1156448" y="609602"/>
            <a:ext cx="9807388" cy="110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2800" b="1" dirty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Способы информирования об услугах ранней помощи, мерах социальной и иной поддержки</a:t>
            </a:r>
          </a:p>
        </p:txBody>
      </p:sp>
      <p:pic>
        <p:nvPicPr>
          <p:cNvPr id="138" name="Google Shape;138;p16" descr="Изображение выглядит как искусство, Пурпурный цвет, Графика, сердце&#10;&#10;Контент, сгенерированный ИИ, может содержать ошибки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23295" y="1619114"/>
            <a:ext cx="2657690" cy="265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 descr="Изображение выглядит как Графика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/>
          </a:blip>
          <a:srcRect l="21754" t="16924" r="26913" b="40278"/>
          <a:stretch/>
        </p:blipFill>
        <p:spPr>
          <a:xfrm>
            <a:off x="9631881" y="5245264"/>
            <a:ext cx="1477393" cy="12317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97857" y="1721223"/>
            <a:ext cx="104797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этапе сообщения </a:t>
            </a:r>
            <a:r>
              <a:rPr lang="ru-RU" dirty="0" err="1" smtClean="0"/>
              <a:t>инвалидизирующего</a:t>
            </a:r>
            <a:r>
              <a:rPr lang="ru-RU" dirty="0" smtClean="0"/>
              <a:t> диагноза или информации о рисках возникновения </a:t>
            </a:r>
            <a:r>
              <a:rPr lang="ru-RU" dirty="0" err="1" smtClean="0"/>
              <a:t>инвалидизирующей</a:t>
            </a:r>
            <a:r>
              <a:rPr lang="ru-RU" dirty="0" smtClean="0"/>
              <a:t> патологии (направление «Протокол сообщения диагноза» Стратегической программы </a:t>
            </a:r>
            <a:r>
              <a:rPr lang="ru-RU" dirty="0" err="1" smtClean="0"/>
              <a:t>Уполономоченного</a:t>
            </a:r>
            <a:r>
              <a:rPr lang="ru-RU" dirty="0" smtClean="0"/>
              <a:t> при Президенте Российской Федерации по правам ребенка «Сопровождение через всю жизнь» (маршрутизация, </a:t>
            </a:r>
            <a:r>
              <a:rPr lang="ru-RU" dirty="0" smtClean="0"/>
              <a:t>50</a:t>
            </a:r>
            <a:r>
              <a:rPr lang="ru-RU" dirty="0" smtClean="0"/>
              <a:t> </a:t>
            </a:r>
            <a:r>
              <a:rPr lang="ru-RU" dirty="0" smtClean="0"/>
              <a:t>регионов-пилотов)</a:t>
            </a:r>
          </a:p>
          <a:p>
            <a:endParaRPr lang="ru-RU" dirty="0"/>
          </a:p>
          <a:p>
            <a:r>
              <a:rPr lang="ru-RU" dirty="0" smtClean="0"/>
              <a:t>Проекты СО НКО – интерактивная карта организаций </a:t>
            </a:r>
            <a:r>
              <a:rPr lang="ru-RU" dirty="0"/>
              <a:t>М</a:t>
            </a:r>
            <a:r>
              <a:rPr lang="ru-RU" dirty="0" smtClean="0"/>
              <a:t>осквы и Московской области, составленная РБОО «Центр лечебной педагогики», г. Москва</a:t>
            </a:r>
          </a:p>
          <a:p>
            <a:endParaRPr lang="ru-RU" dirty="0"/>
          </a:p>
          <a:p>
            <a:r>
              <a:rPr lang="ru-RU" dirty="0" smtClean="0"/>
              <a:t>Мобильные приложения – «Особый случай», Новгородская область</a:t>
            </a:r>
          </a:p>
          <a:p>
            <a:endParaRPr lang="ru-RU" dirty="0"/>
          </a:p>
          <a:p>
            <a:r>
              <a:rPr lang="ru-RU" dirty="0" smtClean="0"/>
              <a:t>Программные модули «Ранняя помощь» (Тюменская область), Комплексная реабилитация и </a:t>
            </a:r>
            <a:r>
              <a:rPr lang="ru-RU" dirty="0" err="1" smtClean="0"/>
              <a:t>абилитация</a:t>
            </a:r>
            <a:r>
              <a:rPr lang="ru-RU" dirty="0" smtClean="0"/>
              <a:t> (Рязанская область)</a:t>
            </a:r>
          </a:p>
          <a:p>
            <a:endParaRPr lang="ru-RU" dirty="0"/>
          </a:p>
          <a:p>
            <a:r>
              <a:rPr lang="ru-RU" dirty="0" smtClean="0"/>
              <a:t>Маршрутизация по принципу «одного окна» (Кировская область) – </a:t>
            </a:r>
            <a:r>
              <a:rPr lang="en-US" dirty="0" smtClean="0"/>
              <a:t>QR</a:t>
            </a:r>
            <a:r>
              <a:rPr lang="ru-RU" dirty="0" smtClean="0"/>
              <a:t> код на листовках, распространяемых во всех лечебных учреждениях, детских поликлиниках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1475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1"/>
          <p:cNvSpPr/>
          <p:nvPr/>
        </p:nvSpPr>
        <p:spPr>
          <a:xfrm>
            <a:off x="7659198" y="-2260600"/>
            <a:ext cx="4572000" cy="1930400"/>
          </a:xfrm>
          <a:prstGeom prst="rect">
            <a:avLst/>
          </a:prstGeom>
          <a:solidFill>
            <a:srgbClr val="019BA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1"/>
          <p:cNvSpPr txBox="1"/>
          <p:nvPr/>
        </p:nvSpPr>
        <p:spPr>
          <a:xfrm>
            <a:off x="605949" y="266790"/>
            <a:ext cx="4239267" cy="68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39979"/>
              </a:lnSpc>
            </a:pPr>
            <a:r>
              <a:rPr lang="en" sz="3200" b="1" dirty="0">
                <a:solidFill>
                  <a:schemeClr val="dk1"/>
                </a:solidFill>
                <a:latin typeface="Montserrat" panose="020B0604020202020204" charset="-52"/>
              </a:rPr>
              <a:t>контакты</a:t>
            </a:r>
            <a:endParaRPr sz="3200" b="1" dirty="0">
              <a:solidFill>
                <a:schemeClr val="dk1"/>
              </a:solidFill>
              <a:latin typeface="Montserrat" panose="020B0604020202020204" charset="-52"/>
              <a:sym typeface="Arial"/>
            </a:endParaRPr>
          </a:p>
        </p:txBody>
      </p:sp>
      <p:pic>
        <p:nvPicPr>
          <p:cNvPr id="245" name="Google Shape;24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949" y="5220506"/>
            <a:ext cx="406401" cy="4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80603" y="-1612672"/>
            <a:ext cx="593043" cy="59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03141" y="-1612672"/>
            <a:ext cx="593043" cy="59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192" y="5892928"/>
            <a:ext cx="406401" cy="40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57731" y="-1612672"/>
            <a:ext cx="593043" cy="59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2192" y="2156368"/>
            <a:ext cx="406401" cy="4064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1"/>
          <p:cNvSpPr txBox="1"/>
          <p:nvPr/>
        </p:nvSpPr>
        <p:spPr>
          <a:xfrm>
            <a:off x="1406807" y="5307785"/>
            <a:ext cx="1930400" cy="246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en" sz="1200" dirty="0">
                <a:solidFill>
                  <a:schemeClr val="dk1"/>
                </a:solidFill>
                <a:latin typeface="Montserrat" panose="020B0604020202020204" charset="-52"/>
              </a:rPr>
              <a:t>https://ccp.org.ru/</a:t>
            </a:r>
            <a:endParaRPr sz="1200" dirty="0">
              <a:solidFill>
                <a:schemeClr val="dk1"/>
              </a:solidFill>
              <a:latin typeface="Montserrat" panose="020B0604020202020204" charset="-52"/>
              <a:sym typeface="Arial"/>
            </a:endParaRPr>
          </a:p>
        </p:txBody>
      </p:sp>
      <p:sp>
        <p:nvSpPr>
          <p:cNvPr id="258" name="Google Shape;258;p21"/>
          <p:cNvSpPr txBox="1"/>
          <p:nvPr/>
        </p:nvSpPr>
        <p:spPr>
          <a:xfrm>
            <a:off x="1406807" y="6011148"/>
            <a:ext cx="3705800" cy="301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" sz="12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FF"/>
                </a:highlight>
                <a:latin typeface="Montserrat" panose="020B0604020202020204" charset="-52"/>
              </a:rPr>
              <a:t>г. Москва, Профсоюзная ул. д. 136 корп.5</a:t>
            </a:r>
            <a:endParaRPr sz="12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20B0604020202020204" charset="-52"/>
              <a:sym typeface="Arial"/>
            </a:endParaRPr>
          </a:p>
        </p:txBody>
      </p:sp>
      <p:grpSp>
        <p:nvGrpSpPr>
          <p:cNvPr id="260" name="Google Shape;260;p21"/>
          <p:cNvGrpSpPr/>
          <p:nvPr/>
        </p:nvGrpSpPr>
        <p:grpSpPr>
          <a:xfrm>
            <a:off x="7381233" y="242954"/>
            <a:ext cx="4705865" cy="6666257"/>
            <a:chOff x="12406879" y="-301531"/>
            <a:chExt cx="7474690" cy="10588531"/>
          </a:xfrm>
        </p:grpSpPr>
        <p:pic>
          <p:nvPicPr>
            <p:cNvPr id="261" name="Google Shape;261;p21" descr="Изображение выглядит как природа&#10;&#10;Контент, сгенерированный ИИ, может содержать ошибки."/>
            <p:cNvPicPr preferRelativeResize="0"/>
            <p:nvPr/>
          </p:nvPicPr>
          <p:blipFill rotWithShape="1">
            <a:blip r:embed="rId9">
              <a:alphaModFix/>
            </a:blip>
            <a:srcRect l="15278" t="28033" r="15212" b="32263"/>
            <a:stretch/>
          </p:blipFill>
          <p:spPr>
            <a:xfrm>
              <a:off x="12406879" y="-301531"/>
              <a:ext cx="7474690" cy="42695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21" descr="Изображение выглядит как черный, темнота&#10;&#10;Контент, сгенерированный ИИ, может содержать ошибки."/>
            <p:cNvPicPr preferRelativeResize="0"/>
            <p:nvPr/>
          </p:nvPicPr>
          <p:blipFill rotWithShape="1">
            <a:blip r:embed="rId10">
              <a:alphaModFix/>
            </a:blip>
            <a:srcRect l="28551" r="52830"/>
            <a:stretch/>
          </p:blipFill>
          <p:spPr>
            <a:xfrm>
              <a:off x="15316199" y="2601041"/>
              <a:ext cx="828025" cy="4447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21" descr="Изображение выглядит как черный, темнота&#10;&#10;Контент, сгенерированный ИИ, может содержать ошибки."/>
            <p:cNvPicPr preferRelativeResize="0"/>
            <p:nvPr/>
          </p:nvPicPr>
          <p:blipFill rotWithShape="1">
            <a:blip r:embed="rId11">
              <a:alphaModFix/>
            </a:blip>
            <a:srcRect l="18081" t="43213" r="57094" b="31107"/>
            <a:stretch/>
          </p:blipFill>
          <p:spPr>
            <a:xfrm>
              <a:off x="14859000" y="5356773"/>
              <a:ext cx="1104032" cy="1142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1" descr="Изображение выглядит как черный, темнота&#10;&#10;Контент, сгенерированный ИИ, может содержать ошибки."/>
            <p:cNvPicPr preferRelativeResize="0"/>
            <p:nvPr/>
          </p:nvPicPr>
          <p:blipFill rotWithShape="1">
            <a:blip r:embed="rId10">
              <a:alphaModFix/>
            </a:blip>
            <a:srcRect l="28551" r="52830"/>
            <a:stretch/>
          </p:blipFill>
          <p:spPr>
            <a:xfrm>
              <a:off x="15316200" y="5839541"/>
              <a:ext cx="828025" cy="4447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1" descr="Изображение выглядит как черный, темнота&#10;&#10;Контент, сгенерированный ИИ, может содержать ошибки."/>
            <p:cNvPicPr preferRelativeResize="0"/>
            <p:nvPr/>
          </p:nvPicPr>
          <p:blipFill rotWithShape="1">
            <a:blip r:embed="rId12">
              <a:alphaModFix/>
            </a:blip>
            <a:srcRect l="28547" t="7181" r="52834" b="70748"/>
            <a:stretch/>
          </p:blipFill>
          <p:spPr>
            <a:xfrm>
              <a:off x="15316199" y="2019300"/>
              <a:ext cx="828025" cy="9815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51C9A51-D3D0-B240-9C48-C337B4C5F964}"/>
              </a:ext>
            </a:extLst>
          </p:cNvPr>
          <p:cNvSpPr txBox="1"/>
          <p:nvPr/>
        </p:nvSpPr>
        <p:spPr>
          <a:xfrm>
            <a:off x="1274594" y="1280965"/>
            <a:ext cx="617105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32837">
              <a:defRPr sz="1987">
                <a:solidFill>
                  <a:schemeClr val="accent1"/>
                </a:solidFill>
                <a:latin typeface="Leto Text Sans Defect"/>
                <a:ea typeface="Leto Text Sans Defect"/>
                <a:cs typeface="Leto Text Sans Defect"/>
                <a:sym typeface="Leto Text Sans Defect"/>
              </a:defRPr>
            </a:pPr>
            <a:r>
              <a:rPr lang="ru-RU" sz="2400" b="1" dirty="0">
                <a:solidFill>
                  <a:srgbClr val="1B86AA"/>
                </a:solidFill>
                <a:latin typeface="Century Gothic" panose="020B0502020202020204" pitchFamily="34" charset="0"/>
              </a:rPr>
              <a:t>РБОО «Центр лечебной педагогики»</a:t>
            </a:r>
          </a:p>
          <a:p>
            <a:pPr defTabSz="432837">
              <a:defRPr sz="1987">
                <a:solidFill>
                  <a:schemeClr val="accent1"/>
                </a:solidFill>
                <a:latin typeface="Leto Text Sans Defect"/>
                <a:ea typeface="Leto Text Sans Defect"/>
                <a:cs typeface="Leto Text Sans Defect"/>
                <a:sym typeface="Leto Text Sans Defect"/>
              </a:defRPr>
            </a:pPr>
            <a:r>
              <a:rPr lang="ru-RU" sz="2400" b="1" dirty="0">
                <a:solidFill>
                  <a:srgbClr val="1B86AA"/>
                </a:solidFill>
                <a:latin typeface="Century Gothic" panose="020B0502020202020204" pitchFamily="34" charset="0"/>
              </a:rPr>
              <a:t>119311 Москва, ул. Строителей, 17Б</a:t>
            </a:r>
          </a:p>
          <a:p>
            <a:pPr defTabSz="432837">
              <a:defRPr sz="1987">
                <a:solidFill>
                  <a:schemeClr val="accent1"/>
                </a:solidFill>
                <a:latin typeface="Leto Text Sans Defect"/>
                <a:ea typeface="Leto Text Sans Defect"/>
                <a:cs typeface="Leto Text Sans Defect"/>
                <a:sym typeface="Leto Text Sans Defect"/>
              </a:defRPr>
            </a:pPr>
            <a:r>
              <a:rPr lang="ru-RU" sz="2400" b="1" dirty="0">
                <a:solidFill>
                  <a:srgbClr val="1B86AA"/>
                </a:solidFill>
                <a:latin typeface="Century Gothic" panose="020B0502020202020204" pitchFamily="34" charset="0"/>
              </a:rPr>
              <a:t>тел.: +7(499)131-06-83</a:t>
            </a:r>
          </a:p>
          <a:p>
            <a:pPr defTabSz="432837">
              <a:defRPr sz="1987">
                <a:solidFill>
                  <a:schemeClr val="accent1"/>
                </a:solidFill>
                <a:latin typeface="Leto Text Sans Defect"/>
                <a:ea typeface="Leto Text Sans Defect"/>
                <a:cs typeface="Leto Text Sans Defect"/>
                <a:sym typeface="Leto Text Sans Defect"/>
              </a:defRPr>
            </a:pPr>
            <a:r>
              <a:rPr lang="en" sz="2400" b="1" dirty="0">
                <a:solidFill>
                  <a:srgbClr val="1B86AA"/>
                </a:solidFill>
                <a:latin typeface="Century Gothic" panose="020B0502020202020204" pitchFamily="34" charset="0"/>
                <a:hlinkClick r:id="rId13"/>
              </a:rPr>
              <a:t>ccpmain@ccp.org.ru</a:t>
            </a:r>
            <a:r>
              <a:rPr lang="en" sz="2400" b="1" dirty="0">
                <a:solidFill>
                  <a:srgbClr val="1B86AA"/>
                </a:solidFill>
                <a:latin typeface="Century Gothic" panose="020B0502020202020204" pitchFamily="34" charset="0"/>
              </a:rPr>
              <a:t> </a:t>
            </a:r>
            <a:endParaRPr lang="ru-RU" sz="2400" b="1" dirty="0">
              <a:solidFill>
                <a:srgbClr val="1B86AA"/>
              </a:solidFill>
              <a:latin typeface="Century Gothic" panose="020B0502020202020204" pitchFamily="34" charset="0"/>
            </a:endParaRPr>
          </a:p>
          <a:p>
            <a:pPr defTabSz="432837">
              <a:defRPr sz="1987">
                <a:solidFill>
                  <a:schemeClr val="accent1"/>
                </a:solidFill>
                <a:latin typeface="Leto Text Sans Defect"/>
                <a:ea typeface="Leto Text Sans Defect"/>
                <a:cs typeface="Leto Text Sans Defect"/>
                <a:sym typeface="Leto Text Sans Defect"/>
              </a:defRPr>
            </a:pPr>
            <a:endParaRPr lang="ru-RU" sz="2400" b="1" dirty="0">
              <a:solidFill>
                <a:srgbClr val="1B86AA"/>
              </a:solidFill>
              <a:latin typeface="Century Gothic" panose="020B0502020202020204" pitchFamily="34" charset="0"/>
            </a:endParaRPr>
          </a:p>
          <a:p>
            <a:pPr defTabSz="432837">
              <a:lnSpc>
                <a:spcPct val="150000"/>
              </a:lnSpc>
              <a:defRPr sz="1987" u="sng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Leto Text Sans Defect"/>
                <a:ea typeface="Leto Text Sans Defect"/>
                <a:cs typeface="Leto Text Sans Defect"/>
                <a:sym typeface="Leto Text Sans Defect"/>
              </a:defRPr>
            </a:pPr>
            <a:r>
              <a:rPr lang="en-US" sz="240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4"/>
              </a:rPr>
              <a:t>ccp.org.ru</a:t>
            </a:r>
          </a:p>
          <a:p>
            <a:pPr defTabSz="432837">
              <a:lnSpc>
                <a:spcPct val="150000"/>
              </a:lnSpc>
              <a:defRPr sz="1987" u="sng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Leto Text Sans Defect"/>
                <a:ea typeface="Leto Text Sans Defect"/>
                <a:cs typeface="Leto Text Sans Defect"/>
                <a:sym typeface="Leto Text Sans Defect"/>
              </a:defRPr>
            </a:pPr>
            <a:r>
              <a:rPr lang="en-US" sz="240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5"/>
              </a:rPr>
              <a:t>osoboepravo.ru</a:t>
            </a:r>
          </a:p>
          <a:p>
            <a:pPr defTabSz="432837">
              <a:lnSpc>
                <a:spcPct val="150000"/>
              </a:lnSpc>
              <a:defRPr sz="1987" u="sng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Leto Text Sans Defect"/>
                <a:ea typeface="Leto Text Sans Defect"/>
                <a:cs typeface="Leto Text Sans Defect"/>
                <a:sym typeface="Leto Text Sans Defect"/>
              </a:defRPr>
            </a:pPr>
            <a:r>
              <a:rPr lang="en-US" sz="240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5"/>
              </a:rPr>
              <a:t>terevinf.ru</a:t>
            </a:r>
          </a:p>
          <a:p>
            <a:pPr defTabSz="432837">
              <a:defRPr sz="1987">
                <a:solidFill>
                  <a:schemeClr val="accent1"/>
                </a:solidFill>
                <a:latin typeface="Leto Text Sans Defect"/>
                <a:ea typeface="Leto Text Sans Defect"/>
                <a:cs typeface="Leto Text Sans Defect"/>
                <a:sym typeface="Leto Text Sans Defect"/>
              </a:defRPr>
            </a:pPr>
            <a:endParaRPr lang="en" sz="2400" b="1" dirty="0">
              <a:solidFill>
                <a:srgbClr val="1B86AA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06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6" descr="Изображение выглядит как искусство, Пурпурный цвет, Графика, сердце&#10;&#10;Контент, сгенерированный ИИ, может содержать ошибки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23295" y="1619114"/>
            <a:ext cx="2657690" cy="265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 descr="Изображение выглядит как Графика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/>
          </a:blip>
          <a:srcRect l="21754" t="16924" r="26913" b="40278"/>
          <a:stretch/>
        </p:blipFill>
        <p:spPr>
          <a:xfrm>
            <a:off x="9631881" y="5245264"/>
            <a:ext cx="1477393" cy="1231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80C720-C1C7-CA4A-8B44-21FA87C2ED69}"/>
              </a:ext>
            </a:extLst>
          </p:cNvPr>
          <p:cNvSpPr txBox="1"/>
          <p:nvPr/>
        </p:nvSpPr>
        <p:spPr>
          <a:xfrm>
            <a:off x="1251316" y="485241"/>
            <a:ext cx="81564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Использование </a:t>
            </a:r>
            <a:r>
              <a:rPr lang="ru-RU" sz="4000" b="1" dirty="0" err="1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проактивного</a:t>
            </a:r>
            <a:r>
              <a:rPr lang="ru-RU" sz="4000" b="1" dirty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 подхода для выявления запроса семей, нуждающихся в ранней помощи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1315" y="3469341"/>
            <a:ext cx="87174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На уровне районов, муниципалитетов 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необходимо организовать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выявление </a:t>
            </a:r>
            <a:r>
              <a:rPr lang="ru-RU" sz="2400" b="1" dirty="0"/>
              <a:t>нуждаемости </a:t>
            </a:r>
            <a:r>
              <a:rPr lang="ru-RU" sz="2400" dirty="0" smtClean="0"/>
              <a:t>семей с детьми с нарушениями развития в услугах ранней помощи, в </a:t>
            </a:r>
            <a:r>
              <a:rPr lang="ru-RU" sz="2400" dirty="0"/>
              <a:t>различных мерах социальной и материальной </a:t>
            </a:r>
            <a:r>
              <a:rPr lang="ru-RU" sz="2400" dirty="0" smtClean="0"/>
              <a:t>поддержки, </a:t>
            </a:r>
            <a:r>
              <a:rPr lang="ru-RU" sz="2400" dirty="0"/>
              <a:t>услугах Центров </a:t>
            </a:r>
            <a:r>
              <a:rPr lang="ru-RU" sz="2400" dirty="0" smtClean="0"/>
              <a:t>дневного пребывания</a:t>
            </a:r>
            <a:endParaRPr lang="ru-RU" altLang="ru-RU" sz="2400" dirty="0">
              <a:latin typeface="Golos Text" panose="020B0503020202020204" pitchFamily="34" charset="0"/>
              <a:cs typeface="Golos Text" panose="020B0503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6151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6" descr="Изображение выглядит как искусство, Пурпурный цвет, Графика, сердце&#10;&#10;Контент, сгенерированный ИИ, может содержать ошибки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23295" y="1619114"/>
            <a:ext cx="2657690" cy="265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 descr="Изображение выглядит как Графика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/>
          </a:blip>
          <a:srcRect l="21754" t="16924" r="26913" b="40278"/>
          <a:stretch/>
        </p:blipFill>
        <p:spPr>
          <a:xfrm>
            <a:off x="9631881" y="5245264"/>
            <a:ext cx="1477393" cy="1231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80C720-C1C7-CA4A-8B44-21FA87C2ED69}"/>
              </a:ext>
            </a:extLst>
          </p:cNvPr>
          <p:cNvSpPr txBox="1"/>
          <p:nvPr/>
        </p:nvSpPr>
        <p:spPr>
          <a:xfrm>
            <a:off x="1475434" y="1462394"/>
            <a:ext cx="815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solidFill>
                <a:srgbClr val="1B86AA"/>
              </a:solidFill>
              <a:latin typeface="Montserrat SemiBold" panose="020B0604020202020204" charset="-52"/>
              <a:cs typeface="Montserrat Semi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0541" y="1138518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Исследование удовлетворенности качеством </a:t>
            </a:r>
            <a:r>
              <a:rPr lang="ru-RU" sz="4000" b="1" dirty="0" smtClean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предоставляемых услуг ранней помощи</a:t>
            </a:r>
            <a:endParaRPr lang="ru-RU" sz="4000" b="1" dirty="0">
              <a:solidFill>
                <a:srgbClr val="1B86AA"/>
              </a:solidFill>
              <a:latin typeface="Montserrat SemiBold" panose="020B0604020202020204" charset="-52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63764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6" descr="Изображение выглядит как искусство, Пурпурный цвет, Графика, сердце&#10;&#10;Контент, сгенерированный ИИ, может содержать ошибки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23295" y="1619114"/>
            <a:ext cx="2657690" cy="265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 descr="Изображение выглядит как Графика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/>
          </a:blip>
          <a:srcRect l="21754" t="16924" r="26913" b="40278"/>
          <a:stretch/>
        </p:blipFill>
        <p:spPr>
          <a:xfrm>
            <a:off x="9631881" y="5245264"/>
            <a:ext cx="1477393" cy="12317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8;p9">
            <a:extLst>
              <a:ext uri="{FF2B5EF4-FFF2-40B4-BE49-F238E27FC236}">
                <a16:creationId xmlns:a16="http://schemas.microsoft.com/office/drawing/2014/main" id="{4C192F7E-5919-884B-87AA-564F363353C6}"/>
              </a:ext>
            </a:extLst>
          </p:cNvPr>
          <p:cNvSpPr txBox="1">
            <a:spLocks/>
          </p:cNvSpPr>
          <p:nvPr/>
        </p:nvSpPr>
        <p:spPr>
          <a:xfrm>
            <a:off x="954356" y="1845301"/>
            <a:ext cx="10440764" cy="3711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>
              <a:lnSpc>
                <a:spcPct val="120000"/>
              </a:lnSpc>
              <a:buSzPts val="2800"/>
              <a:buFont typeface="Wingdings" panose="05000000000000000000" pitchFamily="2" charset="2"/>
              <a:buChar char="§"/>
            </a:pPr>
            <a:r>
              <a:rPr lang="ru-RU" sz="4000" dirty="0" smtClean="0">
                <a:solidFill>
                  <a:schemeClr val="tx1"/>
                </a:solidFill>
                <a:latin typeface="Montserrat SemiBold" panose="020B0604020202020204" charset="-52"/>
                <a:ea typeface="+mn-ea"/>
                <a:cs typeface="Montserrat SemiBold"/>
              </a:rPr>
              <a:t>врачей</a:t>
            </a:r>
            <a:r>
              <a:rPr lang="ru-RU" sz="4000" dirty="0">
                <a:solidFill>
                  <a:schemeClr val="tx1"/>
                </a:solidFill>
                <a:latin typeface="Montserrat SemiBold" panose="020B0604020202020204" charset="-52"/>
                <a:ea typeface="+mn-ea"/>
                <a:cs typeface="Montserrat SemiBold"/>
              </a:rPr>
              <a:t>, медицинских психологов, студентов медицинских ВУЗов этике </a:t>
            </a:r>
            <a:r>
              <a:rPr lang="ru-RU" sz="4000" dirty="0" smtClean="0">
                <a:solidFill>
                  <a:schemeClr val="tx1"/>
                </a:solidFill>
                <a:latin typeface="Montserrat SemiBold" panose="020B0604020202020204" charset="-52"/>
                <a:ea typeface="+mn-ea"/>
                <a:cs typeface="Montserrat SemiBold"/>
              </a:rPr>
              <a:t>сообщения диагноза </a:t>
            </a:r>
            <a:r>
              <a:rPr lang="ru-RU" sz="4000" dirty="0">
                <a:solidFill>
                  <a:schemeClr val="tx1"/>
                </a:solidFill>
                <a:latin typeface="Montserrat SemiBold" panose="020B0604020202020204" charset="-52"/>
                <a:ea typeface="+mn-ea"/>
                <a:cs typeface="Montserrat SemiBold"/>
              </a:rPr>
              <a:t>и коммуникации врач-пациент.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endParaRPr lang="ru-RU" sz="4000" dirty="0" smtClean="0">
              <a:solidFill>
                <a:schemeClr val="tx1"/>
              </a:solidFill>
              <a:latin typeface="Montserrat SemiBold" panose="020B0604020202020204" charset="-52"/>
              <a:ea typeface="+mn-ea"/>
              <a:cs typeface="Montserrat SemiBold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ru-RU" sz="4000" dirty="0" smtClean="0">
                <a:solidFill>
                  <a:schemeClr val="tx1"/>
                </a:solidFill>
                <a:latin typeface="Montserrat SemiBold" panose="020B0604020202020204" charset="-52"/>
                <a:ea typeface="+mn-ea"/>
                <a:cs typeface="Montserrat SemiBold"/>
              </a:rPr>
              <a:t>специалистов </a:t>
            </a:r>
            <a:r>
              <a:rPr lang="ru-RU" sz="4000" dirty="0">
                <a:solidFill>
                  <a:schemeClr val="tx1"/>
                </a:solidFill>
                <a:latin typeface="Montserrat SemiBold" panose="020B0604020202020204" charset="-52"/>
                <a:ea typeface="+mn-ea"/>
                <a:cs typeface="Montserrat SemiBold"/>
              </a:rPr>
              <a:t>по ранней помощи, специалистов образовательных организаций навыкам коммуникации с семьями с детьми раннего возраста, у которых выявлена </a:t>
            </a:r>
            <a:r>
              <a:rPr lang="ru-RU" sz="4000" dirty="0" err="1">
                <a:solidFill>
                  <a:schemeClr val="tx1"/>
                </a:solidFill>
                <a:latin typeface="Montserrat SemiBold" panose="020B0604020202020204" charset="-52"/>
                <a:ea typeface="+mn-ea"/>
                <a:cs typeface="Montserrat SemiBold"/>
              </a:rPr>
              <a:t>инвалидизирующая</a:t>
            </a:r>
            <a:r>
              <a:rPr lang="ru-RU" sz="4000" dirty="0">
                <a:solidFill>
                  <a:schemeClr val="tx1"/>
                </a:solidFill>
                <a:latin typeface="Montserrat SemiBold" panose="020B0604020202020204" charset="-52"/>
                <a:ea typeface="+mn-ea"/>
                <a:cs typeface="Montserrat SemiBold"/>
              </a:rPr>
              <a:t> патология или риск ее развития.</a:t>
            </a:r>
          </a:p>
          <a:p>
            <a:pPr indent="-177809">
              <a:lnSpc>
                <a:spcPct val="120000"/>
              </a:lnSpc>
              <a:buSzPts val="2800"/>
              <a:buFont typeface="Arial"/>
              <a:buChar char=" "/>
            </a:pPr>
            <a:endParaRPr lang="ru-RU" sz="2933" b="1" dirty="0">
              <a:solidFill>
                <a:schemeClr val="tx1"/>
              </a:solidFill>
              <a:latin typeface="Montserrat SemiBold" panose="020B0604020202020204" charset="-52"/>
              <a:cs typeface="Montserrat Semi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6376" y="636494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Обучение специалистов</a:t>
            </a:r>
          </a:p>
        </p:txBody>
      </p:sp>
    </p:spTree>
    <p:extLst>
      <p:ext uri="{BB962C8B-B14F-4D97-AF65-F5344CB8AC3E}">
        <p14:creationId xmlns:p14="http://schemas.microsoft.com/office/powerpoint/2010/main" val="2973923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6" descr="Изображение выглядит как искусство, Пурпурный цвет, Графика, сердце&#10;&#10;Контент, сгенерированный ИИ, может содержать ошибки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23295" y="1619114"/>
            <a:ext cx="2657690" cy="265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 descr="Изображение выглядит как Графика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/>
          </a:blip>
          <a:srcRect l="21754" t="16924" r="26913" b="40278"/>
          <a:stretch/>
        </p:blipFill>
        <p:spPr>
          <a:xfrm>
            <a:off x="9631881" y="5245264"/>
            <a:ext cx="1477393" cy="1231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80C720-C1C7-CA4A-8B44-21FA87C2ED69}"/>
              </a:ext>
            </a:extLst>
          </p:cNvPr>
          <p:cNvSpPr txBox="1"/>
          <p:nvPr/>
        </p:nvSpPr>
        <p:spPr>
          <a:xfrm>
            <a:off x="1260281" y="709359"/>
            <a:ext cx="81564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Информирование семей с детьми от рождения до 3-х лет </a:t>
            </a:r>
          </a:p>
          <a:p>
            <a:r>
              <a:rPr lang="ru-RU" sz="4000" b="1" dirty="0" smtClean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о системе ранней помощи</a:t>
            </a:r>
            <a:endParaRPr lang="ru-RU" sz="4000" b="1" dirty="0">
              <a:solidFill>
                <a:srgbClr val="1B86AA"/>
              </a:solidFill>
              <a:latin typeface="Montserrat SemiBold" panose="020B0604020202020204" charset="-52"/>
              <a:cs typeface="Montserrat Semi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0517" y="2814918"/>
            <a:ext cx="6759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000" dirty="0" smtClean="0"/>
              <a:t>О чем информирование?</a:t>
            </a:r>
          </a:p>
          <a:p>
            <a:pPr marL="342900" indent="-342900">
              <a:buAutoNum type="arabicPeriod"/>
            </a:pPr>
            <a:r>
              <a:rPr lang="ru-RU" sz="4000" dirty="0" smtClean="0"/>
              <a:t>Способы информирования?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48540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6" descr="Изображение выглядит как искусство, Пурпурный цвет, Графика, сердце&#10;&#10;Контент, сгенерированный ИИ, может содержать ошибки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23295" y="1619114"/>
            <a:ext cx="2657690" cy="265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 descr="Изображение выглядит как Графика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/>
          </a:blip>
          <a:srcRect l="21754" t="16924" r="26913" b="40278"/>
          <a:stretch/>
        </p:blipFill>
        <p:spPr>
          <a:xfrm>
            <a:off x="9631881" y="5245264"/>
            <a:ext cx="1477393" cy="1231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80C720-C1C7-CA4A-8B44-21FA87C2ED69}"/>
              </a:ext>
            </a:extLst>
          </p:cNvPr>
          <p:cNvSpPr txBox="1"/>
          <p:nvPr/>
        </p:nvSpPr>
        <p:spPr>
          <a:xfrm>
            <a:off x="1179598" y="932169"/>
            <a:ext cx="815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ru-RU" sz="4000" b="1" dirty="0" smtClean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Идеология ранней помощи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98493" y="2196352"/>
            <a:ext cx="85612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err="1" smtClean="0"/>
              <a:t>Семейноцентрированность</a:t>
            </a: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/>
              <a:t>Непрерывность услуг ранней помощи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/>
              <a:t>Максимальная приближенность к месту жительства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/>
              <a:t>Вариативность форм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681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6" descr="Изображение выглядит как искусство, Пурпурный цвет, Графика, сердце&#10;&#10;Контент, сгенерированный ИИ, может содержать ошибки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23295" y="1619114"/>
            <a:ext cx="2657690" cy="265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 descr="Изображение выглядит как Графика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/>
          </a:blip>
          <a:srcRect l="21754" t="16924" r="26913" b="40278"/>
          <a:stretch/>
        </p:blipFill>
        <p:spPr>
          <a:xfrm>
            <a:off x="9631881" y="5245264"/>
            <a:ext cx="1477393" cy="1231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80C720-C1C7-CA4A-8B44-21FA87C2ED69}"/>
              </a:ext>
            </a:extLst>
          </p:cNvPr>
          <p:cNvSpPr txBox="1"/>
          <p:nvPr/>
        </p:nvSpPr>
        <p:spPr>
          <a:xfrm>
            <a:off x="1059271" y="548270"/>
            <a:ext cx="81564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2. Возможности раннего выявления у детей расстройства аутистического спектра</a:t>
            </a:r>
            <a:endParaRPr lang="ru-RU" sz="4000" b="1" dirty="0">
              <a:solidFill>
                <a:srgbClr val="1B86AA"/>
              </a:solidFill>
              <a:latin typeface="Montserrat SemiBold" panose="020B0604020202020204" charset="-52"/>
              <a:cs typeface="Montserrat Semi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8188" y="2581836"/>
            <a:ext cx="7718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/>
              <a:t>опросник </a:t>
            </a:r>
            <a:r>
              <a:rPr lang="en-US" sz="2400" dirty="0"/>
              <a:t>M</a:t>
            </a:r>
            <a:r>
              <a:rPr lang="ru-RU" sz="2400" dirty="0"/>
              <a:t>-</a:t>
            </a:r>
            <a:r>
              <a:rPr lang="en-US" sz="2400" dirty="0"/>
              <a:t>CHAT</a:t>
            </a:r>
            <a:r>
              <a:rPr lang="ru-RU" sz="2400" dirty="0"/>
              <a:t>-</a:t>
            </a:r>
            <a:r>
              <a:rPr lang="en-US" sz="2400" dirty="0"/>
              <a:t>R</a:t>
            </a:r>
            <a:r>
              <a:rPr lang="ru-RU" sz="2400" dirty="0"/>
              <a:t>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err="1" smtClean="0"/>
              <a:t>скрининговая</a:t>
            </a:r>
            <a:r>
              <a:rPr lang="ru-RU" sz="2400" dirty="0" smtClean="0"/>
              <a:t> анкета </a:t>
            </a:r>
            <a:r>
              <a:rPr lang="ru-RU" sz="2400" dirty="0"/>
              <a:t>для родителей по выявлению риска возникновения нарушений психического развития у детей раннего возраста (авторы Иванов М.В., </a:t>
            </a:r>
            <a:r>
              <a:rPr lang="ru-RU" sz="2400" dirty="0" err="1"/>
              <a:t>Симашкова</a:t>
            </a:r>
            <a:r>
              <a:rPr lang="ru-RU" sz="2400" dirty="0"/>
              <a:t> Н.В., Козловская Г.В.)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8188" y="4876800"/>
            <a:ext cx="7937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Выявление детей с СДВГ</a:t>
            </a:r>
          </a:p>
        </p:txBody>
      </p:sp>
    </p:spTree>
    <p:extLst>
      <p:ext uri="{BB962C8B-B14F-4D97-AF65-F5344CB8AC3E}">
        <p14:creationId xmlns:p14="http://schemas.microsoft.com/office/powerpoint/2010/main" val="3098983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95056" y="192578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89959" y="984069"/>
            <a:ext cx="93587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3. Возможность использования </a:t>
            </a:r>
            <a:r>
              <a:rPr lang="ru-RU" sz="4000" b="1" dirty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альтернативной и дополнительной коммуникации (АДК) </a:t>
            </a:r>
            <a:r>
              <a:rPr lang="ru-RU" sz="4000" b="1" dirty="0" smtClean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на </a:t>
            </a:r>
            <a:r>
              <a:rPr lang="ru-RU" sz="4000" b="1" dirty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всех этапах предоставления услуг по ранней помощи </a:t>
            </a:r>
          </a:p>
        </p:txBody>
      </p:sp>
    </p:spTree>
    <p:extLst>
      <p:ext uri="{BB962C8B-B14F-4D97-AF65-F5344CB8AC3E}">
        <p14:creationId xmlns:p14="http://schemas.microsoft.com/office/powerpoint/2010/main" val="261698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6" descr="Изображение выглядит как искусство, Пурпурный цвет, Графика, сердце&#10;&#10;Контент, сгенерированный ИИ, может содержать ошибки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23295" y="1619114"/>
            <a:ext cx="2657690" cy="265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 descr="Изображение выглядит как Графика&#10;&#10;Контент, сгенерированный ИИ, может содержать ошибки."/>
          <p:cNvPicPr preferRelativeResize="0"/>
          <p:nvPr/>
        </p:nvPicPr>
        <p:blipFill rotWithShape="1">
          <a:blip r:embed="rId4">
            <a:alphaModFix/>
          </a:blip>
          <a:srcRect l="21754" t="16924" r="26913" b="40278"/>
          <a:stretch/>
        </p:blipFill>
        <p:spPr>
          <a:xfrm>
            <a:off x="9631881" y="5245264"/>
            <a:ext cx="1477393" cy="1231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80C720-C1C7-CA4A-8B44-21FA87C2ED69}"/>
              </a:ext>
            </a:extLst>
          </p:cNvPr>
          <p:cNvSpPr txBox="1"/>
          <p:nvPr/>
        </p:nvSpPr>
        <p:spPr>
          <a:xfrm>
            <a:off x="1475434" y="1462394"/>
            <a:ext cx="815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solidFill>
                <a:srgbClr val="1B86AA"/>
              </a:solidFill>
              <a:latin typeface="Montserrat SemiBold" panose="020B0604020202020204" charset="-52"/>
              <a:cs typeface="Montserrat Semi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0587" y="1950243"/>
            <a:ext cx="99886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 апреле-мае 2025 года  </a:t>
            </a:r>
            <a:r>
              <a:rPr lang="ru-RU" sz="2400" dirty="0"/>
              <a:t>при поддержке  Уполномоченного по правам </a:t>
            </a:r>
            <a:r>
              <a:rPr lang="ru-RU" sz="2400" dirty="0" smtClean="0"/>
              <a:t>ребенка </a:t>
            </a:r>
            <a:r>
              <a:rPr lang="ru-RU" sz="2400" dirty="0"/>
              <a:t>и Министерства социальных отношений Челябинской области </a:t>
            </a:r>
            <a:r>
              <a:rPr lang="ru-RU" sz="2400" dirty="0" smtClean="0"/>
              <a:t> РБОО «Центр лечебной педагогики» и Международной лабораторией исследований социальной интеграции НИУ-ВШЭ был </a:t>
            </a:r>
            <a:r>
              <a:rPr lang="ru-RU" sz="2400" dirty="0"/>
              <a:t>проведен </a:t>
            </a:r>
            <a:r>
              <a:rPr lang="ru-RU" sz="2400" b="1" dirty="0"/>
              <a:t>опрос  </a:t>
            </a:r>
          </a:p>
          <a:p>
            <a:pPr algn="just">
              <a:buClr>
                <a:srgbClr val="000000"/>
              </a:buClr>
            </a:pPr>
            <a:r>
              <a:rPr lang="ru-RU" sz="2400" b="1" dirty="0"/>
              <a:t>7111 семей </a:t>
            </a:r>
            <a:r>
              <a:rPr lang="ru-RU" sz="2400" dirty="0"/>
              <a:t>с детьми-инвалидами в пяти муниципальных образованиях Челябинской </a:t>
            </a:r>
            <a:r>
              <a:rPr lang="ru-RU" sz="2400" dirty="0" smtClean="0"/>
              <a:t>области</a:t>
            </a:r>
          </a:p>
          <a:p>
            <a:pPr algn="just">
              <a:buClr>
                <a:srgbClr val="000000"/>
              </a:buClr>
            </a:pPr>
            <a:r>
              <a:rPr lang="ru-RU" sz="2400" b="1" dirty="0"/>
              <a:t>5,8% </a:t>
            </a:r>
            <a:r>
              <a:rPr lang="ru-RU" sz="2400" dirty="0"/>
              <a:t>выборки </a:t>
            </a:r>
            <a:r>
              <a:rPr lang="ru-RU" sz="2400" dirty="0" smtClean="0"/>
              <a:t>составили </a:t>
            </a:r>
            <a:r>
              <a:rPr lang="ru-RU" sz="2400" dirty="0"/>
              <a:t>дети младшего возраста (от 0 до 3 лет)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2841" y="403874"/>
            <a:ext cx="101032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1B86AA"/>
                </a:solidFill>
                <a:latin typeface="Montserrat SemiBold" panose="020B0604020202020204" charset="-52"/>
                <a:cs typeface="Montserrat SemiBold"/>
              </a:rPr>
              <a:t>4. Информирование о мерах социальной и иной поддержки, а также о правах семей с детьми, нуждающимися в услугах ранней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40540605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555</Words>
  <Application>Microsoft Office PowerPoint</Application>
  <PresentationFormat>Широкоэкранный</PresentationFormat>
  <Paragraphs>60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Golos Text</vt:lpstr>
      <vt:lpstr>Leto Text Sans Defect</vt:lpstr>
      <vt:lpstr>Montserrat</vt:lpstr>
      <vt:lpstr>Montserrat SemiBold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Akishonok93@gmail.com</dc:creator>
  <cp:lastModifiedBy>Киш Ильмира</cp:lastModifiedBy>
  <cp:revision>24</cp:revision>
  <dcterms:created xsi:type="dcterms:W3CDTF">2025-04-12T12:21:55Z</dcterms:created>
  <dcterms:modified xsi:type="dcterms:W3CDTF">2025-08-06T15:40:32Z</dcterms:modified>
</cp:coreProperties>
</file>