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8DCC"/>
    <a:srgbClr val="0047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DD2C8-D83A-4D14-A006-084731BC79F5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36721-2165-4B6F-A55F-7AFDC9134C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680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7.sv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77847-0589-48DE-8A04-C8899A9FF6E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3D8C-DB34-4E33-BDDB-5BB5ADCEC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16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77847-0589-48DE-8A04-C8899A9FF6E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3D8C-DB34-4E33-BDDB-5BB5ADCEC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74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77847-0589-48DE-8A04-C8899A9FF6E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3D8C-DB34-4E33-BDDB-5BB5ADCEC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332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лайд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DC999FB1-BC41-9809-0E4E-FD105E87404D}"/>
              </a:ext>
            </a:extLst>
          </p:cNvPr>
          <p:cNvSpPr/>
          <p:nvPr userDrawn="1"/>
        </p:nvSpPr>
        <p:spPr>
          <a:xfrm>
            <a:off x="0" y="6416674"/>
            <a:ext cx="12192000" cy="441325"/>
          </a:xfrm>
          <a:prstGeom prst="rect">
            <a:avLst/>
          </a:prstGeom>
          <a:solidFill>
            <a:srgbClr val="0047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9DBB048A-9637-310A-42C0-B9240971D9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44333" y="204563"/>
            <a:ext cx="6696000" cy="695878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3BC875C5-2BC0-A32B-485E-C5CAD8B329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1200859" y="254837"/>
            <a:ext cx="641360" cy="65267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D1D4284-B8AD-F056-501C-9F39BE8DB2E1}"/>
              </a:ext>
            </a:extLst>
          </p:cNvPr>
          <p:cNvSpPr txBox="1"/>
          <p:nvPr userDrawn="1"/>
        </p:nvSpPr>
        <p:spPr>
          <a:xfrm>
            <a:off x="11380900" y="6567314"/>
            <a:ext cx="461318" cy="15400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94CC3E59-FED7-498B-9E06-C068C6DBDB0F}" type="slidenum">
              <a:rPr lang="ru-RU" sz="800" smtClean="0">
                <a:solidFill>
                  <a:schemeClr val="bg1"/>
                </a:solidFill>
                <a:latin typeface="+mj-lt"/>
              </a:rPr>
              <a:pPr algn="r"/>
              <a:t>‹#›</a:t>
            </a:fld>
            <a:endParaRPr lang="ru-RU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7260248-CF15-6871-6398-B22EE00EF899}"/>
              </a:ext>
            </a:extLst>
          </p:cNvPr>
          <p:cNvSpPr txBox="1"/>
          <p:nvPr userDrawn="1"/>
        </p:nvSpPr>
        <p:spPr>
          <a:xfrm>
            <a:off x="438580" y="6567314"/>
            <a:ext cx="917780" cy="8849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US" sz="800" dirty="0">
                <a:solidFill>
                  <a:schemeClr val="bg1"/>
                </a:solidFill>
                <a:latin typeface="+mj-lt"/>
              </a:rPr>
              <a:t>deti.gov.ru</a:t>
            </a:r>
          </a:p>
          <a:p>
            <a:pPr algn="l"/>
            <a:endParaRPr lang="ru-RU" sz="800" dirty="0">
              <a:solidFill>
                <a:schemeClr val="bg1"/>
              </a:solidFill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3C08DB49-F671-BB1D-7870-CA2DC6B17483}"/>
              </a:ext>
            </a:extLst>
          </p:cNvPr>
          <p:cNvCxnSpPr>
            <a:cxnSpLocks/>
          </p:cNvCxnSpPr>
          <p:nvPr userDrawn="1"/>
        </p:nvCxnSpPr>
        <p:spPr>
          <a:xfrm flipV="1">
            <a:off x="11380900" y="6594319"/>
            <a:ext cx="0" cy="26416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2D069FE-167B-E778-CA32-1FFE841311B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3476" y="202195"/>
            <a:ext cx="725141" cy="71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7718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orient="horz" pos="4042">
          <p15:clr>
            <a:srgbClr val="FBAE40"/>
          </p15:clr>
        </p15:guide>
        <p15:guide id="3" pos="746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77847-0589-48DE-8A04-C8899A9FF6E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3D8C-DB34-4E33-BDDB-5BB5ADCEC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62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77847-0589-48DE-8A04-C8899A9FF6E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3D8C-DB34-4E33-BDDB-5BB5ADCEC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011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77847-0589-48DE-8A04-C8899A9FF6E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3D8C-DB34-4E33-BDDB-5BB5ADCEC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58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77847-0589-48DE-8A04-C8899A9FF6E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3D8C-DB34-4E33-BDDB-5BB5ADCEC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944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77847-0589-48DE-8A04-C8899A9FF6E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3D8C-DB34-4E33-BDDB-5BB5ADCEC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85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77847-0589-48DE-8A04-C8899A9FF6E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3D8C-DB34-4E33-BDDB-5BB5ADCEC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002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77847-0589-48DE-8A04-C8899A9FF6E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3D8C-DB34-4E33-BDDB-5BB5ADCEC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93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77847-0589-48DE-8A04-C8899A9FF6E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53D8C-DB34-4E33-BDDB-5BB5ADCEC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4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77847-0589-48DE-8A04-C8899A9FF6E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53D8C-DB34-4E33-BDDB-5BB5ADCEC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808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cp.org.ru/" TargetMode="External"/><Relationship Id="rId7" Type="http://schemas.openxmlformats.org/officeDocument/2006/relationships/image" Target="../media/image5.png"/><Relationship Id="rId2" Type="http://schemas.openxmlformats.org/officeDocument/2006/relationships/hyperlink" Target="mailto:ccpmain@ccp.org.ru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://www.terevinf.ru" TargetMode="External"/><Relationship Id="rId4" Type="http://schemas.openxmlformats.org/officeDocument/2006/relationships/hyperlink" Target="http://www.osoboedetstvo.r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75C2CFA-D54B-2686-D786-D08CEACCF2F9}"/>
              </a:ext>
            </a:extLst>
          </p:cNvPr>
          <p:cNvSpPr txBox="1"/>
          <p:nvPr/>
        </p:nvSpPr>
        <p:spPr>
          <a:xfrm>
            <a:off x="442912" y="3885567"/>
            <a:ext cx="7318583" cy="8309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Стратегическая программа </a:t>
            </a:r>
            <a:br>
              <a:rPr lang="ru-RU" alt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</a:br>
            <a:r>
              <a:rPr lang="ru-RU" alt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Уполномоченного при Президенте Российской федерации </a:t>
            </a:r>
            <a:br>
              <a:rPr lang="ru-RU" alt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</a:br>
            <a:r>
              <a:rPr lang="ru-RU" alt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по правам ребенка </a:t>
            </a:r>
            <a:r>
              <a:rPr lang="ru-RU" altLang="ru-RU" sz="1800" dirty="0">
                <a:solidFill>
                  <a:srgbClr val="004790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«Сопровождение через всю жизнь»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8726528-E203-4420-AE79-8C9A44525CB8}"/>
              </a:ext>
            </a:extLst>
          </p:cNvPr>
          <p:cNvSpPr txBox="1"/>
          <p:nvPr/>
        </p:nvSpPr>
        <p:spPr>
          <a:xfrm>
            <a:off x="518420" y="1725328"/>
            <a:ext cx="11094460" cy="155991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490"/>
              </a:spcBef>
            </a:pPr>
            <a:r>
              <a:rPr lang="ru-RU" sz="3600" b="1" dirty="0" smtClean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Анализ законодательства</a:t>
            </a:r>
          </a:p>
          <a:p>
            <a:pPr marL="12700" marR="5080">
              <a:lnSpc>
                <a:spcPct val="90000"/>
              </a:lnSpc>
              <a:spcBef>
                <a:spcPts val="490"/>
              </a:spcBef>
            </a:pPr>
            <a:r>
              <a:rPr lang="ru-RU" sz="3600" b="1" dirty="0" smtClean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пилотных регионов по организации сопровождаемого проживания инвалидов</a:t>
            </a:r>
            <a:endParaRPr lang="ru-RU" sz="3600" b="1" dirty="0">
              <a:solidFill>
                <a:srgbClr val="004790"/>
              </a:solidFill>
              <a:latin typeface="Golos Text" panose="020B0604020202020204" charset="0"/>
              <a:cs typeface="Golos Text" panose="020B0604020202020204" charset="0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="" xmlns:a16="http://schemas.microsoft.com/office/drawing/2014/main" id="{A1FCE5BB-B482-4729-5A9A-8EDBD513B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420" y="5065181"/>
            <a:ext cx="8093565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ru-RU" sz="2000" b="1" dirty="0" smtClean="0">
                <a:solidFill>
                  <a:srgbClr val="004790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Елена Юрьевна Заблоцкис,</a:t>
            </a:r>
            <a:endParaRPr lang="ru-RU" altLang="ru-RU" sz="2000" b="1" dirty="0">
              <a:solidFill>
                <a:srgbClr val="004790"/>
              </a:solidFill>
              <a:latin typeface="Golos Text" panose="020B0503020202020204" pitchFamily="34" charset="0"/>
              <a:cs typeface="Golos Text" panose="020B0503020202020204" pitchFamily="34" charset="0"/>
            </a:endParaRPr>
          </a:p>
          <a:p>
            <a:pPr eaLnBrk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ю</a:t>
            </a:r>
            <a:r>
              <a:rPr lang="ru-RU" alt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рист правовой группы РБОО «Центр лечебной педагогики»</a:t>
            </a:r>
            <a:endParaRPr lang="ru-RU" altLang="ru-RU" sz="2000" dirty="0">
              <a:solidFill>
                <a:schemeClr val="tx1">
                  <a:lumMod val="75000"/>
                  <a:lumOff val="25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312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3225" y="1141213"/>
            <a:ext cx="73736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Плата получателя социальных услуг за услуги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215438" y="1678017"/>
            <a:ext cx="11645900" cy="475326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20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Псков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Плата за предоставление социальных услуг осуществляется в соответствии с тарифами, утвержденными приказом Комитета, на основании приказа Главного государственного управления социальной защиты населения Псковской области от 25 декабря 2018 г. № 398 «Об утверждении Порядка определения размера платы за предоставление социальных услуг в Псковской области и Порядка ее взимания».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При предоставлении гражданину квартиры сопровождаемого проживания взимается плата за жилищно-коммунальные услуги в соответствии с договором пользования жилым помещением, заключенным между поставщиком услуг сопровождаемого проживания и гражданином.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Услуги по сопровождаемому проживанию для граждан предоставляются бесплатно.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FF0000"/>
                </a:solidFill>
                <a:latin typeface="Golos Text" panose="020B0604020202020204" charset="0"/>
                <a:cs typeface="Golos Text" panose="020B0604020202020204" charset="0"/>
              </a:rPr>
              <a:t>Проблемные места</a:t>
            </a:r>
            <a:r>
              <a:rPr lang="ru-RU" sz="1600" dirty="0" smtClean="0">
                <a:solidFill>
                  <a:srgbClr val="FF0000"/>
                </a:solidFill>
                <a:latin typeface="Golos Text" panose="020B0604020202020204" charset="0"/>
                <a:cs typeface="Golos Text" panose="020B0604020202020204" charset="0"/>
              </a:rPr>
              <a:t>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С одной стороны, указано, что плата за социальные услуги взимается по тарифам за предоставление социальных услуг. С другой стороны, предусмотрено бесплатное предоставление услуг по сопровождаемому проживанию. С учетом своеобразного разделения социальных услуг и услуг СП, на которое указано в п. 1.4. настоящего документа, можно сделать вывод, что бесплатно предоставляются только услуги, включенные в стандарты услуг СП. Но в утвержденной форме ИПСП эти услуги обозначены как социальные. В связи с чем оправданно применение тарифов на социальные услуги. Следует внести ясность.</a:t>
            </a:r>
          </a:p>
          <a:p>
            <a:pPr algn="just"/>
            <a:endParaRPr lang="ru-RU" sz="1600" dirty="0" smtClean="0">
              <a:latin typeface="Golos Text" panose="020B0604020202020204" charset="0"/>
              <a:cs typeface="Golos Text" panose="020B0604020202020204" charset="0"/>
            </a:endParaRPr>
          </a:p>
          <a:p>
            <a:pPr algn="just"/>
            <a:endParaRPr lang="ru-RU" sz="1600" dirty="0" smtClean="0">
              <a:latin typeface="Golos Text" panose="020B0604020202020204" charset="0"/>
              <a:cs typeface="Golos Text" panose="020B0604020202020204" charset="0"/>
            </a:endParaRPr>
          </a:p>
          <a:p>
            <a:pPr algn="just"/>
            <a:endParaRPr lang="ru-RU" sz="1600" dirty="0">
              <a:latin typeface="Golos Text" panose="020B0604020202020204" charset="0"/>
              <a:cs typeface="Golos Text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968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3225" y="1141213"/>
            <a:ext cx="73736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Плата получателя социальных услуг за услуги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86790" y="1944486"/>
            <a:ext cx="11722100" cy="47278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Новосибирск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По общим правилам социального обслуживания.</a:t>
            </a:r>
            <a:endParaRPr lang="ru-RU" sz="1600" b="1" dirty="0" smtClean="0">
              <a:solidFill>
                <a:srgbClr val="002060"/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Указаны особенности предоставления услуг в стационарной форме, в том числе необходимость изменения услуг и условий оплаты с тем, чтобы часть пенсии поступала в распоряжение инвалида для приобретения продуктов, другого необходимого для проживания.</a:t>
            </a:r>
            <a:endParaRPr lang="ru-RU" sz="1600" b="1" dirty="0" smtClean="0">
              <a:solidFill>
                <a:srgbClr val="002060"/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FF0000"/>
                </a:solidFill>
                <a:latin typeface="Golos Text" panose="020B0604020202020204" charset="0"/>
                <a:cs typeface="Golos Text" panose="020B0604020202020204" charset="0"/>
              </a:rPr>
              <a:t>Проблемные места</a:t>
            </a:r>
            <a:r>
              <a:rPr lang="ru-RU" sz="1600" dirty="0" smtClean="0">
                <a:solidFill>
                  <a:srgbClr val="FF0000"/>
                </a:solidFill>
                <a:latin typeface="Golos Text" panose="020B0604020202020204" charset="0"/>
                <a:cs typeface="Golos Text" panose="020B060402020202020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установлено стандартное правило о размере платы за услуги в стационарной форме не более 75 % доходов инвалидов, размер платы за услуги не снижен (пункты 20, 21 Порядка организации СП в Новосибирской области, утв. приказом Министерства труда и социального развития Новосибирской области от 06.12.2024 № 2643-НПА). </a:t>
            </a:r>
            <a:endParaRPr lang="ru-RU" sz="1600" dirty="0" smtClean="0">
              <a:solidFill>
                <a:srgbClr val="002060"/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0" indent="0">
              <a:buNone/>
            </a:pPr>
            <a:endParaRPr lang="ru-RU" sz="1600" b="1" dirty="0" smtClean="0">
              <a:solidFill>
                <a:srgbClr val="002060"/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Владимир </a:t>
            </a:r>
            <a:r>
              <a:rPr lang="ru-RU" sz="20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Бесплатное предоставление услуг СП</a:t>
            </a:r>
            <a:endParaRPr lang="ru-RU" sz="2000" dirty="0" smtClean="0">
              <a:solidFill>
                <a:srgbClr val="002060"/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0" indent="0">
              <a:buNone/>
            </a:pPr>
            <a:endParaRPr lang="ru-RU" sz="2000" b="1" dirty="0">
              <a:solidFill>
                <a:srgbClr val="3A8DCC"/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Свердловская </a:t>
            </a:r>
            <a:r>
              <a:rPr lang="ru-RU" sz="16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Те </a:t>
            </a:r>
            <a:r>
              <a:rPr lang="ru-RU" sz="16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же правила, что при предоставлении других социальных услуг. Информации об ином нет</a:t>
            </a:r>
            <a:endParaRPr lang="ru-RU" sz="1600" b="1" dirty="0" smtClean="0">
              <a:solidFill>
                <a:srgbClr val="002060"/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endParaRPr lang="ru-RU" sz="1600" dirty="0">
              <a:latin typeface="Golos Text" panose="020B0604020202020204" charset="0"/>
              <a:cs typeface="Golos Text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736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4053" y="1224341"/>
            <a:ext cx="80575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Финансирование негосударственных поставщиков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222596" y="1754217"/>
            <a:ext cx="11340408" cy="467706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20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Псков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Услуги сопровождаемого проживания предоставляются в рамках комплекса процессных мероприятий «Внедрение и развитие </a:t>
            </a:r>
            <a:r>
              <a:rPr lang="ru-RU" sz="1600" dirty="0" err="1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стационарозамещающих</a:t>
            </a:r>
            <a:r>
              <a:rPr lang="ru-RU" sz="16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 технологий» государственной программы Псковской области «Социальная поддержка граждан», утвержденной постановлением Правительства Псковской области от 26 января 2024 г. № 12.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Главным распорядителем средств областного бюджета, осуществляющим предоставление субсидий, является Комитет по социальной защите Псковской области, субсидии предоставляются в целях финансового обеспечения затрат, связанных с реализацией мероприятий государственной программы по организации сопровождаемого проживания инвалидов - граждан старше 18 лет, страдающих психическими расстройствами и признанных нуждающимися в предоставлении социальных услуг в форме социального обслуживания на дому и имеющих инвалидность.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Нет информации о нормативах финансирования, особенностях подсчета затрат поставщика (считают ли в часах в сутки/неделю/месяц, как рекомендовано в методическом материале ФГБУ ФНОЦ МСЭ и Р им. Г.А. Альбрехта Минтруда России (Примерного перечня услуг и мероприятий в рамках сопровождаемого проживания и методика их подбора и предоставления инвалидам, М</a:t>
            </a:r>
            <a:r>
              <a:rPr lang="ru-RU" sz="1600" i="1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етодические рекомендации СПб, 2024).</a:t>
            </a:r>
            <a:endParaRPr lang="ru-RU" sz="1600" b="1" dirty="0" smtClean="0">
              <a:solidFill>
                <a:srgbClr val="002060"/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algn="just"/>
            <a:endParaRPr lang="ru-RU" sz="1600" dirty="0">
              <a:latin typeface="Golos Text" panose="020B0604020202020204" charset="0"/>
              <a:cs typeface="Golos Text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385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4053" y="1224341"/>
            <a:ext cx="80575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Финансирование негосударственных поставщиков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74053" y="1790009"/>
            <a:ext cx="11518900" cy="4765964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Владимир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Отбор поставщиков для получения субсидии осуществляется путем запроса предложений. Субсидия предоставляется Министерством социальной защиты населения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Владимирской области (далее - Министерство) в рамках государственной программы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Владимирской области "Социальная поддержка отдельных категорий граждан во Владимирской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области"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Нет информации о нормативах финансирования, особенностях подсчета затрат поставщика (считают ли в часах в сутки/неделю/месяц, как рекомендовано в методическом материале ФГБУ ФНОЦ МСЭ и Р им. Г.А. Альбрехта Минтруда России (Примерного перечня услуг и мероприятий в рамках сопровождаемого проживания и методика их подбора и предоставления инвалидам, М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етодические рекомендации СПб, 2024).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Новосибирск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Нет подробной информации. Анонсируется возможность получать субсидии по результатам отбора и компенсации затрат на услуги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Свердловская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Информация не предоставлена</a:t>
            </a:r>
          </a:p>
          <a:p>
            <a:pPr algn="just"/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algn="just"/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algn="just"/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768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7654" y="1199403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Регулирование форм СП, учебного СП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436880" y="2061558"/>
            <a:ext cx="10905574" cy="437803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2000" b="1" dirty="0" smtClean="0">
                <a:solidFill>
                  <a:srgbClr val="3A8DCC"/>
                </a:solidFill>
              </a:rPr>
              <a:t>Псков, Новосибирск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Подробное регулирование учебного СП, индивидуальной и групповой форм СП, требований к формированию групп, к поддержанию обычной среды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3A8DCC"/>
                </a:solidFill>
              </a:rPr>
              <a:t>Свердловская, Владимир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Нет регулирования групповой и индивидуальной форм СП, учебного СП, требований к формированию групп, к поддержанию обычной среды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011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962" y="991585"/>
            <a:ext cx="60657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Регулирование социальной занятости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204585" y="1621875"/>
            <a:ext cx="11569700" cy="4562764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200" b="1" dirty="0" smtClean="0">
                <a:solidFill>
                  <a:srgbClr val="3A8DCC"/>
                </a:solidFill>
              </a:rPr>
              <a:t>Псков</a:t>
            </a:r>
          </a:p>
          <a:p>
            <a:pPr algn="just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Предоставлению социальной занятости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участникам СП посвящена глава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Порядка СП. Социальная занятость предоставляется поставщиками, включенные в реестр.</a:t>
            </a:r>
          </a:p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Социальная занятость негосударственным сектором реализуется путем предоставления социальных услуг организациями, включенными в Реестр поставщиков социальных услуг. В этих организациях обеспечивается обучение граждан элементарным навыкам и умениям (профессиональным, социальным, коммуникативным, культурным, бытовым) и их участие в выполнении несложных (простых) видов труда со значительной помощью других лиц. Для этого организуются доступные для граждан производственные процессы с несложными (простыми) видами труда, ориентированные на производство востребованной обществом продукции и услуг и на их реализацию.</a:t>
            </a:r>
          </a:p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Для граждан, имеющих выраженные затруднения в выполнении несложных (простых) видов труда со значительной помощью других лиц, в рамках социальной занятости организуются несложные (простые) виды развивающей (целенаправленной) деятельности путем моделирования бытовых и социальных ситуаций, участие граждан в которых способствует развитию и поддержанию коммуникативных, гигиенических, двигательных, бытовых и трудовых навыков, навыков принятия решений и их исполнения.  </a:t>
            </a:r>
          </a:p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 рамках предоставления услуг по социальной занятости оказывается содействие в организации досуга граждан, находящихся на сопровождаемом проживании, в форме участия граждан в различных культурно-досуговых, спортивно-оздоровительных и информационно-просветительских занятиях и мероприятиях в организациях различной ведомственной принадлежности.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584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962" y="991585"/>
            <a:ext cx="60657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Регулирование социальной занятости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267162" y="1551941"/>
            <a:ext cx="11645900" cy="4829464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72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Новосибирск (проект)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400" dirty="0" smtClean="0">
                <a:latin typeface="Golos Text" panose="020B0604020202020204" charset="0"/>
                <a:cs typeface="Golos Text" panose="020B0604020202020204" charset="0"/>
              </a:rPr>
              <a:t>В организациях Новосибирской области, уполномоченных на осуществление деятельности по организации социальной занятости инвалидов, Комиссия, созданная в уполномоченной организации в течение 10 рабочих дней со дня поступления пакета документов в учреждение, в целях определения нуждаемости инвалида в организации социальной занятости, приглашает на ознакомительное (пробное) участие инвалида в различных производственных процессах, доступных для инвалида несложных (простых) видов труда (трудовых операций) в соответствии с его способностями и предпочтениями, и определяет нуждаемость инвалида в социальной занятости.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400" dirty="0" smtClean="0">
                <a:latin typeface="Golos Text" panose="020B0604020202020204" charset="0"/>
                <a:cs typeface="Golos Text" panose="020B0604020202020204" charset="0"/>
              </a:rPr>
              <a:t>Решение о признании инвалида нуждающимся в социальной занятости оформляется приказом уполномоченной организации. Уведомление о принятом решении уполномоченной организацией в течение трех рабочих дней со дня его принятия направляется (вручается) заявителю.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400" dirty="0" smtClean="0">
                <a:latin typeface="Golos Text" panose="020B0604020202020204" charset="0"/>
                <a:cs typeface="Golos Text" panose="020B0604020202020204" charset="0"/>
              </a:rPr>
              <a:t>Основаниями для отказа инвалиду в социальной занятости являются: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dirty="0" smtClean="0">
                <a:latin typeface="Golos Text" panose="020B0604020202020204" charset="0"/>
                <a:cs typeface="Golos Text" panose="020B0604020202020204" charset="0"/>
              </a:rPr>
              <a:t>1) непредставление или представление не в полном объеме документов, указанных в пункте 2.2 настоящего Порядка (за исключением документов, которые предоставляются заявителем по собственной инициативе);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dirty="0" smtClean="0">
                <a:latin typeface="Golos Text" panose="020B0604020202020204" charset="0"/>
                <a:cs typeface="Golos Text" panose="020B0604020202020204" charset="0"/>
              </a:rPr>
              <a:t>2) представление недостоверных сведений;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dirty="0" smtClean="0">
                <a:latin typeface="Golos Text" panose="020B0604020202020204" charset="0"/>
                <a:cs typeface="Golos Text" panose="020B0604020202020204" charset="0"/>
              </a:rPr>
              <a:t>3) наличие медицинских противопоказаний для предоставления услуг по социальной занятости в соответствии с заключением медицинской организации.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>
              <a:latin typeface="Golos Text" panose="020B0604020202020204" charset="0"/>
              <a:cs typeface="Golos Text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836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962" y="991585"/>
            <a:ext cx="60657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Регулирование социальной занятости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92961" y="1612671"/>
            <a:ext cx="11203293" cy="437803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2000" b="1" dirty="0" smtClean="0">
                <a:solidFill>
                  <a:srgbClr val="3A8DCC"/>
                </a:solidFill>
              </a:rPr>
              <a:t>Владимир</a:t>
            </a:r>
          </a:p>
          <a:p>
            <a:pPr marL="0" indent="0" algn="just">
              <a:buNone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Наличие медицинских противопоказаний для предоставления услуг по социальной занятости в соответствии с заключением медицинской организации, перечень которых утверждается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здравоохранения.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В то же время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медицинские противопоказания для услуг социальной занятости федеральным законодательством не установлены. Медицинские противопоказания определены только в отношении социальных услуг. Нет информации о профиле услуг, в рамках которых реализуется </a:t>
            </a:r>
            <a:r>
              <a:rPr lang="ru-R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соцзанятость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Необходимо уточнить это основание для отказа в социальной занятости.</a:t>
            </a:r>
            <a:endParaRPr lang="ru-RU" sz="16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3A8DCC"/>
                </a:solidFill>
              </a:rPr>
              <a:t>Свердловская</a:t>
            </a:r>
          </a:p>
          <a:p>
            <a:pPr marL="0" indent="0" algn="just">
              <a:buNone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Участниками </a:t>
            </a:r>
            <a:r>
              <a:rPr lang="ru-R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межведа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по </a:t>
            </a:r>
            <a:r>
              <a:rPr lang="ru-R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соцзанятости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должен быть сформирован реестр организаций.</a:t>
            </a:r>
            <a:endParaRPr lang="ru-RU" sz="16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 одну из них инвалид направляется.</a:t>
            </a:r>
            <a:endParaRPr lang="ru-RU" sz="16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ru-RU" sz="2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buNone/>
            </a:pPr>
            <a:endParaRPr lang="ru-RU" sz="2000" b="1" dirty="0" smtClean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73084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4402" y="1124589"/>
            <a:ext cx="32299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Проблемные места </a:t>
            </a:r>
            <a:endParaRPr lang="ru-RU" sz="2400" b="1" dirty="0">
              <a:solidFill>
                <a:srgbClr val="004790"/>
              </a:solidFill>
              <a:latin typeface="Golos Text" panose="020B0604020202020204" charset="0"/>
              <a:cs typeface="Golos Text" panose="020B060402020202020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9119" y="1892867"/>
            <a:ext cx="1075112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не определен профиль (профили) услуг социальной занятости (социальные, образовательные, иные); </a:t>
            </a:r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не определено, возможно ли одновременное получение услуг СП и социальной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занятости;  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медицинские противопоказания для услуг социальной занятости федеральным законодательством не установлены. Медицинские противопоказания определены только в отношении социальных услуг. Необходимо уточнить это основание для отказа в социальной занятости;</a:t>
            </a:r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определить требования к регулярности (частоте в неделю, продолжительности за одно посещение, продолжительности социальной занятости в целом – пока инвалид нуждается);</a:t>
            </a:r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определить платность или бесплатность услуг социальной занятости для инвалида;</a:t>
            </a:r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определить нормативы финансирования негосударственных поставщиков.</a:t>
            </a:r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193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3"/>
          <p:cNvSpPr txBox="1">
            <a:spLocks/>
          </p:cNvSpPr>
          <p:nvPr/>
        </p:nvSpPr>
        <p:spPr>
          <a:xfrm>
            <a:off x="549183" y="2126673"/>
            <a:ext cx="6903719" cy="425484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600"/>
              </a:spcBef>
              <a:buSzTx/>
              <a:defRPr sz="2800">
                <a:solidFill>
                  <a:schemeClr val="accent4">
                    <a:satOff val="-1335"/>
                    <a:lumOff val="-10274"/>
                  </a:schemeClr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ru-RU" sz="4000" b="1" dirty="0" smtClean="0">
                <a:solidFill>
                  <a:srgbClr val="3A8DCC"/>
                </a:solidFill>
                <a:latin typeface="Golos Text" panose="020B0604020202020204" charset="0"/>
                <a:ea typeface="Avenir Next Medium"/>
                <a:cs typeface="Golos Text" panose="020B0604020202020204" charset="0"/>
                <a:sym typeface="Avenir Next Medium"/>
              </a:rPr>
              <a:t>СПАСИБО!</a:t>
            </a:r>
          </a:p>
          <a:p>
            <a:pPr>
              <a:lnSpc>
                <a:spcPct val="80000"/>
              </a:lnSpc>
              <a:spcBef>
                <a:spcPts val="600"/>
              </a:spcBef>
              <a:buSzTx/>
              <a:defRPr sz="2800">
                <a:solidFill>
                  <a:schemeClr val="accent4">
                    <a:satOff val="-1335"/>
                    <a:lumOff val="-10274"/>
                  </a:schemeClr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ea typeface="Avenir Next Medium"/>
              <a:cs typeface="Golos Text" panose="020B0604020202020204" charset="0"/>
              <a:sym typeface="Avenir Next Medium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SzTx/>
              <a:defRPr sz="2800">
                <a:solidFill>
                  <a:schemeClr val="accent4">
                    <a:satOff val="-1335"/>
                    <a:lumOff val="-10274"/>
                  </a:schemeClr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ea typeface="Avenir Next Medium"/>
                <a:cs typeface="Golos Text" panose="020B0604020202020204" charset="0"/>
                <a:sym typeface="Avenir Next Medium"/>
              </a:rPr>
              <a:t>Контакты:</a:t>
            </a:r>
          </a:p>
          <a:p>
            <a:pPr>
              <a:lnSpc>
                <a:spcPct val="80000"/>
              </a:lnSpc>
              <a:spcBef>
                <a:spcPts val="600"/>
              </a:spcBef>
              <a:buSzTx/>
              <a:defRPr sz="2800">
                <a:solidFill>
                  <a:schemeClr val="accent4">
                    <a:satOff val="-1335"/>
                    <a:lumOff val="-10274"/>
                  </a:schemeClr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ea typeface="Avenir Next Medium"/>
                <a:cs typeface="Golos Text" panose="020B0604020202020204" charset="0"/>
                <a:sym typeface="Avenir Next Medium"/>
              </a:rPr>
              <a:t>Адрес: ул. Строителей, 17Б</a:t>
            </a:r>
          </a:p>
          <a:p>
            <a:pPr>
              <a:lnSpc>
                <a:spcPct val="80000"/>
              </a:lnSpc>
              <a:spcBef>
                <a:spcPts val="600"/>
              </a:spcBef>
              <a:buSzTx/>
              <a:defRPr sz="2800">
                <a:solidFill>
                  <a:schemeClr val="accent4">
                    <a:satOff val="-1335"/>
                    <a:lumOff val="-10274"/>
                  </a:schemeClr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ea typeface="Avenir Next Medium"/>
                <a:cs typeface="Golos Text" panose="020B0604020202020204" charset="0"/>
                <a:sym typeface="Avenir Next Medium"/>
              </a:rPr>
              <a:t>Тел.: (495) 930-00-80,  (499)131-06-83</a:t>
            </a:r>
          </a:p>
          <a:p>
            <a:pPr>
              <a:lnSpc>
                <a:spcPct val="80000"/>
              </a:lnSpc>
              <a:spcBef>
                <a:spcPts val="600"/>
              </a:spcBef>
              <a:buSzTx/>
              <a:defRPr sz="2800"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ea typeface="Avenir Next Medium"/>
                <a:cs typeface="Golos Text" panose="020B0604020202020204" charset="0"/>
                <a:sym typeface="Avenir Next Medium"/>
              </a:rPr>
              <a:t>Электронная почта: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ea typeface="Avenir Next Medium"/>
                <a:cs typeface="Golos Text" panose="020B0604020202020204" charset="0"/>
                <a:sym typeface="Avenir Next Medium"/>
                <a:hlinkClick r:id="rId2"/>
              </a:rPr>
              <a:t>ccpmain@ccp.org.ru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ea typeface="Avenir Next Medium"/>
                <a:cs typeface="Golos Text" panose="020B0604020202020204" charset="0"/>
                <a:sym typeface="Avenir Next Medium"/>
              </a:rPr>
              <a:t> </a:t>
            </a:r>
          </a:p>
          <a:p>
            <a:pPr>
              <a:lnSpc>
                <a:spcPct val="80000"/>
              </a:lnSpc>
              <a:spcBef>
                <a:spcPts val="600"/>
              </a:spcBef>
              <a:buSzTx/>
              <a:defRPr sz="2800">
                <a:solidFill>
                  <a:schemeClr val="accent4">
                    <a:satOff val="-1335"/>
                    <a:lumOff val="-10274"/>
                  </a:schemeClr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ea typeface="Avenir Next Medium"/>
                <a:cs typeface="Golos Text" panose="020B0604020202020204" charset="0"/>
                <a:sym typeface="Avenir Next Medium"/>
              </a:rPr>
              <a:t>Сайты:</a:t>
            </a:r>
          </a:p>
          <a:p>
            <a:pPr>
              <a:lnSpc>
                <a:spcPct val="80000"/>
              </a:lnSpc>
              <a:spcBef>
                <a:spcPts val="600"/>
              </a:spcBef>
              <a:buSzTx/>
              <a:defRPr sz="2800"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ru-RU" sz="2400" u="sng" dirty="0" smtClean="0">
                <a:solidFill>
                  <a:schemeClr val="tx2">
                    <a:lumMod val="50000"/>
                  </a:schemeClr>
                </a:solidFill>
                <a:uFill>
                  <a:solidFill>
                    <a:srgbClr val="009999"/>
                  </a:solidFill>
                </a:uFill>
                <a:latin typeface="Golos Text" panose="020B0604020202020204" charset="0"/>
                <a:ea typeface="Avenir Next Medium"/>
                <a:cs typeface="Golos Text" panose="020B0604020202020204" charset="0"/>
                <a:sym typeface="Avenir Next Medium"/>
                <a:hlinkClick r:id="rId3"/>
              </a:rPr>
              <a:t>www.ccp.org.ru</a:t>
            </a:r>
          </a:p>
          <a:p>
            <a:pPr>
              <a:lnSpc>
                <a:spcPct val="80000"/>
              </a:lnSpc>
              <a:spcBef>
                <a:spcPts val="600"/>
              </a:spcBef>
              <a:buSzTx/>
              <a:defRPr sz="2800"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ru-RU" sz="2400" u="sng" dirty="0" smtClean="0">
                <a:solidFill>
                  <a:schemeClr val="tx2">
                    <a:lumMod val="50000"/>
                  </a:schemeClr>
                </a:solidFill>
                <a:uFill>
                  <a:solidFill>
                    <a:srgbClr val="009999"/>
                  </a:solidFill>
                </a:uFill>
                <a:latin typeface="Golos Text" panose="020B0604020202020204" charset="0"/>
                <a:ea typeface="Avenir Next Medium"/>
                <a:cs typeface="Golos Text" panose="020B0604020202020204" charset="0"/>
                <a:sym typeface="Avenir Next Medium"/>
                <a:hlinkClick r:id="rId4"/>
              </a:rPr>
              <a:t>www.osobo</a:t>
            </a:r>
            <a:r>
              <a:rPr lang="en-US" sz="2400" u="sng" dirty="0" err="1" smtClean="0">
                <a:solidFill>
                  <a:schemeClr val="tx2">
                    <a:lumMod val="50000"/>
                  </a:schemeClr>
                </a:solidFill>
                <a:uFill>
                  <a:solidFill>
                    <a:srgbClr val="009999"/>
                  </a:solidFill>
                </a:uFill>
                <a:latin typeface="Golos Text" panose="020B0604020202020204" charset="0"/>
                <a:ea typeface="Avenir Next Medium"/>
                <a:cs typeface="Golos Text" panose="020B0604020202020204" charset="0"/>
                <a:sym typeface="Avenir Next Medium"/>
                <a:hlinkClick r:id="rId4"/>
              </a:rPr>
              <a:t>epra</a:t>
            </a:r>
            <a:r>
              <a:rPr lang="ru-RU" sz="2400" u="sng" dirty="0" smtClean="0">
                <a:solidFill>
                  <a:schemeClr val="tx2">
                    <a:lumMod val="50000"/>
                  </a:schemeClr>
                </a:solidFill>
                <a:uFill>
                  <a:solidFill>
                    <a:srgbClr val="009999"/>
                  </a:solidFill>
                </a:uFill>
                <a:latin typeface="Golos Text" panose="020B0604020202020204" charset="0"/>
                <a:ea typeface="Avenir Next Medium"/>
                <a:cs typeface="Golos Text" panose="020B0604020202020204" charset="0"/>
                <a:sym typeface="Avenir Next Medium"/>
                <a:hlinkClick r:id="rId4"/>
              </a:rPr>
              <a:t>vo.ru</a:t>
            </a:r>
          </a:p>
          <a:p>
            <a:pPr>
              <a:lnSpc>
                <a:spcPct val="80000"/>
              </a:lnSpc>
              <a:spcBef>
                <a:spcPts val="600"/>
              </a:spcBef>
              <a:buSzTx/>
              <a:defRPr sz="2800" u="sng">
                <a:solidFill>
                  <a:srgbClr val="009999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ru-RU" sz="2400" u="sng" dirty="0" smtClean="0">
                <a:solidFill>
                  <a:schemeClr val="tx2">
                    <a:lumMod val="50000"/>
                  </a:schemeClr>
                </a:solidFill>
                <a:uFill>
                  <a:solidFill>
                    <a:srgbClr val="009999"/>
                  </a:solidFill>
                </a:uFill>
                <a:latin typeface="Golos Text" panose="020B0604020202020204" charset="0"/>
                <a:ea typeface="Avenir Next Medium"/>
                <a:cs typeface="Golos Text" panose="020B0604020202020204" charset="0"/>
                <a:sym typeface="Avenir Next Medium"/>
                <a:hlinkClick r:id="rId5"/>
              </a:rPr>
              <a:t>www.terevinf.ru</a:t>
            </a:r>
          </a:p>
          <a:p>
            <a:endParaRPr lang="ru-RU" sz="2400" dirty="0">
              <a:latin typeface="Golos Text" panose="020B0604020202020204" charset="0"/>
              <a:cs typeface="Golos Text" panose="020B060402020202020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12912" y="1403466"/>
            <a:ext cx="5441429" cy="36088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15930" y="5186818"/>
            <a:ext cx="3743325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920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>
            <a:extLst>
              <a:ext uri="{FF2B5EF4-FFF2-40B4-BE49-F238E27FC236}">
                <a16:creationId xmlns="" xmlns:a16="http://schemas.microsoft.com/office/drawing/2014/main" id="{22D03214-D7C0-B872-A303-CFB492ADA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887" y="1322400"/>
            <a:ext cx="1260209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ru-RU" sz="2200" b="1" dirty="0" smtClean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Проведен анализ представленных пилотными регионами</a:t>
            </a:r>
          </a:p>
          <a:p>
            <a:r>
              <a:rPr lang="ru-RU" sz="2200" b="1" dirty="0" smtClean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нормативных правовых актов, регулирующих организацию</a:t>
            </a:r>
          </a:p>
          <a:p>
            <a:r>
              <a:rPr lang="ru-RU" sz="2200" b="1" dirty="0" smtClean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сопровождаемого проживания (СП) инвалидов в:</a:t>
            </a:r>
          </a:p>
        </p:txBody>
      </p:sp>
      <p:sp>
        <p:nvSpPr>
          <p:cNvPr id="4" name="Объект 3"/>
          <p:cNvSpPr txBox="1">
            <a:spLocks/>
          </p:cNvSpPr>
          <p:nvPr/>
        </p:nvSpPr>
        <p:spPr>
          <a:xfrm>
            <a:off x="539865" y="2778637"/>
            <a:ext cx="11303000" cy="29210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790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Псковской области (далее Псков)</a:t>
            </a:r>
          </a:p>
          <a:p>
            <a:pPr>
              <a:buClr>
                <a:srgbClr val="004790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Новосибирской области (далее Новосибирск)</a:t>
            </a:r>
          </a:p>
          <a:p>
            <a:pPr>
              <a:buClr>
                <a:srgbClr val="004790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Владимирской области (далее Владимир)</a:t>
            </a:r>
          </a:p>
          <a:p>
            <a:pPr>
              <a:buClr>
                <a:srgbClr val="004790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Свердловской области (далее Свердловская)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06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="" xmlns:a16="http://schemas.microsoft.com/office/drawing/2014/main" id="{22D03214-D7C0-B872-A303-CFB492ADA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887" y="1322400"/>
            <a:ext cx="126020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ru-RU" sz="2400" b="1" dirty="0" smtClean="0">
                <a:solidFill>
                  <a:srgbClr val="004790"/>
                </a:solidFill>
              </a:rPr>
              <a:t>Инвалиды, имеющие право на сопровождаемое проживание</a:t>
            </a:r>
            <a:endParaRPr lang="ru-RU" sz="2400" b="1" dirty="0" smtClean="0">
              <a:solidFill>
                <a:srgbClr val="004790"/>
              </a:solidFill>
              <a:latin typeface="Golos Text" panose="020B0604020202020204" charset="0"/>
              <a:cs typeface="Golos Text" panose="020B0604020202020204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72534" y="2192866"/>
            <a:ext cx="10922000" cy="367376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rgbClr val="004790"/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3A8DCC"/>
                </a:solidFill>
              </a:rPr>
              <a:t>Новосибирск, Владимир </a:t>
            </a:r>
            <a:r>
              <a:rPr lang="ru-RU" sz="2000" dirty="0" smtClean="0">
                <a:solidFill>
                  <a:srgbClr val="3A8DCC"/>
                </a:solidFill>
              </a:rPr>
              <a:t>и</a:t>
            </a:r>
            <a:r>
              <a:rPr lang="ru-RU" sz="2000" b="1" dirty="0" smtClean="0">
                <a:solidFill>
                  <a:srgbClr val="3A8DCC"/>
                </a:solidFill>
              </a:rPr>
              <a:t> Свердловская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 предусматривают ограничений по сравнению с федеральным законодательством</a:t>
            </a:r>
          </a:p>
          <a:p>
            <a:pPr algn="just">
              <a:buClr>
                <a:srgbClr val="004790"/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3A8DCC"/>
                </a:solidFill>
              </a:rPr>
              <a:t>Псков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не предусматривает СП для недееспособных и ограниченных в дееспособности граждан, проживающих в стационарных организациях социального обслуживания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965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>
            <a:extLst>
              <a:ext uri="{FF2B5EF4-FFF2-40B4-BE49-F238E27FC236}">
                <a16:creationId xmlns="" xmlns:a16="http://schemas.microsoft.com/office/drawing/2014/main" id="{22D03214-D7C0-B872-A303-CFB492ADA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887" y="1322400"/>
            <a:ext cx="126020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ru-RU" sz="2400" b="1" dirty="0" smtClean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Признание нуждающимися в сопровождаемом проживании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81000" y="1871134"/>
            <a:ext cx="11430000" cy="51308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24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Псков</a:t>
            </a:r>
            <a:r>
              <a:rPr lang="ru-RU" sz="1800" b="1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 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Два этапа: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8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прохождение инвалидом курса учебного СП и по итогам составление уполномоченной организацией, предоставляющей услуги учебного СП, рекомендаций о нуждаемости в СП, проекта ИПСП;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8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принятие решения о нуждаемости в СП и утверждение ИПСП центром социального обслуживания в муниципальном образовании, признание нуждающимся в социальном обслуживании на дому, при потребности в социальной занятости – в полустационарной форме социального обслуживания (составление ИППСУ).</a:t>
            </a:r>
          </a:p>
          <a:p>
            <a:pPr marL="0" indent="0" algn="just">
              <a:buNone/>
            </a:pPr>
            <a:r>
              <a:rPr lang="ru-RU" sz="1800" b="1" i="1" dirty="0" smtClean="0">
                <a:solidFill>
                  <a:srgbClr val="FF0000"/>
                </a:solidFill>
                <a:latin typeface="Golos Text" panose="020B0604020202020204" charset="0"/>
                <a:cs typeface="Golos Text" panose="020B0604020202020204" charset="0"/>
              </a:rPr>
              <a:t>Проблемные места</a:t>
            </a:r>
            <a:r>
              <a:rPr lang="ru-RU" sz="1800" b="1" dirty="0" smtClean="0">
                <a:solidFill>
                  <a:srgbClr val="FF0000"/>
                </a:solidFill>
                <a:latin typeface="Golos Text" panose="020B0604020202020204" charset="0"/>
                <a:cs typeface="Golos Text" panose="020B0604020202020204" charset="0"/>
              </a:rPr>
              <a:t> </a:t>
            </a:r>
            <a:endParaRPr lang="ru-RU" sz="1800" dirty="0" smtClean="0">
              <a:solidFill>
                <a:srgbClr val="FF0000"/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algn="just"/>
            <a:r>
              <a:rPr lang="ru-RU" sz="18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процесс представляется усложненным, поскольку после признания нуждающимся в СП предусмотрена отдельная процедура признания нуждающимся в социальном обслуживании. Целесообразно рассмотреть возможность сокращения процедур;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  <a:latin typeface="Golos Text" panose="020B0604020202020204" charset="0"/>
                <a:cs typeface="Golos Text" panose="020B0604020202020204" charset="0"/>
              </a:rPr>
              <a:t>одно из требований к организации-поставщику учебного СП является наличие лицензии на образование. Насколько целесообразно это требование.</a:t>
            </a:r>
          </a:p>
          <a:p>
            <a:pPr algn="just"/>
            <a:endParaRPr lang="ru-RU" sz="1800" dirty="0">
              <a:latin typeface="Golos Text" panose="020B0604020202020204" charset="0"/>
              <a:cs typeface="Golos Text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925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="" xmlns:a16="http://schemas.microsoft.com/office/drawing/2014/main" id="{22D03214-D7C0-B872-A303-CFB492ADA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354" y="1059934"/>
            <a:ext cx="126020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ru-RU" sz="2400" b="1" dirty="0" smtClean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Признание нуждающимися в сопровождаемом проживании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13266" y="1573200"/>
            <a:ext cx="11633200" cy="51435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20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Новосибирск</a:t>
            </a:r>
          </a:p>
          <a:p>
            <a:pPr marL="0" indent="0" algn="just">
              <a:buNone/>
            </a:pP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Для рассмотрения вопроса определения нуждаемости инвалида в сопровождаемом проживании инвалид (его уполномоченный представитель) подает заявление 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в уполномоченный орган или в филиал государственного автономного учреждения Новосибирской области «Многофункциональный центр организации предоставления государственных и муниципальных услуг Новосибирской области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» в письменной или электронной форме. Уполномоченным органом составляется ИППСУ и ИПСП.</a:t>
            </a:r>
            <a:endParaRPr lang="ru-RU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Свердловская</a:t>
            </a:r>
          </a:p>
          <a:p>
            <a:pPr marL="0" indent="0" algn="just">
              <a:buNone/>
            </a:pP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Инвалид подает заявление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 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в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 управление социальной политики Министерства социальной политики по месту жительства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. Управления социальной политики Министерства социальной политики принимают решения о предоставлении услуг, решение оформляется в форме приказа, вносятся изменения в индивидуальную программу. </a:t>
            </a:r>
            <a:endParaRPr lang="ru-RU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Владимир</a:t>
            </a:r>
          </a:p>
          <a:p>
            <a:pPr marL="0" indent="0" algn="just">
              <a:buNone/>
            </a:pP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Нуждаемость инвалида в сопровождаемом проживании, включая объем, периодичность и продолжительность предоставляемых ему услуг, определяется 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комиссией, состав которой утверждается уполномоченными организациями (государственными казенными учреждениями социальной защиты населения Владимирской области). 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Основанием для рассмотрения вопроса о признании инвалида нуждающимся в сопровождаемом проживании является поданное в свободной форме заявление в ГКУ СЗН по месту жительства в письменной или электронной форме лично или через законного представителя, а также посредством заказного почтового отправления и иные документы. Разрабатывается ИПСП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. Социальные услуги 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инвалиду при организации сопровождаемого проживания предоставляются на основе индивидуальной программы предоставления социальных услуг (далее - ИППСУ), которая разрабатывается </a:t>
            </a: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организацией, уполномоченной на признание гражданина нуждающимся в социальном обслуживании.</a:t>
            </a:r>
          </a:p>
          <a:p>
            <a:endParaRPr lang="ru-RU" sz="1600" dirty="0">
              <a:latin typeface="Golos Text" panose="020B0604020202020204" charset="0"/>
              <a:cs typeface="Golos Text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417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="" xmlns:a16="http://schemas.microsoft.com/office/drawing/2014/main" id="{22D03214-D7C0-B872-A303-CFB492ADA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354" y="1059934"/>
            <a:ext cx="126020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ru-RU" sz="2400" b="1" dirty="0" smtClean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Обращение к поставщику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40359" y="1737362"/>
            <a:ext cx="11318241" cy="437803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2000" b="1" dirty="0" smtClean="0">
              <a:solidFill>
                <a:srgbClr val="3A8DCC"/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Псков, Свердловская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Н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ет информации об утверждении перечня уполномоченных организаций</a:t>
            </a: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Новосибирск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У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твержден перечень уполномоченных организаций: 9 государственных организаций, из них 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8 стационарных организаций (интернатов), 1 центр социальной адаптации инвалидов и 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1 негосударственная организация.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 </a:t>
            </a:r>
            <a:r>
              <a:rPr lang="ru-RU" sz="20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Владимир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У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твержден перечень организаций СП из</a:t>
            </a:r>
            <a:r>
              <a:rPr lang="ru-RU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18 организаций: 17 государственных комплексных центров социального обслуживания и 1 негосударственная организация.</a:t>
            </a:r>
            <a:endParaRPr lang="ru-RU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endParaRPr lang="ru-RU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990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="" xmlns:a16="http://schemas.microsoft.com/office/drawing/2014/main" id="{22D03214-D7C0-B872-A303-CFB492ADA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354" y="1059934"/>
            <a:ext cx="126020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ru-RU" sz="2400" b="1" dirty="0" smtClean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Социальные услуги сопровождаемого проживания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194887" y="1631775"/>
            <a:ext cx="11785600" cy="5092699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300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Псков </a:t>
            </a:r>
          </a:p>
          <a:p>
            <a:pPr marL="0" indent="0">
              <a:buNone/>
            </a:pPr>
            <a:endParaRPr lang="ru-RU" b="1" dirty="0" smtClean="0">
              <a:solidFill>
                <a:srgbClr val="3A8DCC"/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В СП включены социальные услуги в форме социального обслуживания на дому в соответствии с ИППСУ и услуги СП в соответствии с ИПСП, услуги реабилитации и абилитации, ассистента-помощника и создание условий для получения образования (подпункт 10 п. 2 Порядка СП).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Утвержден отдельный стандарт услуг СП, в перечень которых, по-видимому, включены услуги, которые отсутствуют в перечне и стандартах социальных услуг. Поставщики СП, которые финансируются областью, должны предоставлять инвалидам социальные услуги в соответствии со стандартами социальных услуг, утвержденными приказом Уполномоченного органа от 13 мая 2024 г. № 270 «Об утверждении стандартов социальных услуг», и в соответствии со стандартами предоставления услуг по сопровождаемому проживанию инвалидов на территории Псковской области, утвержденными приказом уполномоченного органа.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b="1" dirty="0" smtClean="0">
                <a:solidFill>
                  <a:srgbClr val="FF0000"/>
                </a:solidFill>
                <a:latin typeface="Golos Text" panose="020B0604020202020204" charset="0"/>
                <a:cs typeface="Golos Text" panose="020B0604020202020204" charset="0"/>
              </a:rPr>
              <a:t>Проблемные места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В документах отсутствует понятная логика. Так, в утвержденной форме ИПСП предусмотрен перечень социальных услуг, предоставляемых в рамках СП, но приведенный перечень социальных услуг ограничен, соответствует Стандартам предоставления услуг по сопровождаемому проживанию инвалидов на территории Псковской области, и не предусматривает других социальных услуг, включенных в областной перечень и стандарты социальных услуг и рекомендованных ФГБУ ФНОЦ МСЭ и Р им. Г.А. Альбрехта Минтруда России (Примерный перечень услуг и мероприятий в рамках сопровождаемого проживания и методика их подбора и предоставления инвалидам, Методические рекомендации СПб, 2024). Таким образом, </a:t>
            </a:r>
            <a:r>
              <a:rPr lang="ru-RU" sz="2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правоприменителю</a:t>
            </a:r>
            <a:r>
              <a:rPr lang="ru-RU" sz="2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 сложно понять, из какого набора услуг могут формироваться услуги для конкретного инвалида на СП, почему услуги СП ограничены определенным перечнем услуг (в форме ИПСП). Услуги СП в утвержденных областью стандартах услуг СП не обозначаются как социальные, но в утвержденной форме ИПСП указаны как социальные с разделением по видам: социально-бытовые, социально-медицинские, социально-педагогические, в целях повышения коммуникативного потенциала.</a:t>
            </a:r>
          </a:p>
          <a:p>
            <a:endParaRPr lang="ru-RU" dirty="0">
              <a:latin typeface="Golos Text" panose="020B0604020202020204" charset="0"/>
              <a:cs typeface="Golos Text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651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="" xmlns:a16="http://schemas.microsoft.com/office/drawing/2014/main" id="{22D03214-D7C0-B872-A303-CFB492ADA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354" y="1059934"/>
            <a:ext cx="126020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ru-RU" sz="2400" b="1" dirty="0" smtClean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Социальные услуги сопровождаемого проживания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12188" y="1521461"/>
            <a:ext cx="11591637" cy="4217602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Новосибирск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Нет специального регулирования социальных услуг СП. Предоставляются во всех формах социального обслуживания.</a:t>
            </a:r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FF0000"/>
                </a:solidFill>
                <a:latin typeface="Golos Text" panose="020B0604020202020204" charset="0"/>
                <a:cs typeface="Golos Text" panose="020B0604020202020204" charset="0"/>
              </a:rPr>
              <a:t>Проблемные места</a:t>
            </a:r>
            <a:r>
              <a:rPr lang="ru-RU" dirty="0" smtClean="0">
                <a:solidFill>
                  <a:srgbClr val="FF0000"/>
                </a:solidFill>
                <a:latin typeface="Golos Text" panose="020B0604020202020204" charset="0"/>
                <a:cs typeface="Golos Text" panose="020B0604020202020204" charset="0"/>
              </a:rPr>
              <a:t>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В утвержденной форме индивидуальной программы сопровождаемого проживания инвалида приведен перечень социальных услуг из числа социальных услуг, указанных в стандартах социальных услуг, утвержденных приказом Министерства социального развития Новосибирской области от 23 декабря 2014 г № 1446, без учета особенностей сопровождаемого проживания, примерной формы ИПСП, утвержденной  Приказом Минтруда от 25.02.2025 № 85, и методического материала ФГБУ ФНОЦ МСЭ и Р им. Г.А. Альбрехта Минтруда России (Примерного перечня услуг и мероприятий в рамках сопровождаемого проживания и методика их подбора и предоставления инвалидам, М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етодические рекомендации СПб, 2024).</a:t>
            </a:r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3A8DCC"/>
                </a:solidFill>
                <a:latin typeface="Golos Text" panose="020B0604020202020204" charset="0"/>
                <a:cs typeface="Golos Text" panose="020B0604020202020204" charset="0"/>
              </a:rPr>
              <a:t>Свердловская</a:t>
            </a:r>
          </a:p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Нет специального регулирования социальных услуг СП. Предоставляются в полустационарной форме социального обслуживания и в форме социального обслуживания на дому.</a:t>
            </a:r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los Text" panose="020B0604020202020204" charset="0"/>
                <a:cs typeface="Golos Text" panose="020B0604020202020204" charset="0"/>
              </a:rPr>
              <a:t>Нет информации об учете специфики социальных услуг СП в перечне и стандартах социальных услуг.</a:t>
            </a:r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  <a:latin typeface="Golos Text" panose="020B0604020202020204" charset="0"/>
              <a:cs typeface="Golos Text" panose="020B0604020202020204" charset="0"/>
            </a:endParaRPr>
          </a:p>
          <a:p>
            <a:pPr algn="just"/>
            <a:endParaRPr lang="ru-RU" dirty="0">
              <a:latin typeface="Golos Text" panose="020B0604020202020204" charset="0"/>
              <a:cs typeface="Golos Text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006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="" xmlns:a16="http://schemas.microsoft.com/office/drawing/2014/main" id="{22D03214-D7C0-B872-A303-CFB492ADA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354" y="1059934"/>
            <a:ext cx="126020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ru-RU" sz="2400" b="1" dirty="0" smtClean="0">
                <a:solidFill>
                  <a:srgbClr val="004790"/>
                </a:solidFill>
                <a:latin typeface="Golos Text" panose="020B0604020202020204" charset="0"/>
                <a:cs typeface="Golos Text" panose="020B0604020202020204" charset="0"/>
              </a:rPr>
              <a:t>Социальные услуги сопровождаемого проживания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35511" y="1662547"/>
            <a:ext cx="11252431" cy="437803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2000" b="1" dirty="0" smtClean="0">
                <a:solidFill>
                  <a:srgbClr val="3A8DCC"/>
                </a:solidFill>
              </a:rPr>
              <a:t>Владимир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 форме ИПСП перечень социальных услуг в соответствии с методическим материалом ФГБУ ФНОЦ МСЭ и Р им. Г.А. Альбрехта Минтруда России и рекомендуемой формой ИПСП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Приказ Минтруда России от 25.02.2025 № 85). Услуги могут предоставляться во всех формах социального обслуживания.</a:t>
            </a: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FF0000"/>
                </a:solidFill>
              </a:rPr>
              <a:t>Проблемные места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Перечень социальных услуг ИПСП не соответствует региональному перечню и стандартам социальных услуг (приказу Министерства социальной защиты населения Владимирской области от 06.03.2024 № 8-н). Информации об утверждении отдельного перечня и стандартов не представлено.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2371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2341</Words>
  <Application>Microsoft Office PowerPoint</Application>
  <PresentationFormat>Широкоэкранный</PresentationFormat>
  <Paragraphs>137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8" baseType="lpstr">
      <vt:lpstr>Arial</vt:lpstr>
      <vt:lpstr>Avenir Next Medium</vt:lpstr>
      <vt:lpstr>Calibri</vt:lpstr>
      <vt:lpstr>Calibri Light</vt:lpstr>
      <vt:lpstr>Golos Text</vt:lpstr>
      <vt:lpstr>Times New Roman</vt:lpstr>
      <vt:lpstr>Tw Cen MT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sekretar2</dc:creator>
  <cp:lastModifiedBy>Elena Zablotskis</cp:lastModifiedBy>
  <cp:revision>13</cp:revision>
  <cp:lastPrinted>2025-11-05T08:19:32Z</cp:lastPrinted>
  <dcterms:created xsi:type="dcterms:W3CDTF">2025-11-04T08:25:36Z</dcterms:created>
  <dcterms:modified xsi:type="dcterms:W3CDTF">2025-11-07T13:32:56Z</dcterms:modified>
</cp:coreProperties>
</file>